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1" r:id="rId1"/>
  </p:sldMasterIdLst>
  <p:notesMasterIdLst>
    <p:notesMasterId r:id="rId21"/>
  </p:notesMasterIdLst>
  <p:sldIdLst>
    <p:sldId id="289" r:id="rId2"/>
    <p:sldId id="439" r:id="rId3"/>
    <p:sldId id="587" r:id="rId4"/>
    <p:sldId id="572" r:id="rId5"/>
    <p:sldId id="605" r:id="rId6"/>
    <p:sldId id="590" r:id="rId7"/>
    <p:sldId id="583" r:id="rId8"/>
    <p:sldId id="601" r:id="rId9"/>
    <p:sldId id="588" r:id="rId10"/>
    <p:sldId id="604" r:id="rId11"/>
    <p:sldId id="607" r:id="rId12"/>
    <p:sldId id="573" r:id="rId13"/>
    <p:sldId id="591" r:id="rId14"/>
    <p:sldId id="592" r:id="rId15"/>
    <p:sldId id="589" r:id="rId16"/>
    <p:sldId id="595" r:id="rId17"/>
    <p:sldId id="596" r:id="rId18"/>
    <p:sldId id="602" r:id="rId19"/>
    <p:sldId id="603" r:id="rId20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22"/>
    </p:embeddedFont>
    <p:embeddedFont>
      <p:font typeface="Berlin Sans FB" panose="020E0602020502020306" pitchFamily="34" charset="0"/>
      <p:regular r:id="rId23"/>
      <p:bold r:id="rId24"/>
    </p:embeddedFont>
    <p:embeddedFont>
      <p:font typeface="Berlin Sans FB Demi" panose="020E0802020502020306" pitchFamily="34" charset="0"/>
      <p:bold r:id="rId25"/>
    </p:embeddedFont>
    <p:embeddedFont>
      <p:font typeface="Brush455 BT" panose="03090802040305080204" pitchFamily="66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  <a:srgbClr val="663300"/>
    <a:srgbClr val="008000"/>
    <a:srgbClr val="000000"/>
    <a:srgbClr val="0033CC"/>
    <a:srgbClr val="00CCFF"/>
    <a:srgbClr val="99CC00"/>
    <a:srgbClr val="D9D9D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7552B761-02C2-4646-BB86-AA859507DEA5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686373B6-FEA9-41E1-B01E-B88A13C52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>
            <a:extLst>
              <a:ext uri="{FF2B5EF4-FFF2-40B4-BE49-F238E27FC236}">
                <a16:creationId xmlns:a16="http://schemas.microsoft.com/office/drawing/2014/main" id="{10A9AEAB-38BD-4AFB-B4C9-AF741EE264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4574" y="3209000"/>
            <a:ext cx="4012470" cy="191928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851" y="3292344"/>
            <a:ext cx="3845179" cy="17526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F940-A260-4553-96F4-F3D647DFE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0E99-004A-46FF-A9BC-6E6D7D1FD4EF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673CE05-3026-4741-9956-82E72D2B3A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2600" y="1162053"/>
            <a:ext cx="7589838" cy="176371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389C51-6395-4055-BEC3-0949C04B9339}"/>
              </a:ext>
            </a:extLst>
          </p:cNvPr>
          <p:cNvSpPr>
            <a:spLocks/>
          </p:cNvSpPr>
          <p:nvPr userDrawn="1"/>
        </p:nvSpPr>
        <p:spPr bwMode="auto">
          <a:xfrm>
            <a:off x="860425" y="116681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200" dirty="0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8806FA8C-E588-4046-A03B-FEFA2022F1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48492" y="862013"/>
            <a:ext cx="993775" cy="2352676"/>
          </a:xfrm>
          <a:prstGeom prst="parallelogram">
            <a:avLst>
              <a:gd name="adj" fmla="val 501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946" y="1329150"/>
            <a:ext cx="6374876" cy="1470025"/>
          </a:xfrm>
        </p:spPr>
        <p:txBody>
          <a:bodyPr/>
          <a:lstStyle>
            <a:lvl1pPr>
              <a:defRPr sz="2800">
                <a:latin typeface="Berlin Sans FB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265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42" y="673344"/>
            <a:ext cx="8229600" cy="5546587"/>
          </a:xfrm>
        </p:spPr>
        <p:txBody>
          <a:bodyPr/>
          <a:lstStyle>
            <a:lvl1pPr>
              <a:defRPr sz="2200" b="1" i="0"/>
            </a:lvl1pPr>
            <a:lvl2pPr>
              <a:defRPr sz="2000" i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59C9-65F2-4B37-9BA0-3B7EDA2A6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CB60-76AD-42AE-8EC7-8F461C855189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CA4E5A6-9F10-472F-B0FC-D48896CF4D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"/>
            <a:ext cx="9144000" cy="546100"/>
            <a:chOff x="0" y="0"/>
            <a:chExt cx="5760" cy="344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CFB7971A-302A-4FC4-A3B9-E7BF730BA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8D64816D-D3E0-40B5-981E-4509A7C7C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D4B9616-5AF2-4811-8626-B10AC66A2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6CB43F07-2DCA-4B4F-9150-2F7221BE7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F9F0DDC-4514-41FC-A686-412A802E5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900BD0A-CE1B-4B67-951E-7955CE000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35398E56-9CBC-429E-9267-DF74A23F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EE27F05-15B3-4166-B80E-56EE7BC8E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7AB6D5E1-175C-4846-BFC2-8ACED9DF7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2BE3DE8-E8E7-F708-F2D8-63AD4E906CEC}"/>
              </a:ext>
            </a:extLst>
          </p:cNvPr>
          <p:cNvSpPr txBox="1"/>
          <p:nvPr userDrawn="1"/>
        </p:nvSpPr>
        <p:spPr>
          <a:xfrm>
            <a:off x="0" y="6488671"/>
            <a:ext cx="3545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Berlin Sans FB Demi" panose="020E0802020502020306" pitchFamily="34" charset="0"/>
              </a:rPr>
              <a:t>Mentoring Monday, 29 Aug 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71034-6166-F676-A009-524200BD9299}"/>
              </a:ext>
            </a:extLst>
          </p:cNvPr>
          <p:cNvSpPr txBox="1"/>
          <p:nvPr userDrawn="1"/>
        </p:nvSpPr>
        <p:spPr>
          <a:xfrm>
            <a:off x="674915" y="68427"/>
            <a:ext cx="550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Berlin Sans FB Demi" panose="020E0802020502020306" pitchFamily="34" charset="0"/>
              </a:rPr>
              <a:t>Boundary Re-Establishment Case Discussions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C24F-EED4-4117-A102-DCB64317D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2F13-2222-4350-AF1A-D926592DF7BE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F8E6420-2134-4F79-B8A8-F2B020C858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"/>
            <a:ext cx="9144000" cy="546100"/>
            <a:chOff x="0" y="0"/>
            <a:chExt cx="5760" cy="344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F0FE1E9-E8FA-43C0-BF63-46D4D9FF5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20A56B2-D748-442A-B9B7-1BC25B117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BB71697-5669-4587-BBF7-C4AE3AA92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E64FF519-6B1C-4E7E-9B67-C634B6AEF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6AA1501B-36CE-4146-9E0F-C9E698BB5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912E7D1F-21E7-48BD-B11A-4C6165BA5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D36EE6F-270F-4114-90A6-E25A9F79A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C383BAA3-8440-4DC9-B169-67DC9BC16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D00B395F-5397-4FED-AC91-A916238E5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B471034-6166-F676-A009-524200BD9299}"/>
              </a:ext>
            </a:extLst>
          </p:cNvPr>
          <p:cNvSpPr txBox="1"/>
          <p:nvPr userDrawn="1"/>
        </p:nvSpPr>
        <p:spPr>
          <a:xfrm>
            <a:off x="674915" y="68427"/>
            <a:ext cx="550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Berlin Sans FB Demi" panose="020E0802020502020306" pitchFamily="34" charset="0"/>
              </a:rPr>
              <a:t>Boundary Re-Establishment Case Discussions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BE3DE8-E8E7-F708-F2D8-63AD4E906CEC}"/>
              </a:ext>
            </a:extLst>
          </p:cNvPr>
          <p:cNvSpPr txBox="1"/>
          <p:nvPr userDrawn="1"/>
        </p:nvSpPr>
        <p:spPr>
          <a:xfrm>
            <a:off x="0" y="6488671"/>
            <a:ext cx="3545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Berlin Sans FB Demi" panose="020E0802020502020306" pitchFamily="34" charset="0"/>
              </a:rPr>
              <a:t>Mentoring Monday, 29 Aug 2022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07442" y="673344"/>
            <a:ext cx="8229600" cy="1241595"/>
          </a:xfrm>
        </p:spPr>
        <p:txBody>
          <a:bodyPr/>
          <a:lstStyle>
            <a:lvl1pPr>
              <a:defRPr sz="2200" b="1" i="0"/>
            </a:lvl1pPr>
            <a:lvl2pPr>
              <a:defRPr sz="2000" i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514351"/>
          </a:xfrm>
        </p:spPr>
        <p:txBody>
          <a:bodyPr/>
          <a:lstStyle>
            <a:lvl1pPr>
              <a:defRPr sz="2400">
                <a:latin typeface="Berlin Sans FB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95377"/>
            <a:ext cx="4038600" cy="47720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5377"/>
            <a:ext cx="4038600" cy="47720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71FAF-3570-46CE-898C-61E1C7EE7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6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4F5D-EA75-4331-8D10-6A027126FDB2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514351"/>
          </a:xfrm>
        </p:spPr>
        <p:txBody>
          <a:bodyPr/>
          <a:lstStyle>
            <a:lvl1pPr>
              <a:defRPr sz="2400">
                <a:latin typeface="Berlin Sans FB Dem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95377"/>
            <a:ext cx="4038600" cy="47720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95377"/>
            <a:ext cx="4038600" cy="2309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57590"/>
            <a:ext cx="4038600" cy="2309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35AA-B26B-4630-8B22-8752552CF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6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48A0E-BB01-42F0-A350-9E31B6B5F169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85"/>
            <a:ext cx="8229600" cy="5793254"/>
          </a:xfrm>
        </p:spPr>
        <p:txBody>
          <a:bodyPr/>
          <a:lstStyle>
            <a:lvl1pPr>
              <a:defRPr sz="2000" b="1"/>
            </a:lvl1pPr>
            <a:lvl2pPr>
              <a:defRPr sz="2000" i="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59C9-65F2-4B37-9BA0-3B7EDA2A6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CB60-76AD-42AE-8EC7-8F461C855189}" type="datetimeFigureOut">
              <a:rPr lang="en-US"/>
              <a:pPr>
                <a:defRPr/>
              </a:pPr>
              <a:t>8/29/2022</a:t>
            </a:fld>
            <a:endParaRPr lang="en-US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CA4E5A6-9F10-472F-B0FC-D48896CF4D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CFB7971A-302A-4FC4-A3B9-E7BF730BA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8D64816D-D3E0-40B5-981E-4509A7C7C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D4B9616-5AF2-4811-8626-B10AC66A2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hlink"/>
                </a:solidFill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6CB43F07-2DCA-4B4F-9150-2F7221BE7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hlink"/>
                </a:solidFill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F9F0DDC-4514-41FC-A686-412A802E5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900BD0A-CE1B-4B67-951E-7955CE000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hlink"/>
                </a:solidFill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35398E56-9CBC-429E-9267-DF74A23F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EE27F05-15B3-4166-B80E-56EE7BC8E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7AB6D5E1-175C-4846-BFC2-8ACED9DF7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61" y="0"/>
            <a:ext cx="8229600" cy="514350"/>
          </a:xfrm>
        </p:spPr>
        <p:txBody>
          <a:bodyPr/>
          <a:lstStyle>
            <a:lvl1pPr>
              <a:defRPr sz="2400" b="0">
                <a:latin typeface="Berlin Sans FB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9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757929D0-DAA8-44A5-AB34-FA6E28C1F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9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1"/>
            <a:ext cx="8229600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95377"/>
            <a:ext cx="8229600" cy="477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1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fld id="{C98351C9-9CBD-4469-B58E-8E66415E4100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4" r:id="rId2"/>
    <p:sldLayoutId id="2147483719" r:id="rId3"/>
    <p:sldLayoutId id="2147483724" r:id="rId4"/>
    <p:sldLayoutId id="2147483725" r:id="rId5"/>
    <p:sldLayoutId id="2147483727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Berlin Sans FB Dem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2pPr>
      <a:lvl3pPr marL="914400" indent="-2206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3pPr>
      <a:lvl4pPr marL="1320800" indent="-2365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4pPr>
      <a:lvl5pPr marL="1658938" indent="-117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5pPr>
      <a:lvl6pPr marL="2116138" indent="-117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6pPr>
      <a:lvl7pPr marL="2573338" indent="-117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7pPr>
      <a:lvl8pPr marL="3030538" indent="-117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8pPr>
      <a:lvl9pPr marL="3487738" indent="-117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ubtitle 2"/>
          <p:cNvSpPr>
            <a:spLocks/>
          </p:cNvSpPr>
          <p:nvPr/>
        </p:nvSpPr>
        <p:spPr bwMode="auto">
          <a:xfrm>
            <a:off x="860425" y="116681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200" dirty="0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6948492" y="862013"/>
            <a:ext cx="993775" cy="2352676"/>
          </a:xfrm>
          <a:prstGeom prst="parallelogram">
            <a:avLst>
              <a:gd name="adj" fmla="val 501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BC219-BA36-47D1-8422-75C757EF8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Jerry </a:t>
            </a:r>
            <a:r>
              <a:rPr lang="en-US" b="1" dirty="0"/>
              <a:t>Mahun</a:t>
            </a:r>
            <a:r>
              <a:rPr lang="en-US" b="1"/>
              <a:t>, PLS</a:t>
            </a:r>
          </a:p>
          <a:p>
            <a:r>
              <a:rPr lang="en-US" sz="2000"/>
              <a:t>jerrymahun.com</a:t>
            </a:r>
          </a:p>
          <a:p>
            <a:r>
              <a:rPr lang="en-US" sz="2000"/>
              <a:t>jerry.mahun@gmail.com</a:t>
            </a:r>
          </a:p>
          <a:p>
            <a:r>
              <a:rPr lang="en-US" sz="2000"/>
              <a:t>715-896-3178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12053-F736-4290-826D-9E8CC2745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i="1"/>
              <a:t>Boundary Re-Establishment</a:t>
            </a:r>
            <a:br>
              <a:rPr lang="en-US" sz="3200" i="1"/>
            </a:br>
            <a:r>
              <a:rPr lang="en-US" sz="3200" i="1"/>
              <a:t>	Case </a:t>
            </a:r>
            <a:r>
              <a:rPr lang="en-US" sz="3200" i="1" dirty="0"/>
              <a:t>Discussions</a:t>
            </a:r>
            <a:br>
              <a:rPr lang="en-US" sz="3200" i="1" dirty="0"/>
            </a:br>
            <a:r>
              <a:rPr lang="en-US" i="1" dirty="0"/>
              <a:t>     </a:t>
            </a:r>
            <a:r>
              <a:rPr lang="en-US" sz="2400" dirty="0"/>
              <a:t>Mentoring Mondays. 29 August 2022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DC8D8-07BD-081A-40CB-9CE062BD6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9" y="4210071"/>
            <a:ext cx="2316187" cy="1542652"/>
          </a:xfrm>
          <a:prstGeom prst="rect">
            <a:avLst/>
          </a:prstGeom>
        </p:spPr>
      </p:pic>
    </p:spTree>
  </p:cSld>
  <p:clrMapOvr>
    <a:masterClrMapping/>
  </p:clrMapOvr>
  <p:transition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FF516A-1F48-4482-013B-90FD469BD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Case A+</a:t>
            </a:r>
          </a:p>
          <a:p>
            <a:pPr lvl="1"/>
            <a:r>
              <a:rPr lang="en-US"/>
              <a:t>Question: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/>
            <a:r>
              <a:rPr lang="en-US" sz="2000" i="1"/>
              <a:t>What about the information on the plat?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241C98-D09F-1D31-4BB9-70A38CC71AB7}"/>
              </a:ext>
            </a:extLst>
          </p:cNvPr>
          <p:cNvGrpSpPr/>
          <p:nvPr/>
        </p:nvGrpSpPr>
        <p:grpSpPr>
          <a:xfrm>
            <a:off x="90435" y="1205568"/>
            <a:ext cx="8571244" cy="2632903"/>
            <a:chOff x="-190919" y="2069726"/>
            <a:chExt cx="8571244" cy="263290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FEA439-D944-E3F1-CB10-CF23B047DAC2}"/>
                </a:ext>
              </a:extLst>
            </p:cNvPr>
            <p:cNvSpPr/>
            <p:nvPr/>
          </p:nvSpPr>
          <p:spPr>
            <a:xfrm>
              <a:off x="492369" y="2944167"/>
              <a:ext cx="7295104" cy="522514"/>
            </a:xfrm>
            <a:custGeom>
              <a:avLst/>
              <a:gdLst>
                <a:gd name="connsiteX0" fmla="*/ 2351315 w 7295104"/>
                <a:gd name="connsiteY0" fmla="*/ 20097 h 522514"/>
                <a:gd name="connsiteX1" fmla="*/ 7295104 w 7295104"/>
                <a:gd name="connsiteY1" fmla="*/ 0 h 522514"/>
                <a:gd name="connsiteX2" fmla="*/ 7234813 w 7295104"/>
                <a:gd name="connsiteY2" fmla="*/ 422031 h 522514"/>
                <a:gd name="connsiteX3" fmla="*/ 3054699 w 7295104"/>
                <a:gd name="connsiteY3" fmla="*/ 341644 h 522514"/>
                <a:gd name="connsiteX4" fmla="*/ 3054699 w 7295104"/>
                <a:gd name="connsiteY4" fmla="*/ 522514 h 522514"/>
                <a:gd name="connsiteX5" fmla="*/ 0 w 7295104"/>
                <a:gd name="connsiteY5" fmla="*/ 462224 h 522514"/>
                <a:gd name="connsiteX6" fmla="*/ 40194 w 7295104"/>
                <a:gd name="connsiteY6" fmla="*/ 100484 h 522514"/>
                <a:gd name="connsiteX7" fmla="*/ 2291024 w 7295104"/>
                <a:gd name="connsiteY7" fmla="*/ 140677 h 522514"/>
                <a:gd name="connsiteX8" fmla="*/ 2351315 w 7295104"/>
                <a:gd name="connsiteY8" fmla="*/ 20097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5104" h="522514">
                  <a:moveTo>
                    <a:pt x="2351315" y="20097"/>
                  </a:moveTo>
                  <a:lnTo>
                    <a:pt x="7295104" y="0"/>
                  </a:lnTo>
                  <a:lnTo>
                    <a:pt x="7234813" y="422031"/>
                  </a:lnTo>
                  <a:lnTo>
                    <a:pt x="3054699" y="341644"/>
                  </a:lnTo>
                  <a:lnTo>
                    <a:pt x="3054699" y="522514"/>
                  </a:lnTo>
                  <a:lnTo>
                    <a:pt x="0" y="462224"/>
                  </a:lnTo>
                  <a:lnTo>
                    <a:pt x="40194" y="100484"/>
                  </a:lnTo>
                  <a:lnTo>
                    <a:pt x="2291024" y="140677"/>
                  </a:lnTo>
                  <a:lnTo>
                    <a:pt x="2351315" y="200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7D8E2A-79E6-6580-2380-7330A336C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919" y="2069726"/>
              <a:ext cx="8571244" cy="2632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34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975102-474F-579B-0E78-D41406A02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25" y="2342980"/>
            <a:ext cx="835224" cy="1664352"/>
          </a:xfr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A51FDD-07BD-A29E-F958-A90658264027}"/>
              </a:ext>
            </a:extLst>
          </p:cNvPr>
          <p:cNvGrpSpPr/>
          <p:nvPr/>
        </p:nvGrpSpPr>
        <p:grpSpPr>
          <a:xfrm>
            <a:off x="1708707" y="1877608"/>
            <a:ext cx="5188827" cy="3431512"/>
            <a:chOff x="2268544" y="3426489"/>
            <a:chExt cx="5188827" cy="34315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14D9EB-C45F-C727-FE60-20FE6914A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544" y="3426489"/>
              <a:ext cx="5188827" cy="3431512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F55169D-1AE0-6B3F-BAE9-4D5ADD4B24A4}"/>
                </a:ext>
              </a:extLst>
            </p:cNvPr>
            <p:cNvSpPr/>
            <p:nvPr/>
          </p:nvSpPr>
          <p:spPr>
            <a:xfrm>
              <a:off x="3667650" y="3466681"/>
              <a:ext cx="2190539" cy="1627835"/>
            </a:xfrm>
            <a:custGeom>
              <a:avLst/>
              <a:gdLst>
                <a:gd name="connsiteX0" fmla="*/ 40194 w 2270928"/>
                <a:gd name="connsiteY0" fmla="*/ 140677 h 1668026"/>
                <a:gd name="connsiteX1" fmla="*/ 1668027 w 2270928"/>
                <a:gd name="connsiteY1" fmla="*/ 40193 h 1668026"/>
                <a:gd name="connsiteX2" fmla="*/ 2029767 w 2270928"/>
                <a:gd name="connsiteY2" fmla="*/ 0 h 1668026"/>
                <a:gd name="connsiteX3" fmla="*/ 2250831 w 2270928"/>
                <a:gd name="connsiteY3" fmla="*/ 120580 h 1668026"/>
                <a:gd name="connsiteX4" fmla="*/ 2270928 w 2270928"/>
                <a:gd name="connsiteY4" fmla="*/ 1547446 h 1668026"/>
                <a:gd name="connsiteX5" fmla="*/ 2250831 w 2270928"/>
                <a:gd name="connsiteY5" fmla="*/ 1647929 h 1668026"/>
                <a:gd name="connsiteX6" fmla="*/ 2009671 w 2270928"/>
                <a:gd name="connsiteY6" fmla="*/ 1647929 h 1668026"/>
                <a:gd name="connsiteX7" fmla="*/ 1909187 w 2270928"/>
                <a:gd name="connsiteY7" fmla="*/ 1627833 h 1668026"/>
                <a:gd name="connsiteX8" fmla="*/ 1567543 w 2270928"/>
                <a:gd name="connsiteY8" fmla="*/ 1647929 h 1668026"/>
                <a:gd name="connsiteX9" fmla="*/ 1125416 w 2270928"/>
                <a:gd name="connsiteY9" fmla="*/ 1627833 h 1668026"/>
                <a:gd name="connsiteX10" fmla="*/ 1065125 w 2270928"/>
                <a:gd name="connsiteY10" fmla="*/ 1587639 h 1668026"/>
                <a:gd name="connsiteX11" fmla="*/ 422031 w 2270928"/>
                <a:gd name="connsiteY11" fmla="*/ 1668026 h 1668026"/>
                <a:gd name="connsiteX12" fmla="*/ 200967 w 2270928"/>
                <a:gd name="connsiteY12" fmla="*/ 1668026 h 1668026"/>
                <a:gd name="connsiteX13" fmla="*/ 60290 w 2270928"/>
                <a:gd name="connsiteY13" fmla="*/ 1647929 h 1668026"/>
                <a:gd name="connsiteX14" fmla="*/ 0 w 2270928"/>
                <a:gd name="connsiteY14" fmla="*/ 1547446 h 1668026"/>
                <a:gd name="connsiteX15" fmla="*/ 60290 w 2270928"/>
                <a:gd name="connsiteY15" fmla="*/ 783771 h 1668026"/>
                <a:gd name="connsiteX16" fmla="*/ 60290 w 2270928"/>
                <a:gd name="connsiteY16" fmla="*/ 401934 h 1668026"/>
                <a:gd name="connsiteX17" fmla="*/ 40194 w 2270928"/>
                <a:gd name="connsiteY17" fmla="*/ 140677 h 166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928" h="1668026">
                  <a:moveTo>
                    <a:pt x="40194" y="140677"/>
                  </a:moveTo>
                  <a:lnTo>
                    <a:pt x="1668027" y="40193"/>
                  </a:lnTo>
                  <a:lnTo>
                    <a:pt x="2029767" y="0"/>
                  </a:lnTo>
                  <a:lnTo>
                    <a:pt x="2250831" y="120580"/>
                  </a:lnTo>
                  <a:lnTo>
                    <a:pt x="2270928" y="1547446"/>
                  </a:lnTo>
                  <a:lnTo>
                    <a:pt x="2250831" y="1647929"/>
                  </a:lnTo>
                  <a:lnTo>
                    <a:pt x="2009671" y="1647929"/>
                  </a:lnTo>
                  <a:lnTo>
                    <a:pt x="1909187" y="1627833"/>
                  </a:lnTo>
                  <a:lnTo>
                    <a:pt x="1567543" y="1647929"/>
                  </a:lnTo>
                  <a:lnTo>
                    <a:pt x="1125416" y="1627833"/>
                  </a:lnTo>
                  <a:lnTo>
                    <a:pt x="1065125" y="1587639"/>
                  </a:lnTo>
                  <a:lnTo>
                    <a:pt x="422031" y="1668026"/>
                  </a:lnTo>
                  <a:lnTo>
                    <a:pt x="200967" y="1668026"/>
                  </a:lnTo>
                  <a:lnTo>
                    <a:pt x="60290" y="1647929"/>
                  </a:lnTo>
                  <a:lnTo>
                    <a:pt x="0" y="1547446"/>
                  </a:lnTo>
                  <a:lnTo>
                    <a:pt x="60290" y="783771"/>
                  </a:lnTo>
                  <a:lnTo>
                    <a:pt x="60290" y="401934"/>
                  </a:lnTo>
                  <a:lnTo>
                    <a:pt x="40194" y="1406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6FD4D7-D47E-17E5-FC9F-3F27FFECDA89}"/>
                </a:ext>
              </a:extLst>
            </p:cNvPr>
            <p:cNvSpPr/>
            <p:nvPr/>
          </p:nvSpPr>
          <p:spPr>
            <a:xfrm>
              <a:off x="3476531" y="4396966"/>
              <a:ext cx="531136" cy="464745"/>
            </a:xfrm>
            <a:custGeom>
              <a:avLst/>
              <a:gdLst>
                <a:gd name="connsiteX0" fmla="*/ 66392 w 531136"/>
                <a:gd name="connsiteY0" fmla="*/ 374210 h 464745"/>
                <a:gd name="connsiteX1" fmla="*/ 144855 w 531136"/>
                <a:gd name="connsiteY1" fmla="*/ 392317 h 464745"/>
                <a:gd name="connsiteX2" fmla="*/ 344031 w 531136"/>
                <a:gd name="connsiteY2" fmla="*/ 138820 h 464745"/>
                <a:gd name="connsiteX3" fmla="*/ 313853 w 531136"/>
                <a:gd name="connsiteY3" fmla="*/ 90535 h 464745"/>
                <a:gd name="connsiteX4" fmla="*/ 307818 w 531136"/>
                <a:gd name="connsiteY4" fmla="*/ 48285 h 464745"/>
                <a:gd name="connsiteX5" fmla="*/ 362138 w 531136"/>
                <a:gd name="connsiteY5" fmla="*/ 6036 h 464745"/>
                <a:gd name="connsiteX6" fmla="*/ 416459 w 531136"/>
                <a:gd name="connsiteY6" fmla="*/ 0 h 464745"/>
                <a:gd name="connsiteX7" fmla="*/ 368174 w 531136"/>
                <a:gd name="connsiteY7" fmla="*/ 42250 h 464745"/>
                <a:gd name="connsiteX8" fmla="*/ 356103 w 531136"/>
                <a:gd name="connsiteY8" fmla="*/ 96571 h 464745"/>
                <a:gd name="connsiteX9" fmla="*/ 398352 w 531136"/>
                <a:gd name="connsiteY9" fmla="*/ 120713 h 464745"/>
                <a:gd name="connsiteX10" fmla="*/ 476816 w 531136"/>
                <a:gd name="connsiteY10" fmla="*/ 78464 h 464745"/>
                <a:gd name="connsiteX11" fmla="*/ 494922 w 531136"/>
                <a:gd name="connsiteY11" fmla="*/ 18107 h 464745"/>
                <a:gd name="connsiteX12" fmla="*/ 531136 w 531136"/>
                <a:gd name="connsiteY12" fmla="*/ 18107 h 464745"/>
                <a:gd name="connsiteX13" fmla="*/ 519065 w 531136"/>
                <a:gd name="connsiteY13" fmla="*/ 114678 h 464745"/>
                <a:gd name="connsiteX14" fmla="*/ 452673 w 531136"/>
                <a:gd name="connsiteY14" fmla="*/ 181070 h 464745"/>
                <a:gd name="connsiteX15" fmla="*/ 404388 w 531136"/>
                <a:gd name="connsiteY15" fmla="*/ 168998 h 464745"/>
                <a:gd name="connsiteX16" fmla="*/ 187105 w 531136"/>
                <a:gd name="connsiteY16" fmla="*/ 434567 h 464745"/>
                <a:gd name="connsiteX17" fmla="*/ 144855 w 531136"/>
                <a:gd name="connsiteY17" fmla="*/ 464745 h 464745"/>
                <a:gd name="connsiteX18" fmla="*/ 30178 w 531136"/>
                <a:gd name="connsiteY18" fmla="*/ 446638 h 464745"/>
                <a:gd name="connsiteX19" fmla="*/ 0 w 531136"/>
                <a:gd name="connsiteY19" fmla="*/ 452674 h 464745"/>
                <a:gd name="connsiteX20" fmla="*/ 66392 w 531136"/>
                <a:gd name="connsiteY20" fmla="*/ 374210 h 46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1136" h="464745">
                  <a:moveTo>
                    <a:pt x="66392" y="374210"/>
                  </a:moveTo>
                  <a:lnTo>
                    <a:pt x="144855" y="392317"/>
                  </a:lnTo>
                  <a:lnTo>
                    <a:pt x="344031" y="138820"/>
                  </a:lnTo>
                  <a:lnTo>
                    <a:pt x="313853" y="90535"/>
                  </a:lnTo>
                  <a:lnTo>
                    <a:pt x="307818" y="48285"/>
                  </a:lnTo>
                  <a:lnTo>
                    <a:pt x="362138" y="6036"/>
                  </a:lnTo>
                  <a:lnTo>
                    <a:pt x="416459" y="0"/>
                  </a:lnTo>
                  <a:lnTo>
                    <a:pt x="368174" y="42250"/>
                  </a:lnTo>
                  <a:lnTo>
                    <a:pt x="356103" y="96571"/>
                  </a:lnTo>
                  <a:lnTo>
                    <a:pt x="398352" y="120713"/>
                  </a:lnTo>
                  <a:lnTo>
                    <a:pt x="476816" y="78464"/>
                  </a:lnTo>
                  <a:lnTo>
                    <a:pt x="494922" y="18107"/>
                  </a:lnTo>
                  <a:lnTo>
                    <a:pt x="531136" y="18107"/>
                  </a:lnTo>
                  <a:lnTo>
                    <a:pt x="519065" y="114678"/>
                  </a:lnTo>
                  <a:lnTo>
                    <a:pt x="452673" y="181070"/>
                  </a:lnTo>
                  <a:lnTo>
                    <a:pt x="404388" y="168998"/>
                  </a:lnTo>
                  <a:lnTo>
                    <a:pt x="187105" y="434567"/>
                  </a:lnTo>
                  <a:lnTo>
                    <a:pt x="144855" y="464745"/>
                  </a:lnTo>
                  <a:lnTo>
                    <a:pt x="30178" y="446638"/>
                  </a:lnTo>
                  <a:lnTo>
                    <a:pt x="0" y="452674"/>
                  </a:lnTo>
                  <a:lnTo>
                    <a:pt x="66392" y="3742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55E755-DDFE-F1D7-7BB5-768FEAF7D8A9}"/>
                </a:ext>
              </a:extLst>
            </p:cNvPr>
            <p:cNvSpPr/>
            <p:nvPr/>
          </p:nvSpPr>
          <p:spPr>
            <a:xfrm>
              <a:off x="3843524" y="3577214"/>
              <a:ext cx="187398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455 BT" panose="03090802040305080204" pitchFamily="66" charset="0"/>
                </a:rPr>
                <a:t>Case</a:t>
              </a:r>
            </a:p>
            <a:p>
              <a:pPr algn="ctr"/>
              <a:r>
                <a:rPr lang="en-US" sz="4000" b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455 BT" panose="03090802040305080204" pitchFamily="66" charset="0"/>
                </a:rPr>
                <a:t>B</a:t>
              </a:r>
              <a:endParaRPr lang="en-US" sz="40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455 BT" panose="03090802040305080204" pitchFamily="66" charset="0"/>
              </a:endParaRPr>
            </a:p>
          </p:txBody>
        </p:sp>
        <p:sp>
          <p:nvSpPr>
            <p:cNvPr id="15" name="Cylinder 14">
              <a:extLst>
                <a:ext uri="{FF2B5EF4-FFF2-40B4-BE49-F238E27FC236}">
                  <a16:creationId xmlns:a16="http://schemas.microsoft.com/office/drawing/2014/main" id="{56CB34A2-2816-72E1-71A1-D50A4F6E1EF5}"/>
                </a:ext>
              </a:extLst>
            </p:cNvPr>
            <p:cNvSpPr/>
            <p:nvPr/>
          </p:nvSpPr>
          <p:spPr>
            <a:xfrm rot="13146850" flipH="1">
              <a:off x="3976005" y="4113620"/>
              <a:ext cx="102480" cy="388177"/>
            </a:xfrm>
            <a:prstGeom prst="can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481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roup 559"/>
          <p:cNvGrpSpPr/>
          <p:nvPr/>
        </p:nvGrpSpPr>
        <p:grpSpPr>
          <a:xfrm>
            <a:off x="1862773" y="4761095"/>
            <a:ext cx="5271785" cy="1059490"/>
            <a:chOff x="1856095" y="4761093"/>
            <a:chExt cx="5271785" cy="1059489"/>
          </a:xfrm>
        </p:grpSpPr>
        <p:grpSp>
          <p:nvGrpSpPr>
            <p:cNvPr id="561" name="Group 517"/>
            <p:cNvGrpSpPr>
              <a:grpSpLocks noChangeAspect="1"/>
            </p:cNvGrpSpPr>
            <p:nvPr/>
          </p:nvGrpSpPr>
          <p:grpSpPr>
            <a:xfrm>
              <a:off x="1856095" y="5312343"/>
              <a:ext cx="2508767" cy="508239"/>
              <a:chOff x="1890713" y="4745038"/>
              <a:chExt cx="5281613" cy="1069975"/>
            </a:xfrm>
          </p:grpSpPr>
          <p:sp>
            <p:nvSpPr>
              <p:cNvPr id="569" name="Line 53"/>
              <p:cNvSpPr>
                <a:spLocks noChangeShapeType="1"/>
              </p:cNvSpPr>
              <p:nvPr/>
            </p:nvSpPr>
            <p:spPr bwMode="auto">
              <a:xfrm flipV="1">
                <a:off x="1890713" y="5541963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70" name="Line 54"/>
              <p:cNvSpPr>
                <a:spLocks noChangeShapeType="1"/>
              </p:cNvSpPr>
              <p:nvPr/>
            </p:nvSpPr>
            <p:spPr bwMode="auto">
              <a:xfrm flipV="1">
                <a:off x="3462338" y="5451475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71" name="Line 55"/>
              <p:cNvSpPr>
                <a:spLocks noChangeShapeType="1"/>
              </p:cNvSpPr>
              <p:nvPr/>
            </p:nvSpPr>
            <p:spPr bwMode="auto">
              <a:xfrm flipV="1">
                <a:off x="3911601" y="5133975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72" name="Line 56"/>
              <p:cNvSpPr>
                <a:spLocks noChangeShapeType="1"/>
              </p:cNvSpPr>
              <p:nvPr/>
            </p:nvSpPr>
            <p:spPr bwMode="auto">
              <a:xfrm flipV="1">
                <a:off x="5483226" y="5041900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73" name="Line 57"/>
              <p:cNvSpPr>
                <a:spLocks noChangeShapeType="1"/>
              </p:cNvSpPr>
              <p:nvPr/>
            </p:nvSpPr>
            <p:spPr bwMode="auto">
              <a:xfrm flipV="1">
                <a:off x="5932488" y="4745038"/>
                <a:ext cx="1239838" cy="2524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562" name="Group 525"/>
            <p:cNvGrpSpPr>
              <a:grpSpLocks noChangeAspect="1"/>
            </p:cNvGrpSpPr>
            <p:nvPr/>
          </p:nvGrpSpPr>
          <p:grpSpPr>
            <a:xfrm>
              <a:off x="4619113" y="4761093"/>
              <a:ext cx="2508767" cy="508238"/>
              <a:chOff x="1890713" y="4745038"/>
              <a:chExt cx="5281613" cy="1069975"/>
            </a:xfrm>
          </p:grpSpPr>
          <p:sp>
            <p:nvSpPr>
              <p:cNvPr id="564" name="Line 53"/>
              <p:cNvSpPr>
                <a:spLocks noChangeShapeType="1"/>
              </p:cNvSpPr>
              <p:nvPr/>
            </p:nvSpPr>
            <p:spPr bwMode="auto">
              <a:xfrm flipV="1">
                <a:off x="1890713" y="5541963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65" name="Line 54"/>
              <p:cNvSpPr>
                <a:spLocks noChangeShapeType="1"/>
              </p:cNvSpPr>
              <p:nvPr/>
            </p:nvSpPr>
            <p:spPr bwMode="auto">
              <a:xfrm flipV="1">
                <a:off x="3462339" y="5451475"/>
                <a:ext cx="225426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66" name="Line 55"/>
              <p:cNvSpPr>
                <a:spLocks noChangeShapeType="1"/>
              </p:cNvSpPr>
              <p:nvPr/>
            </p:nvSpPr>
            <p:spPr bwMode="auto">
              <a:xfrm flipV="1">
                <a:off x="3911601" y="5133975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67" name="Line 56"/>
              <p:cNvSpPr>
                <a:spLocks noChangeShapeType="1"/>
              </p:cNvSpPr>
              <p:nvPr/>
            </p:nvSpPr>
            <p:spPr bwMode="auto">
              <a:xfrm flipV="1">
                <a:off x="5483226" y="5041900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68" name="Line 57"/>
              <p:cNvSpPr>
                <a:spLocks noChangeShapeType="1"/>
              </p:cNvSpPr>
              <p:nvPr/>
            </p:nvSpPr>
            <p:spPr bwMode="auto">
              <a:xfrm flipV="1">
                <a:off x="5932488" y="4745038"/>
                <a:ext cx="1239838" cy="2524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563" name="Line 54"/>
            <p:cNvSpPr>
              <a:spLocks noChangeShapeType="1"/>
            </p:cNvSpPr>
            <p:nvPr/>
          </p:nvSpPr>
          <p:spPr bwMode="auto">
            <a:xfrm flipV="1">
              <a:off x="4423734" y="5278508"/>
              <a:ext cx="107077" cy="218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68B81-35AD-4611-A20F-CB09AA569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B</a:t>
            </a:r>
          </a:p>
          <a:p>
            <a:pPr lvl="1"/>
            <a:r>
              <a:rPr lang="en-US" dirty="0"/>
              <a:t>Recorded Plat - 1980s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5400680" y="2014540"/>
            <a:ext cx="962025" cy="1588"/>
          </a:xfrm>
          <a:prstGeom prst="line">
            <a:avLst/>
          </a:pr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422901" y="1765301"/>
            <a:ext cx="9874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Lot   Area (sq ft)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422905" y="2095500"/>
            <a:ext cx="7902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1      42,750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22905" y="2260600"/>
            <a:ext cx="7902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2      42,750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422905" y="2425701"/>
            <a:ext cx="7902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3      42,750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422905" y="2590800"/>
            <a:ext cx="7902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4      42,750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422905" y="2754315"/>
            <a:ext cx="7902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5      42,750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1900242" y="4589464"/>
            <a:ext cx="5210175" cy="10556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5233988" y="5556252"/>
            <a:ext cx="1588" cy="307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5189538" y="5932489"/>
            <a:ext cx="90488" cy="90488"/>
          </a:xfrm>
          <a:custGeom>
            <a:avLst/>
            <a:gdLst/>
            <a:ahLst/>
            <a:cxnLst>
              <a:cxn ang="0">
                <a:pos x="217" y="110"/>
              </a:cxn>
              <a:cxn ang="0">
                <a:pos x="191" y="38"/>
              </a:cxn>
              <a:cxn ang="0">
                <a:pos x="125" y="0"/>
              </a:cxn>
              <a:cxn ang="0">
                <a:pos x="50" y="13"/>
              </a:cxn>
              <a:cxn ang="0">
                <a:pos x="0" y="72"/>
              </a:cxn>
              <a:cxn ang="0">
                <a:pos x="0" y="148"/>
              </a:cxn>
              <a:cxn ang="0">
                <a:pos x="50" y="207"/>
              </a:cxn>
              <a:cxn ang="0">
                <a:pos x="125" y="220"/>
              </a:cxn>
              <a:cxn ang="0">
                <a:pos x="191" y="182"/>
              </a:cxn>
              <a:cxn ang="0">
                <a:pos x="217" y="110"/>
              </a:cxn>
            </a:cxnLst>
            <a:rect l="0" t="0" r="r" b="b"/>
            <a:pathLst>
              <a:path w="217" h="220">
                <a:moveTo>
                  <a:pt x="217" y="110"/>
                </a:moveTo>
                <a:lnTo>
                  <a:pt x="191" y="38"/>
                </a:lnTo>
                <a:lnTo>
                  <a:pt x="125" y="0"/>
                </a:lnTo>
                <a:lnTo>
                  <a:pt x="50" y="13"/>
                </a:lnTo>
                <a:lnTo>
                  <a:pt x="0" y="72"/>
                </a:lnTo>
                <a:lnTo>
                  <a:pt x="0" y="148"/>
                </a:lnTo>
                <a:lnTo>
                  <a:pt x="50" y="207"/>
                </a:lnTo>
                <a:lnTo>
                  <a:pt x="125" y="220"/>
                </a:lnTo>
                <a:lnTo>
                  <a:pt x="191" y="182"/>
                </a:lnTo>
                <a:lnTo>
                  <a:pt x="217" y="11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5207001" y="6357940"/>
            <a:ext cx="58738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43"/>
              </a:cxn>
              <a:cxn ang="0">
                <a:pos x="70" y="61"/>
              </a:cxn>
              <a:cxn ang="0">
                <a:pos x="116" y="43"/>
              </a:cxn>
              <a:cxn ang="0">
                <a:pos x="140" y="0"/>
              </a:cxn>
            </a:cxnLst>
            <a:rect l="0" t="0" r="r" b="b"/>
            <a:pathLst>
              <a:path w="140" h="61">
                <a:moveTo>
                  <a:pt x="0" y="0"/>
                </a:moveTo>
                <a:lnTo>
                  <a:pt x="24" y="43"/>
                </a:lnTo>
                <a:lnTo>
                  <a:pt x="70" y="61"/>
                </a:lnTo>
                <a:lnTo>
                  <a:pt x="116" y="43"/>
                </a:lnTo>
                <a:lnTo>
                  <a:pt x="14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5207001" y="6096000"/>
            <a:ext cx="25400" cy="26194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5232401" y="6094415"/>
            <a:ext cx="33338" cy="2635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6" name="Freeform 18"/>
          <p:cNvSpPr>
            <a:spLocks/>
          </p:cNvSpPr>
          <p:nvPr/>
        </p:nvSpPr>
        <p:spPr bwMode="auto">
          <a:xfrm>
            <a:off x="5191130" y="5934079"/>
            <a:ext cx="85725" cy="87313"/>
          </a:xfrm>
          <a:custGeom>
            <a:avLst/>
            <a:gdLst/>
            <a:ahLst/>
            <a:cxnLst>
              <a:cxn ang="0">
                <a:pos x="207" y="104"/>
              </a:cxn>
              <a:cxn ang="0">
                <a:pos x="177" y="30"/>
              </a:cxn>
              <a:cxn ang="0">
                <a:pos x="104" y="0"/>
              </a:cxn>
              <a:cxn ang="0">
                <a:pos x="31" y="30"/>
              </a:cxn>
              <a:cxn ang="0">
                <a:pos x="0" y="104"/>
              </a:cxn>
              <a:cxn ang="0">
                <a:pos x="31" y="177"/>
              </a:cxn>
              <a:cxn ang="0">
                <a:pos x="104" y="207"/>
              </a:cxn>
              <a:cxn ang="0">
                <a:pos x="177" y="177"/>
              </a:cxn>
              <a:cxn ang="0">
                <a:pos x="207" y="104"/>
              </a:cxn>
            </a:cxnLst>
            <a:rect l="0" t="0" r="r" b="b"/>
            <a:pathLst>
              <a:path w="207" h="207">
                <a:moveTo>
                  <a:pt x="207" y="104"/>
                </a:moveTo>
                <a:lnTo>
                  <a:pt x="177" y="30"/>
                </a:lnTo>
                <a:lnTo>
                  <a:pt x="104" y="0"/>
                </a:lnTo>
                <a:lnTo>
                  <a:pt x="31" y="30"/>
                </a:lnTo>
                <a:lnTo>
                  <a:pt x="0" y="104"/>
                </a:lnTo>
                <a:lnTo>
                  <a:pt x="31" y="177"/>
                </a:lnTo>
                <a:lnTo>
                  <a:pt x="104" y="207"/>
                </a:lnTo>
                <a:lnTo>
                  <a:pt x="177" y="177"/>
                </a:lnTo>
                <a:lnTo>
                  <a:pt x="207" y="10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7" name="Freeform 19"/>
          <p:cNvSpPr>
            <a:spLocks/>
          </p:cNvSpPr>
          <p:nvPr/>
        </p:nvSpPr>
        <p:spPr bwMode="auto">
          <a:xfrm>
            <a:off x="5232401" y="5768975"/>
            <a:ext cx="31750" cy="12700"/>
          </a:xfrm>
          <a:custGeom>
            <a:avLst/>
            <a:gdLst/>
            <a:ahLst/>
            <a:cxnLst>
              <a:cxn ang="0">
                <a:pos x="75" y="28"/>
              </a:cxn>
              <a:cxn ang="0">
                <a:pos x="62" y="9"/>
              </a:cxn>
              <a:cxn ang="0">
                <a:pos x="39" y="0"/>
              </a:cxn>
              <a:cxn ang="0">
                <a:pos x="16" y="7"/>
              </a:cxn>
              <a:cxn ang="0">
                <a:pos x="0" y="25"/>
              </a:cxn>
            </a:cxnLst>
            <a:rect l="0" t="0" r="r" b="b"/>
            <a:pathLst>
              <a:path w="75" h="28">
                <a:moveTo>
                  <a:pt x="75" y="28"/>
                </a:moveTo>
                <a:lnTo>
                  <a:pt x="62" y="9"/>
                </a:lnTo>
                <a:lnTo>
                  <a:pt x="39" y="0"/>
                </a:lnTo>
                <a:lnTo>
                  <a:pt x="16" y="7"/>
                </a:lnTo>
                <a:lnTo>
                  <a:pt x="0" y="2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5233988" y="5580065"/>
            <a:ext cx="33338" cy="227014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5121276" y="5864226"/>
            <a:ext cx="222250" cy="231775"/>
          </a:xfrm>
          <a:custGeom>
            <a:avLst/>
            <a:gdLst/>
            <a:ahLst/>
            <a:cxnLst>
              <a:cxn ang="0">
                <a:pos x="269" y="0"/>
              </a:cxn>
              <a:cxn ang="0">
                <a:pos x="314" y="173"/>
              </a:cxn>
              <a:cxn ang="0">
                <a:pos x="476" y="81"/>
              </a:cxn>
              <a:cxn ang="0">
                <a:pos x="377" y="241"/>
              </a:cxn>
              <a:cxn ang="0">
                <a:pos x="535" y="276"/>
              </a:cxn>
              <a:cxn ang="0">
                <a:pos x="377" y="305"/>
              </a:cxn>
              <a:cxn ang="0">
                <a:pos x="474" y="463"/>
              </a:cxn>
              <a:cxn ang="0">
                <a:pos x="320" y="375"/>
              </a:cxn>
              <a:cxn ang="0">
                <a:pos x="267" y="562"/>
              </a:cxn>
              <a:cxn ang="0">
                <a:pos x="228" y="378"/>
              </a:cxn>
              <a:cxn ang="0">
                <a:pos x="61" y="461"/>
              </a:cxn>
              <a:cxn ang="0">
                <a:pos x="165" y="315"/>
              </a:cxn>
              <a:cxn ang="0">
                <a:pos x="0" y="272"/>
              </a:cxn>
              <a:cxn ang="0">
                <a:pos x="165" y="237"/>
              </a:cxn>
              <a:cxn ang="0">
                <a:pos x="62" y="84"/>
              </a:cxn>
              <a:cxn ang="0">
                <a:pos x="217" y="176"/>
              </a:cxn>
              <a:cxn ang="0">
                <a:pos x="269" y="0"/>
              </a:cxn>
            </a:cxnLst>
            <a:rect l="0" t="0" r="r" b="b"/>
            <a:pathLst>
              <a:path w="535" h="562">
                <a:moveTo>
                  <a:pt x="269" y="0"/>
                </a:moveTo>
                <a:lnTo>
                  <a:pt x="314" y="173"/>
                </a:lnTo>
                <a:lnTo>
                  <a:pt x="476" y="81"/>
                </a:lnTo>
                <a:lnTo>
                  <a:pt x="377" y="241"/>
                </a:lnTo>
                <a:lnTo>
                  <a:pt x="535" y="276"/>
                </a:lnTo>
                <a:lnTo>
                  <a:pt x="377" y="305"/>
                </a:lnTo>
                <a:lnTo>
                  <a:pt x="474" y="463"/>
                </a:lnTo>
                <a:lnTo>
                  <a:pt x="320" y="375"/>
                </a:lnTo>
                <a:lnTo>
                  <a:pt x="267" y="562"/>
                </a:lnTo>
                <a:lnTo>
                  <a:pt x="228" y="378"/>
                </a:lnTo>
                <a:lnTo>
                  <a:pt x="61" y="461"/>
                </a:lnTo>
                <a:lnTo>
                  <a:pt x="165" y="315"/>
                </a:lnTo>
                <a:lnTo>
                  <a:pt x="0" y="272"/>
                </a:lnTo>
                <a:lnTo>
                  <a:pt x="165" y="237"/>
                </a:lnTo>
                <a:lnTo>
                  <a:pt x="62" y="84"/>
                </a:lnTo>
                <a:lnTo>
                  <a:pt x="217" y="176"/>
                </a:lnTo>
                <a:lnTo>
                  <a:pt x="269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5229230" y="5956301"/>
            <a:ext cx="4763" cy="39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22"/>
              </a:cxn>
              <a:cxn ang="0">
                <a:pos x="12" y="70"/>
              </a:cxn>
              <a:cxn ang="0">
                <a:pos x="11" y="96"/>
              </a:cxn>
            </a:cxnLst>
            <a:rect l="0" t="0" r="r" b="b"/>
            <a:pathLst>
              <a:path w="12" h="96">
                <a:moveTo>
                  <a:pt x="0" y="0"/>
                </a:moveTo>
                <a:lnTo>
                  <a:pt x="5" y="22"/>
                </a:lnTo>
                <a:lnTo>
                  <a:pt x="12" y="70"/>
                </a:lnTo>
                <a:lnTo>
                  <a:pt x="11" y="9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5203826" y="5956301"/>
            <a:ext cx="25400" cy="39688"/>
          </a:xfrm>
          <a:custGeom>
            <a:avLst/>
            <a:gdLst/>
            <a:ahLst/>
            <a:cxnLst>
              <a:cxn ang="0">
                <a:pos x="6" y="86"/>
              </a:cxn>
              <a:cxn ang="0">
                <a:pos x="10" y="85"/>
              </a:cxn>
              <a:cxn ang="0">
                <a:pos x="11" y="81"/>
              </a:cxn>
              <a:cxn ang="0">
                <a:pos x="9" y="78"/>
              </a:cxn>
              <a:cxn ang="0">
                <a:pos x="6" y="78"/>
              </a:cxn>
              <a:cxn ang="0">
                <a:pos x="2" y="79"/>
              </a:cxn>
              <a:cxn ang="0">
                <a:pos x="0" y="83"/>
              </a:cxn>
              <a:cxn ang="0">
                <a:pos x="0" y="88"/>
              </a:cxn>
              <a:cxn ang="0">
                <a:pos x="3" y="93"/>
              </a:cxn>
              <a:cxn ang="0">
                <a:pos x="6" y="96"/>
              </a:cxn>
              <a:cxn ang="0">
                <a:pos x="11" y="97"/>
              </a:cxn>
              <a:cxn ang="0">
                <a:pos x="16" y="96"/>
              </a:cxn>
              <a:cxn ang="0">
                <a:pos x="20" y="95"/>
              </a:cxn>
              <a:cxn ang="0">
                <a:pos x="25" y="91"/>
              </a:cxn>
              <a:cxn ang="0">
                <a:pos x="31" y="84"/>
              </a:cxn>
              <a:cxn ang="0">
                <a:pos x="33" y="78"/>
              </a:cxn>
              <a:cxn ang="0">
                <a:pos x="38" y="67"/>
              </a:cxn>
              <a:cxn ang="0">
                <a:pos x="61" y="0"/>
              </a:cxn>
            </a:cxnLst>
            <a:rect l="0" t="0" r="r" b="b"/>
            <a:pathLst>
              <a:path w="61" h="97">
                <a:moveTo>
                  <a:pt x="6" y="86"/>
                </a:moveTo>
                <a:lnTo>
                  <a:pt x="10" y="85"/>
                </a:lnTo>
                <a:lnTo>
                  <a:pt x="11" y="81"/>
                </a:lnTo>
                <a:lnTo>
                  <a:pt x="9" y="78"/>
                </a:lnTo>
                <a:lnTo>
                  <a:pt x="6" y="78"/>
                </a:lnTo>
                <a:lnTo>
                  <a:pt x="2" y="79"/>
                </a:lnTo>
                <a:lnTo>
                  <a:pt x="0" y="83"/>
                </a:lnTo>
                <a:lnTo>
                  <a:pt x="0" y="88"/>
                </a:lnTo>
                <a:lnTo>
                  <a:pt x="3" y="93"/>
                </a:lnTo>
                <a:lnTo>
                  <a:pt x="6" y="96"/>
                </a:lnTo>
                <a:lnTo>
                  <a:pt x="11" y="97"/>
                </a:lnTo>
                <a:lnTo>
                  <a:pt x="16" y="96"/>
                </a:lnTo>
                <a:lnTo>
                  <a:pt x="20" y="95"/>
                </a:lnTo>
                <a:lnTo>
                  <a:pt x="25" y="91"/>
                </a:lnTo>
                <a:lnTo>
                  <a:pt x="31" y="84"/>
                </a:lnTo>
                <a:lnTo>
                  <a:pt x="33" y="78"/>
                </a:lnTo>
                <a:lnTo>
                  <a:pt x="38" y="67"/>
                </a:lnTo>
                <a:lnTo>
                  <a:pt x="61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2" name="Freeform 24"/>
          <p:cNvSpPr>
            <a:spLocks/>
          </p:cNvSpPr>
          <p:nvPr/>
        </p:nvSpPr>
        <p:spPr bwMode="auto">
          <a:xfrm>
            <a:off x="5229230" y="5956301"/>
            <a:ext cx="4763" cy="39688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1"/>
              </a:cxn>
              <a:cxn ang="0">
                <a:pos x="1" y="22"/>
              </a:cxn>
              <a:cxn ang="0">
                <a:pos x="12" y="93"/>
              </a:cxn>
              <a:cxn ang="0">
                <a:pos x="12" y="96"/>
              </a:cxn>
            </a:cxnLst>
            <a:rect l="0" t="0" r="r" b="b"/>
            <a:pathLst>
              <a:path w="12" h="96">
                <a:moveTo>
                  <a:pt x="1" y="0"/>
                </a:moveTo>
                <a:lnTo>
                  <a:pt x="0" y="11"/>
                </a:lnTo>
                <a:lnTo>
                  <a:pt x="1" y="22"/>
                </a:lnTo>
                <a:lnTo>
                  <a:pt x="12" y="93"/>
                </a:lnTo>
                <a:lnTo>
                  <a:pt x="12" y="9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3" name="Freeform 25"/>
          <p:cNvSpPr>
            <a:spLocks/>
          </p:cNvSpPr>
          <p:nvPr/>
        </p:nvSpPr>
        <p:spPr bwMode="auto">
          <a:xfrm>
            <a:off x="5233992" y="5954713"/>
            <a:ext cx="23813" cy="41275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5" y="80"/>
              </a:cxn>
              <a:cxn ang="0">
                <a:pos x="13" y="53"/>
              </a:cxn>
              <a:cxn ang="0">
                <a:pos x="22" y="29"/>
              </a:cxn>
              <a:cxn ang="0">
                <a:pos x="26" y="19"/>
              </a:cxn>
              <a:cxn ang="0">
                <a:pos x="31" y="12"/>
              </a:cxn>
              <a:cxn ang="0">
                <a:pos x="36" y="6"/>
              </a:cxn>
              <a:cxn ang="0">
                <a:pos x="41" y="2"/>
              </a:cxn>
              <a:cxn ang="0">
                <a:pos x="46" y="1"/>
              </a:cxn>
              <a:cxn ang="0">
                <a:pos x="51" y="0"/>
              </a:cxn>
              <a:cxn ang="0">
                <a:pos x="55" y="1"/>
              </a:cxn>
              <a:cxn ang="0">
                <a:pos x="57" y="3"/>
              </a:cxn>
              <a:cxn ang="0">
                <a:pos x="58" y="6"/>
              </a:cxn>
              <a:cxn ang="0">
                <a:pos x="59" y="9"/>
              </a:cxn>
              <a:cxn ang="0">
                <a:pos x="58" y="12"/>
              </a:cxn>
              <a:cxn ang="0">
                <a:pos x="55" y="13"/>
              </a:cxn>
              <a:cxn ang="0">
                <a:pos x="52" y="13"/>
              </a:cxn>
              <a:cxn ang="0">
                <a:pos x="50" y="11"/>
              </a:cxn>
              <a:cxn ang="0">
                <a:pos x="51" y="8"/>
              </a:cxn>
              <a:cxn ang="0">
                <a:pos x="52" y="7"/>
              </a:cxn>
              <a:cxn ang="0">
                <a:pos x="55" y="6"/>
              </a:cxn>
            </a:cxnLst>
            <a:rect l="0" t="0" r="r" b="b"/>
            <a:pathLst>
              <a:path w="59" h="98">
                <a:moveTo>
                  <a:pt x="0" y="98"/>
                </a:moveTo>
                <a:lnTo>
                  <a:pt x="5" y="80"/>
                </a:lnTo>
                <a:lnTo>
                  <a:pt x="13" y="53"/>
                </a:lnTo>
                <a:lnTo>
                  <a:pt x="22" y="29"/>
                </a:lnTo>
                <a:lnTo>
                  <a:pt x="26" y="19"/>
                </a:lnTo>
                <a:lnTo>
                  <a:pt x="31" y="12"/>
                </a:lnTo>
                <a:lnTo>
                  <a:pt x="36" y="6"/>
                </a:lnTo>
                <a:lnTo>
                  <a:pt x="41" y="2"/>
                </a:lnTo>
                <a:lnTo>
                  <a:pt x="46" y="1"/>
                </a:lnTo>
                <a:lnTo>
                  <a:pt x="51" y="0"/>
                </a:lnTo>
                <a:lnTo>
                  <a:pt x="55" y="1"/>
                </a:lnTo>
                <a:lnTo>
                  <a:pt x="57" y="3"/>
                </a:lnTo>
                <a:lnTo>
                  <a:pt x="58" y="6"/>
                </a:lnTo>
                <a:lnTo>
                  <a:pt x="59" y="9"/>
                </a:lnTo>
                <a:lnTo>
                  <a:pt x="58" y="12"/>
                </a:lnTo>
                <a:lnTo>
                  <a:pt x="55" y="13"/>
                </a:lnTo>
                <a:lnTo>
                  <a:pt x="52" y="13"/>
                </a:lnTo>
                <a:lnTo>
                  <a:pt x="50" y="11"/>
                </a:lnTo>
                <a:lnTo>
                  <a:pt x="51" y="8"/>
                </a:lnTo>
                <a:lnTo>
                  <a:pt x="52" y="7"/>
                </a:lnTo>
                <a:lnTo>
                  <a:pt x="55" y="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 flipV="1">
            <a:off x="6470651" y="1460502"/>
            <a:ext cx="660400" cy="309721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1484313" y="1460501"/>
            <a:ext cx="4986338" cy="527051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1520828" y="4799014"/>
            <a:ext cx="6221413" cy="1260475"/>
          </a:xfrm>
          <a:prstGeom prst="line">
            <a:avLst/>
          </a:prstGeom>
          <a:noFill/>
          <a:ln w="635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 rot="20880000">
            <a:off x="3766832" y="5285290"/>
            <a:ext cx="154048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 78°32'42" W     979.95'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 rot="4680000">
            <a:off x="6146315" y="2777075"/>
            <a:ext cx="14795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 12°03'40" E     610.95'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 rot="15840000">
            <a:off x="856394" y="3870863"/>
            <a:ext cx="14907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N 6°04'10" W     700.24'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 rot="21240000">
            <a:off x="3353444" y="1496908"/>
            <a:ext cx="15084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N 83°58'17" E     911.85'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 rot="20880000">
            <a:off x="2113245" y="5683753"/>
            <a:ext cx="92653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+mn-lt"/>
                <a:cs typeface="Arial" pitchFamily="34" charset="0"/>
              </a:rPr>
              <a:t>McArthur Lane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3194051" y="2136775"/>
            <a:ext cx="70743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To F. Hutch 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3194051" y="2301875"/>
            <a:ext cx="1229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Badger County RoD 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3194051" y="2466976"/>
            <a:ext cx="14112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Vol 201, Pages 21 &amp; 22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3194055" y="2632075"/>
            <a:ext cx="5738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Sep 1978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3181355" y="6219827"/>
            <a:ext cx="96202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3221038" y="6029327"/>
            <a:ext cx="4440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Legend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H="1" flipV="1">
            <a:off x="6000755" y="3216275"/>
            <a:ext cx="328613" cy="1531939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H="1" flipV="1">
            <a:off x="5192715" y="3379788"/>
            <a:ext cx="328613" cy="1531939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 flipV="1">
            <a:off x="4384680" y="3543300"/>
            <a:ext cx="328613" cy="1531939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H="1" flipV="1">
            <a:off x="3576639" y="3706814"/>
            <a:ext cx="327025" cy="1533526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H="1">
            <a:off x="3095626" y="4589463"/>
            <a:ext cx="4014788" cy="814388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H="1" flipV="1">
            <a:off x="2768605" y="3870326"/>
            <a:ext cx="327025" cy="1533526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 flipV="1">
            <a:off x="7164392" y="4475164"/>
            <a:ext cx="511175" cy="103188"/>
          </a:xfrm>
          <a:prstGeom prst="line">
            <a:avLst/>
          </a:prstGeom>
          <a:noFill/>
          <a:ln w="635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 flipV="1">
            <a:off x="2768601" y="3706815"/>
            <a:ext cx="808038" cy="163513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 flipV="1">
            <a:off x="3575055" y="3543302"/>
            <a:ext cx="809625" cy="165100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4384676" y="3379790"/>
            <a:ext cx="808038" cy="163513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 flipV="1">
            <a:off x="5192713" y="3216278"/>
            <a:ext cx="808038" cy="163513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 flipV="1">
            <a:off x="6000755" y="3052766"/>
            <a:ext cx="809625" cy="163513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1484313" y="1987552"/>
            <a:ext cx="387350" cy="36353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 flipH="1" flipV="1">
            <a:off x="7143755" y="4611689"/>
            <a:ext cx="28575" cy="133351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1876426" y="5678490"/>
            <a:ext cx="14288" cy="1365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V="1">
            <a:off x="1516063" y="5815013"/>
            <a:ext cx="374650" cy="76200"/>
          </a:xfrm>
          <a:prstGeom prst="line">
            <a:avLst/>
          </a:prstGeom>
          <a:noFill/>
          <a:ln w="635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V="1">
            <a:off x="7172326" y="4670426"/>
            <a:ext cx="374650" cy="74614"/>
          </a:xfrm>
          <a:prstGeom prst="line">
            <a:avLst/>
          </a:prstGeom>
          <a:noFill/>
          <a:ln w="635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 rot="20880000">
            <a:off x="4886467" y="5002715"/>
            <a:ext cx="4632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976.80'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24" name="Rectangle 76"/>
          <p:cNvSpPr>
            <a:spLocks noChangeArrowheads="1"/>
          </p:cNvSpPr>
          <p:nvPr/>
        </p:nvSpPr>
        <p:spPr bwMode="auto">
          <a:xfrm rot="20880000">
            <a:off x="1467849" y="5682131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30.13'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 rot="20880000">
            <a:off x="7202219" y="4517413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30.00'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3327401" y="6246815"/>
            <a:ext cx="12066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Found 3/4" Iron Pin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3341692" y="6397626"/>
            <a:ext cx="7800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Set #5 Rebar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28" name="Line 80"/>
          <p:cNvSpPr>
            <a:spLocks noChangeShapeType="1"/>
          </p:cNvSpPr>
          <p:nvPr/>
        </p:nvSpPr>
        <p:spPr bwMode="auto">
          <a:xfrm flipV="1">
            <a:off x="1335091" y="5656264"/>
            <a:ext cx="511175" cy="103188"/>
          </a:xfrm>
          <a:prstGeom prst="line">
            <a:avLst/>
          </a:prstGeom>
          <a:noFill/>
          <a:ln w="635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grpSp>
        <p:nvGrpSpPr>
          <p:cNvPr id="519" name="Group 518"/>
          <p:cNvGrpSpPr/>
          <p:nvPr/>
        </p:nvGrpSpPr>
        <p:grpSpPr>
          <a:xfrm>
            <a:off x="2719132" y="3175534"/>
            <a:ext cx="4237874" cy="2144590"/>
            <a:chOff x="2719130" y="3175533"/>
            <a:chExt cx="4237874" cy="2144591"/>
          </a:xfrm>
        </p:grpSpPr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 rot="4680000">
              <a:off x="6637846" y="3756562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285.00'</a:t>
              </a: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 rot="20880000">
              <a:off x="6489315" y="4479821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 rot="20880000">
              <a:off x="5686040" y="4644920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 rot="20880000">
              <a:off x="4878002" y="4808432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 rot="20880000">
              <a:off x="4069965" y="4971946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 rot="20880000">
              <a:off x="3276215" y="5135458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 rot="4680000">
              <a:off x="2357011" y="4612221"/>
              <a:ext cx="90890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N 12°03'40" W</a:t>
              </a: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3257551" y="4414837"/>
              <a:ext cx="30136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Lot 5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3992563" y="4260849"/>
              <a:ext cx="30136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Lot 4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4800601" y="4098925"/>
              <a:ext cx="30136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Lot 3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5610226" y="3935413"/>
              <a:ext cx="30136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Lot 2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6365876" y="3749673"/>
              <a:ext cx="30136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Lot 1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 rot="4680000">
              <a:off x="2810704" y="4582060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285.00'</a:t>
              </a: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 rot="20880000">
              <a:off x="3996397" y="3246619"/>
              <a:ext cx="150522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N 78°32'42" E      750.00'</a:t>
              </a: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 rot="20880000">
              <a:off x="3059301" y="3829584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 rot="20880000">
              <a:off x="3853051" y="3667659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 rot="20880000">
              <a:off x="4661088" y="3504145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 rot="20880000">
              <a:off x="5469126" y="3340633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 rot="20880000">
              <a:off x="6270813" y="3175533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2135" name="Line 87"/>
          <p:cNvSpPr>
            <a:spLocks noChangeShapeType="1"/>
          </p:cNvSpPr>
          <p:nvPr/>
        </p:nvSpPr>
        <p:spPr bwMode="auto">
          <a:xfrm>
            <a:off x="1865313" y="5842001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36" name="Line 88"/>
          <p:cNvSpPr>
            <a:spLocks noChangeShapeType="1"/>
          </p:cNvSpPr>
          <p:nvPr/>
        </p:nvSpPr>
        <p:spPr bwMode="auto">
          <a:xfrm>
            <a:off x="1873251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37" name="Line 89"/>
          <p:cNvSpPr>
            <a:spLocks noChangeShapeType="1"/>
          </p:cNvSpPr>
          <p:nvPr/>
        </p:nvSpPr>
        <p:spPr bwMode="auto">
          <a:xfrm>
            <a:off x="1874838" y="5842001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38" name="Line 90"/>
          <p:cNvSpPr>
            <a:spLocks noChangeShapeType="1"/>
          </p:cNvSpPr>
          <p:nvPr/>
        </p:nvSpPr>
        <p:spPr bwMode="auto">
          <a:xfrm>
            <a:off x="1882776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39" name="Line 91"/>
          <p:cNvSpPr>
            <a:spLocks noChangeShapeType="1"/>
          </p:cNvSpPr>
          <p:nvPr/>
        </p:nvSpPr>
        <p:spPr bwMode="auto">
          <a:xfrm>
            <a:off x="1884363" y="5842001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0" name="Line 92"/>
          <p:cNvSpPr>
            <a:spLocks noChangeShapeType="1"/>
          </p:cNvSpPr>
          <p:nvPr/>
        </p:nvSpPr>
        <p:spPr bwMode="auto">
          <a:xfrm>
            <a:off x="1893888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>
            <a:off x="1895476" y="5842001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2" name="Line 94"/>
          <p:cNvSpPr>
            <a:spLocks noChangeShapeType="1"/>
          </p:cNvSpPr>
          <p:nvPr/>
        </p:nvSpPr>
        <p:spPr bwMode="auto">
          <a:xfrm>
            <a:off x="1903413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3" name="Line 95"/>
          <p:cNvSpPr>
            <a:spLocks noChangeShapeType="1"/>
          </p:cNvSpPr>
          <p:nvPr/>
        </p:nvSpPr>
        <p:spPr bwMode="auto">
          <a:xfrm>
            <a:off x="1905001" y="5842001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4" name="Line 96"/>
          <p:cNvSpPr>
            <a:spLocks noChangeShapeType="1"/>
          </p:cNvSpPr>
          <p:nvPr/>
        </p:nvSpPr>
        <p:spPr bwMode="auto">
          <a:xfrm>
            <a:off x="1912938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5" name="Line 97"/>
          <p:cNvSpPr>
            <a:spLocks noChangeShapeType="1"/>
          </p:cNvSpPr>
          <p:nvPr/>
        </p:nvSpPr>
        <p:spPr bwMode="auto">
          <a:xfrm>
            <a:off x="1916113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6" name="Line 98"/>
          <p:cNvSpPr>
            <a:spLocks noChangeShapeType="1"/>
          </p:cNvSpPr>
          <p:nvPr/>
        </p:nvSpPr>
        <p:spPr bwMode="auto">
          <a:xfrm flipV="1">
            <a:off x="1917701" y="5837240"/>
            <a:ext cx="1588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7" name="Line 99"/>
          <p:cNvSpPr>
            <a:spLocks noChangeShapeType="1"/>
          </p:cNvSpPr>
          <p:nvPr/>
        </p:nvSpPr>
        <p:spPr bwMode="auto">
          <a:xfrm flipV="1">
            <a:off x="1917701" y="583565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8" name="Line 100"/>
          <p:cNvSpPr>
            <a:spLocks noChangeShapeType="1"/>
          </p:cNvSpPr>
          <p:nvPr/>
        </p:nvSpPr>
        <p:spPr bwMode="auto">
          <a:xfrm flipV="1">
            <a:off x="1917701" y="5827715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9" name="Line 101"/>
          <p:cNvSpPr>
            <a:spLocks noChangeShapeType="1"/>
          </p:cNvSpPr>
          <p:nvPr/>
        </p:nvSpPr>
        <p:spPr bwMode="auto">
          <a:xfrm flipV="1">
            <a:off x="1917701" y="58245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0" name="Line 102"/>
          <p:cNvSpPr>
            <a:spLocks noChangeShapeType="1"/>
          </p:cNvSpPr>
          <p:nvPr/>
        </p:nvSpPr>
        <p:spPr bwMode="auto">
          <a:xfrm flipV="1">
            <a:off x="1917701" y="5816601"/>
            <a:ext cx="1588" cy="79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1" name="Line 103"/>
          <p:cNvSpPr>
            <a:spLocks noChangeShapeType="1"/>
          </p:cNvSpPr>
          <p:nvPr/>
        </p:nvSpPr>
        <p:spPr bwMode="auto">
          <a:xfrm flipV="1">
            <a:off x="1917701" y="581501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2" name="Line 104"/>
          <p:cNvSpPr>
            <a:spLocks noChangeShapeType="1"/>
          </p:cNvSpPr>
          <p:nvPr/>
        </p:nvSpPr>
        <p:spPr bwMode="auto">
          <a:xfrm flipV="1">
            <a:off x="1917701" y="5807075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3" name="Line 105"/>
          <p:cNvSpPr>
            <a:spLocks noChangeShapeType="1"/>
          </p:cNvSpPr>
          <p:nvPr/>
        </p:nvSpPr>
        <p:spPr bwMode="auto">
          <a:xfrm flipV="1">
            <a:off x="1917701" y="58039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4" name="Line 106"/>
          <p:cNvSpPr>
            <a:spLocks noChangeShapeType="1"/>
          </p:cNvSpPr>
          <p:nvPr/>
        </p:nvSpPr>
        <p:spPr bwMode="auto">
          <a:xfrm flipV="1">
            <a:off x="1917701" y="5795964"/>
            <a:ext cx="1588" cy="79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5" name="Line 107"/>
          <p:cNvSpPr>
            <a:spLocks noChangeShapeType="1"/>
          </p:cNvSpPr>
          <p:nvPr/>
        </p:nvSpPr>
        <p:spPr bwMode="auto">
          <a:xfrm flipV="1">
            <a:off x="1917701" y="5794376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6" name="Line 108"/>
          <p:cNvSpPr>
            <a:spLocks noChangeShapeType="1"/>
          </p:cNvSpPr>
          <p:nvPr/>
        </p:nvSpPr>
        <p:spPr bwMode="auto">
          <a:xfrm flipV="1">
            <a:off x="1917701" y="578961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7" name="Line 109"/>
          <p:cNvSpPr>
            <a:spLocks noChangeShapeType="1"/>
          </p:cNvSpPr>
          <p:nvPr/>
        </p:nvSpPr>
        <p:spPr bwMode="auto">
          <a:xfrm flipH="1">
            <a:off x="1916113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8" name="Line 110"/>
          <p:cNvSpPr>
            <a:spLocks noChangeShapeType="1"/>
          </p:cNvSpPr>
          <p:nvPr/>
        </p:nvSpPr>
        <p:spPr bwMode="auto">
          <a:xfrm flipH="1">
            <a:off x="1912938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9" name="Line 111"/>
          <p:cNvSpPr>
            <a:spLocks noChangeShapeType="1"/>
          </p:cNvSpPr>
          <p:nvPr/>
        </p:nvSpPr>
        <p:spPr bwMode="auto">
          <a:xfrm flipH="1">
            <a:off x="1905001" y="5789615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0" name="Line 112"/>
          <p:cNvSpPr>
            <a:spLocks noChangeShapeType="1"/>
          </p:cNvSpPr>
          <p:nvPr/>
        </p:nvSpPr>
        <p:spPr bwMode="auto">
          <a:xfrm flipH="1">
            <a:off x="1903413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1" name="Line 113"/>
          <p:cNvSpPr>
            <a:spLocks noChangeShapeType="1"/>
          </p:cNvSpPr>
          <p:nvPr/>
        </p:nvSpPr>
        <p:spPr bwMode="auto">
          <a:xfrm flipH="1">
            <a:off x="1895476" y="5789615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2" name="Line 114"/>
          <p:cNvSpPr>
            <a:spLocks noChangeShapeType="1"/>
          </p:cNvSpPr>
          <p:nvPr/>
        </p:nvSpPr>
        <p:spPr bwMode="auto">
          <a:xfrm flipH="1">
            <a:off x="1892301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3" name="Line 115"/>
          <p:cNvSpPr>
            <a:spLocks noChangeShapeType="1"/>
          </p:cNvSpPr>
          <p:nvPr/>
        </p:nvSpPr>
        <p:spPr bwMode="auto">
          <a:xfrm flipH="1">
            <a:off x="1884363" y="5789615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4" name="Line 116"/>
          <p:cNvSpPr>
            <a:spLocks noChangeShapeType="1"/>
          </p:cNvSpPr>
          <p:nvPr/>
        </p:nvSpPr>
        <p:spPr bwMode="auto">
          <a:xfrm flipH="1">
            <a:off x="1882776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5" name="Line 117"/>
          <p:cNvSpPr>
            <a:spLocks noChangeShapeType="1"/>
          </p:cNvSpPr>
          <p:nvPr/>
        </p:nvSpPr>
        <p:spPr bwMode="auto">
          <a:xfrm flipH="1">
            <a:off x="1874838" y="5789615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6" name="Line 118"/>
          <p:cNvSpPr>
            <a:spLocks noChangeShapeType="1"/>
          </p:cNvSpPr>
          <p:nvPr/>
        </p:nvSpPr>
        <p:spPr bwMode="auto">
          <a:xfrm flipH="1">
            <a:off x="1871663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7" name="Line 119"/>
          <p:cNvSpPr>
            <a:spLocks noChangeShapeType="1"/>
          </p:cNvSpPr>
          <p:nvPr/>
        </p:nvSpPr>
        <p:spPr bwMode="auto">
          <a:xfrm flipH="1">
            <a:off x="1865313" y="5789615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8" name="Line 120"/>
          <p:cNvSpPr>
            <a:spLocks noChangeShapeType="1"/>
          </p:cNvSpPr>
          <p:nvPr/>
        </p:nvSpPr>
        <p:spPr bwMode="auto">
          <a:xfrm>
            <a:off x="1865313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9" name="Line 121"/>
          <p:cNvSpPr>
            <a:spLocks noChangeShapeType="1"/>
          </p:cNvSpPr>
          <p:nvPr/>
        </p:nvSpPr>
        <p:spPr bwMode="auto">
          <a:xfrm>
            <a:off x="1865313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0" name="Line 122"/>
          <p:cNvSpPr>
            <a:spLocks noChangeShapeType="1"/>
          </p:cNvSpPr>
          <p:nvPr/>
        </p:nvSpPr>
        <p:spPr bwMode="auto">
          <a:xfrm>
            <a:off x="1865313" y="5792789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1" name="Line 123"/>
          <p:cNvSpPr>
            <a:spLocks noChangeShapeType="1"/>
          </p:cNvSpPr>
          <p:nvPr/>
        </p:nvSpPr>
        <p:spPr bwMode="auto">
          <a:xfrm>
            <a:off x="1865313" y="58007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2" name="Line 124"/>
          <p:cNvSpPr>
            <a:spLocks noChangeShapeType="1"/>
          </p:cNvSpPr>
          <p:nvPr/>
        </p:nvSpPr>
        <p:spPr bwMode="auto">
          <a:xfrm>
            <a:off x="1865313" y="5802313"/>
            <a:ext cx="1588" cy="79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3" name="Line 125"/>
          <p:cNvSpPr>
            <a:spLocks noChangeShapeType="1"/>
          </p:cNvSpPr>
          <p:nvPr/>
        </p:nvSpPr>
        <p:spPr bwMode="auto">
          <a:xfrm>
            <a:off x="1865313" y="581025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4" name="Line 126"/>
          <p:cNvSpPr>
            <a:spLocks noChangeShapeType="1"/>
          </p:cNvSpPr>
          <p:nvPr/>
        </p:nvSpPr>
        <p:spPr bwMode="auto">
          <a:xfrm>
            <a:off x="1865313" y="5813427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5" name="Line 127"/>
          <p:cNvSpPr>
            <a:spLocks noChangeShapeType="1"/>
          </p:cNvSpPr>
          <p:nvPr/>
        </p:nvSpPr>
        <p:spPr bwMode="auto">
          <a:xfrm>
            <a:off x="1865313" y="582136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6" name="Line 128"/>
          <p:cNvSpPr>
            <a:spLocks noChangeShapeType="1"/>
          </p:cNvSpPr>
          <p:nvPr/>
        </p:nvSpPr>
        <p:spPr bwMode="auto">
          <a:xfrm>
            <a:off x="1865313" y="5824539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7" name="Line 129"/>
          <p:cNvSpPr>
            <a:spLocks noChangeShapeType="1"/>
          </p:cNvSpPr>
          <p:nvPr/>
        </p:nvSpPr>
        <p:spPr bwMode="auto">
          <a:xfrm>
            <a:off x="1865313" y="5830889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8" name="Line 130"/>
          <p:cNvSpPr>
            <a:spLocks noChangeShapeType="1"/>
          </p:cNvSpPr>
          <p:nvPr/>
        </p:nvSpPr>
        <p:spPr bwMode="auto">
          <a:xfrm>
            <a:off x="1865313" y="5834063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9" name="Line 131"/>
          <p:cNvSpPr>
            <a:spLocks noChangeShapeType="1"/>
          </p:cNvSpPr>
          <p:nvPr/>
        </p:nvSpPr>
        <p:spPr bwMode="auto">
          <a:xfrm>
            <a:off x="1865313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0" name="Rectangle 132"/>
          <p:cNvSpPr>
            <a:spLocks noChangeArrowheads="1"/>
          </p:cNvSpPr>
          <p:nvPr/>
        </p:nvSpPr>
        <p:spPr bwMode="auto">
          <a:xfrm>
            <a:off x="1865313" y="5789614"/>
            <a:ext cx="52388" cy="523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1" name="Line 133"/>
          <p:cNvSpPr>
            <a:spLocks noChangeShapeType="1"/>
          </p:cNvSpPr>
          <p:nvPr/>
        </p:nvSpPr>
        <p:spPr bwMode="auto">
          <a:xfrm>
            <a:off x="1865317" y="5789615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1870076" y="5794376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3" name="Line 135"/>
          <p:cNvSpPr>
            <a:spLocks noChangeShapeType="1"/>
          </p:cNvSpPr>
          <p:nvPr/>
        </p:nvSpPr>
        <p:spPr bwMode="auto">
          <a:xfrm>
            <a:off x="1871667" y="5795966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4" name="Line 136"/>
          <p:cNvSpPr>
            <a:spLocks noChangeShapeType="1"/>
          </p:cNvSpPr>
          <p:nvPr/>
        </p:nvSpPr>
        <p:spPr bwMode="auto">
          <a:xfrm>
            <a:off x="1878013" y="58023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5" name="Line 137"/>
          <p:cNvSpPr>
            <a:spLocks noChangeShapeType="1"/>
          </p:cNvSpPr>
          <p:nvPr/>
        </p:nvSpPr>
        <p:spPr bwMode="auto">
          <a:xfrm>
            <a:off x="1879603" y="5803903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6" name="Line 138"/>
          <p:cNvSpPr>
            <a:spLocks noChangeShapeType="1"/>
          </p:cNvSpPr>
          <p:nvPr/>
        </p:nvSpPr>
        <p:spPr bwMode="auto">
          <a:xfrm>
            <a:off x="1884363" y="580866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7" name="Line 139"/>
          <p:cNvSpPr>
            <a:spLocks noChangeShapeType="1"/>
          </p:cNvSpPr>
          <p:nvPr/>
        </p:nvSpPr>
        <p:spPr bwMode="auto">
          <a:xfrm>
            <a:off x="1885955" y="5810252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8" name="Line 140"/>
          <p:cNvSpPr>
            <a:spLocks noChangeShapeType="1"/>
          </p:cNvSpPr>
          <p:nvPr/>
        </p:nvSpPr>
        <p:spPr bwMode="auto">
          <a:xfrm>
            <a:off x="1892301" y="58166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9" name="Line 141"/>
          <p:cNvSpPr>
            <a:spLocks noChangeShapeType="1"/>
          </p:cNvSpPr>
          <p:nvPr/>
        </p:nvSpPr>
        <p:spPr bwMode="auto">
          <a:xfrm>
            <a:off x="1893892" y="5818190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0" name="Line 142"/>
          <p:cNvSpPr>
            <a:spLocks noChangeShapeType="1"/>
          </p:cNvSpPr>
          <p:nvPr/>
        </p:nvSpPr>
        <p:spPr bwMode="auto">
          <a:xfrm>
            <a:off x="1900238" y="58245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1" name="Line 143"/>
          <p:cNvSpPr>
            <a:spLocks noChangeShapeType="1"/>
          </p:cNvSpPr>
          <p:nvPr/>
        </p:nvSpPr>
        <p:spPr bwMode="auto">
          <a:xfrm>
            <a:off x="1900242" y="5826126"/>
            <a:ext cx="4763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2" name="Line 144"/>
          <p:cNvSpPr>
            <a:spLocks noChangeShapeType="1"/>
          </p:cNvSpPr>
          <p:nvPr/>
        </p:nvSpPr>
        <p:spPr bwMode="auto">
          <a:xfrm>
            <a:off x="1906588" y="5830889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3" name="Line 145"/>
          <p:cNvSpPr>
            <a:spLocks noChangeShapeType="1"/>
          </p:cNvSpPr>
          <p:nvPr/>
        </p:nvSpPr>
        <p:spPr bwMode="auto">
          <a:xfrm>
            <a:off x="1908180" y="5832477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4" name="Line 146"/>
          <p:cNvSpPr>
            <a:spLocks noChangeShapeType="1"/>
          </p:cNvSpPr>
          <p:nvPr/>
        </p:nvSpPr>
        <p:spPr bwMode="auto">
          <a:xfrm>
            <a:off x="1914526" y="58388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5" name="Line 147"/>
          <p:cNvSpPr>
            <a:spLocks noChangeShapeType="1"/>
          </p:cNvSpPr>
          <p:nvPr/>
        </p:nvSpPr>
        <p:spPr bwMode="auto">
          <a:xfrm>
            <a:off x="1916113" y="58404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6" name="Line 148"/>
          <p:cNvSpPr>
            <a:spLocks noChangeShapeType="1"/>
          </p:cNvSpPr>
          <p:nvPr/>
        </p:nvSpPr>
        <p:spPr bwMode="auto">
          <a:xfrm>
            <a:off x="7145338" y="4772027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7" name="Line 149"/>
          <p:cNvSpPr>
            <a:spLocks noChangeShapeType="1"/>
          </p:cNvSpPr>
          <p:nvPr/>
        </p:nvSpPr>
        <p:spPr bwMode="auto">
          <a:xfrm>
            <a:off x="7153276" y="47720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8" name="Line 150"/>
          <p:cNvSpPr>
            <a:spLocks noChangeShapeType="1"/>
          </p:cNvSpPr>
          <p:nvPr/>
        </p:nvSpPr>
        <p:spPr bwMode="auto">
          <a:xfrm>
            <a:off x="7154863" y="4772027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9" name="Line 151"/>
          <p:cNvSpPr>
            <a:spLocks noChangeShapeType="1"/>
          </p:cNvSpPr>
          <p:nvPr/>
        </p:nvSpPr>
        <p:spPr bwMode="auto">
          <a:xfrm>
            <a:off x="7162801" y="47720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0" name="Line 152"/>
          <p:cNvSpPr>
            <a:spLocks noChangeShapeType="1"/>
          </p:cNvSpPr>
          <p:nvPr/>
        </p:nvSpPr>
        <p:spPr bwMode="auto">
          <a:xfrm>
            <a:off x="7165976" y="4772027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1" name="Line 153"/>
          <p:cNvSpPr>
            <a:spLocks noChangeShapeType="1"/>
          </p:cNvSpPr>
          <p:nvPr/>
        </p:nvSpPr>
        <p:spPr bwMode="auto">
          <a:xfrm>
            <a:off x="7173913" y="47720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2" name="Line 154"/>
          <p:cNvSpPr>
            <a:spLocks noChangeShapeType="1"/>
          </p:cNvSpPr>
          <p:nvPr/>
        </p:nvSpPr>
        <p:spPr bwMode="auto">
          <a:xfrm>
            <a:off x="7175501" y="4772027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3" name="Line 155"/>
          <p:cNvSpPr>
            <a:spLocks noChangeShapeType="1"/>
          </p:cNvSpPr>
          <p:nvPr/>
        </p:nvSpPr>
        <p:spPr bwMode="auto">
          <a:xfrm>
            <a:off x="7183438" y="47720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4" name="Line 156"/>
          <p:cNvSpPr>
            <a:spLocks noChangeShapeType="1"/>
          </p:cNvSpPr>
          <p:nvPr/>
        </p:nvSpPr>
        <p:spPr bwMode="auto">
          <a:xfrm>
            <a:off x="7186613" y="4772027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5" name="Line 157"/>
          <p:cNvSpPr>
            <a:spLocks noChangeShapeType="1"/>
          </p:cNvSpPr>
          <p:nvPr/>
        </p:nvSpPr>
        <p:spPr bwMode="auto">
          <a:xfrm>
            <a:off x="7194551" y="47720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6" name="Line 158"/>
          <p:cNvSpPr>
            <a:spLocks noChangeShapeType="1"/>
          </p:cNvSpPr>
          <p:nvPr/>
        </p:nvSpPr>
        <p:spPr bwMode="auto">
          <a:xfrm>
            <a:off x="7196142" y="4772027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7" name="Line 159"/>
          <p:cNvSpPr>
            <a:spLocks noChangeShapeType="1"/>
          </p:cNvSpPr>
          <p:nvPr/>
        </p:nvSpPr>
        <p:spPr bwMode="auto">
          <a:xfrm flipV="1">
            <a:off x="7199313" y="4767265"/>
            <a:ext cx="1588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8" name="Line 160"/>
          <p:cNvSpPr>
            <a:spLocks noChangeShapeType="1"/>
          </p:cNvSpPr>
          <p:nvPr/>
        </p:nvSpPr>
        <p:spPr bwMode="auto">
          <a:xfrm flipV="1">
            <a:off x="7199313" y="4765676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9" name="Line 161"/>
          <p:cNvSpPr>
            <a:spLocks noChangeShapeType="1"/>
          </p:cNvSpPr>
          <p:nvPr/>
        </p:nvSpPr>
        <p:spPr bwMode="auto">
          <a:xfrm flipV="1">
            <a:off x="7199313" y="4757739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0" name="Line 162"/>
          <p:cNvSpPr>
            <a:spLocks noChangeShapeType="1"/>
          </p:cNvSpPr>
          <p:nvPr/>
        </p:nvSpPr>
        <p:spPr bwMode="auto">
          <a:xfrm flipV="1">
            <a:off x="7199313" y="475456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1" name="Line 163"/>
          <p:cNvSpPr>
            <a:spLocks noChangeShapeType="1"/>
          </p:cNvSpPr>
          <p:nvPr/>
        </p:nvSpPr>
        <p:spPr bwMode="auto">
          <a:xfrm flipV="1">
            <a:off x="7199313" y="4746625"/>
            <a:ext cx="1588" cy="79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2" name="Line 164"/>
          <p:cNvSpPr>
            <a:spLocks noChangeShapeType="1"/>
          </p:cNvSpPr>
          <p:nvPr/>
        </p:nvSpPr>
        <p:spPr bwMode="auto">
          <a:xfrm flipV="1">
            <a:off x="7199313" y="4745039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3" name="Line 165"/>
          <p:cNvSpPr>
            <a:spLocks noChangeShapeType="1"/>
          </p:cNvSpPr>
          <p:nvPr/>
        </p:nvSpPr>
        <p:spPr bwMode="auto">
          <a:xfrm flipV="1">
            <a:off x="7199313" y="4737101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4" name="Line 166"/>
          <p:cNvSpPr>
            <a:spLocks noChangeShapeType="1"/>
          </p:cNvSpPr>
          <p:nvPr/>
        </p:nvSpPr>
        <p:spPr bwMode="auto">
          <a:xfrm flipV="1">
            <a:off x="7199313" y="47355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5" name="Line 167"/>
          <p:cNvSpPr>
            <a:spLocks noChangeShapeType="1"/>
          </p:cNvSpPr>
          <p:nvPr/>
        </p:nvSpPr>
        <p:spPr bwMode="auto">
          <a:xfrm flipV="1">
            <a:off x="7199313" y="4725989"/>
            <a:ext cx="1588" cy="79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6" name="Line 168"/>
          <p:cNvSpPr>
            <a:spLocks noChangeShapeType="1"/>
          </p:cNvSpPr>
          <p:nvPr/>
        </p:nvSpPr>
        <p:spPr bwMode="auto">
          <a:xfrm flipV="1">
            <a:off x="7199313" y="47244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7" name="Line 169"/>
          <p:cNvSpPr>
            <a:spLocks noChangeShapeType="1"/>
          </p:cNvSpPr>
          <p:nvPr/>
        </p:nvSpPr>
        <p:spPr bwMode="auto">
          <a:xfrm flipV="1">
            <a:off x="7199313" y="4719640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8" name="Line 170"/>
          <p:cNvSpPr>
            <a:spLocks noChangeShapeType="1"/>
          </p:cNvSpPr>
          <p:nvPr/>
        </p:nvSpPr>
        <p:spPr bwMode="auto">
          <a:xfrm flipH="1">
            <a:off x="7196142" y="4719640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9" name="Line 171"/>
          <p:cNvSpPr>
            <a:spLocks noChangeShapeType="1"/>
          </p:cNvSpPr>
          <p:nvPr/>
        </p:nvSpPr>
        <p:spPr bwMode="auto">
          <a:xfrm flipH="1">
            <a:off x="7192963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0" name="Line 172"/>
          <p:cNvSpPr>
            <a:spLocks noChangeShapeType="1"/>
          </p:cNvSpPr>
          <p:nvPr/>
        </p:nvSpPr>
        <p:spPr bwMode="auto">
          <a:xfrm flipH="1">
            <a:off x="7185026" y="4719640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1" name="Line 173"/>
          <p:cNvSpPr>
            <a:spLocks noChangeShapeType="1"/>
          </p:cNvSpPr>
          <p:nvPr/>
        </p:nvSpPr>
        <p:spPr bwMode="auto">
          <a:xfrm flipH="1">
            <a:off x="7183438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2" name="Line 174"/>
          <p:cNvSpPr>
            <a:spLocks noChangeShapeType="1"/>
          </p:cNvSpPr>
          <p:nvPr/>
        </p:nvSpPr>
        <p:spPr bwMode="auto">
          <a:xfrm flipH="1">
            <a:off x="7175501" y="4719640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3" name="Line 175"/>
          <p:cNvSpPr>
            <a:spLocks noChangeShapeType="1"/>
          </p:cNvSpPr>
          <p:nvPr/>
        </p:nvSpPr>
        <p:spPr bwMode="auto">
          <a:xfrm flipH="1">
            <a:off x="7172326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4" name="Line 176"/>
          <p:cNvSpPr>
            <a:spLocks noChangeShapeType="1"/>
          </p:cNvSpPr>
          <p:nvPr/>
        </p:nvSpPr>
        <p:spPr bwMode="auto">
          <a:xfrm flipH="1">
            <a:off x="7164388" y="4719640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5" name="Line 177"/>
          <p:cNvSpPr>
            <a:spLocks noChangeShapeType="1"/>
          </p:cNvSpPr>
          <p:nvPr/>
        </p:nvSpPr>
        <p:spPr bwMode="auto">
          <a:xfrm flipH="1">
            <a:off x="7162801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6" name="Line 178"/>
          <p:cNvSpPr>
            <a:spLocks noChangeShapeType="1"/>
          </p:cNvSpPr>
          <p:nvPr/>
        </p:nvSpPr>
        <p:spPr bwMode="auto">
          <a:xfrm flipH="1">
            <a:off x="7154863" y="4719640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7" name="Line 179"/>
          <p:cNvSpPr>
            <a:spLocks noChangeShapeType="1"/>
          </p:cNvSpPr>
          <p:nvPr/>
        </p:nvSpPr>
        <p:spPr bwMode="auto">
          <a:xfrm flipH="1">
            <a:off x="7153276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8" name="Line 180"/>
          <p:cNvSpPr>
            <a:spLocks noChangeShapeType="1"/>
          </p:cNvSpPr>
          <p:nvPr/>
        </p:nvSpPr>
        <p:spPr bwMode="auto">
          <a:xfrm flipH="1">
            <a:off x="7145338" y="4719640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9" name="Line 181"/>
          <p:cNvSpPr>
            <a:spLocks noChangeShapeType="1"/>
          </p:cNvSpPr>
          <p:nvPr/>
        </p:nvSpPr>
        <p:spPr bwMode="auto">
          <a:xfrm>
            <a:off x="7145338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0" name="Line 182"/>
          <p:cNvSpPr>
            <a:spLocks noChangeShapeType="1"/>
          </p:cNvSpPr>
          <p:nvPr/>
        </p:nvSpPr>
        <p:spPr bwMode="auto">
          <a:xfrm>
            <a:off x="7145338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1" name="Line 183"/>
          <p:cNvSpPr>
            <a:spLocks noChangeShapeType="1"/>
          </p:cNvSpPr>
          <p:nvPr/>
        </p:nvSpPr>
        <p:spPr bwMode="auto">
          <a:xfrm>
            <a:off x="7145338" y="4722814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2" name="Line 184"/>
          <p:cNvSpPr>
            <a:spLocks noChangeShapeType="1"/>
          </p:cNvSpPr>
          <p:nvPr/>
        </p:nvSpPr>
        <p:spPr bwMode="auto">
          <a:xfrm>
            <a:off x="7145338" y="473075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>
            <a:off x="7145338" y="4733927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4" name="Line 186"/>
          <p:cNvSpPr>
            <a:spLocks noChangeShapeType="1"/>
          </p:cNvSpPr>
          <p:nvPr/>
        </p:nvSpPr>
        <p:spPr bwMode="auto">
          <a:xfrm>
            <a:off x="7145338" y="47402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5" name="Line 187"/>
          <p:cNvSpPr>
            <a:spLocks noChangeShapeType="1"/>
          </p:cNvSpPr>
          <p:nvPr/>
        </p:nvSpPr>
        <p:spPr bwMode="auto">
          <a:xfrm>
            <a:off x="7145338" y="4743450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6" name="Line 188"/>
          <p:cNvSpPr>
            <a:spLocks noChangeShapeType="1"/>
          </p:cNvSpPr>
          <p:nvPr/>
        </p:nvSpPr>
        <p:spPr bwMode="auto">
          <a:xfrm>
            <a:off x="7145338" y="47513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7" name="Line 189"/>
          <p:cNvSpPr>
            <a:spLocks noChangeShapeType="1"/>
          </p:cNvSpPr>
          <p:nvPr/>
        </p:nvSpPr>
        <p:spPr bwMode="auto">
          <a:xfrm>
            <a:off x="7145338" y="4754564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8" name="Line 190"/>
          <p:cNvSpPr>
            <a:spLocks noChangeShapeType="1"/>
          </p:cNvSpPr>
          <p:nvPr/>
        </p:nvSpPr>
        <p:spPr bwMode="auto">
          <a:xfrm>
            <a:off x="7145338" y="47625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9" name="Line 191"/>
          <p:cNvSpPr>
            <a:spLocks noChangeShapeType="1"/>
          </p:cNvSpPr>
          <p:nvPr/>
        </p:nvSpPr>
        <p:spPr bwMode="auto">
          <a:xfrm>
            <a:off x="7145338" y="4764089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0" name="Line 192"/>
          <p:cNvSpPr>
            <a:spLocks noChangeShapeType="1"/>
          </p:cNvSpPr>
          <p:nvPr/>
        </p:nvSpPr>
        <p:spPr bwMode="auto">
          <a:xfrm>
            <a:off x="7145338" y="47720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1" name="Rectangle 193"/>
          <p:cNvSpPr>
            <a:spLocks noChangeArrowheads="1"/>
          </p:cNvSpPr>
          <p:nvPr/>
        </p:nvSpPr>
        <p:spPr bwMode="auto">
          <a:xfrm>
            <a:off x="7145342" y="4719639"/>
            <a:ext cx="53975" cy="523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2" name="Line 194"/>
          <p:cNvSpPr>
            <a:spLocks noChangeShapeType="1"/>
          </p:cNvSpPr>
          <p:nvPr/>
        </p:nvSpPr>
        <p:spPr bwMode="auto">
          <a:xfrm>
            <a:off x="7145342" y="4719640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3" name="Line 195"/>
          <p:cNvSpPr>
            <a:spLocks noChangeShapeType="1"/>
          </p:cNvSpPr>
          <p:nvPr/>
        </p:nvSpPr>
        <p:spPr bwMode="auto">
          <a:xfrm>
            <a:off x="7150101" y="47244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4" name="Line 196"/>
          <p:cNvSpPr>
            <a:spLocks noChangeShapeType="1"/>
          </p:cNvSpPr>
          <p:nvPr/>
        </p:nvSpPr>
        <p:spPr bwMode="auto">
          <a:xfrm>
            <a:off x="7151692" y="4725991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5" name="Line 197"/>
          <p:cNvSpPr>
            <a:spLocks noChangeShapeType="1"/>
          </p:cNvSpPr>
          <p:nvPr/>
        </p:nvSpPr>
        <p:spPr bwMode="auto">
          <a:xfrm>
            <a:off x="7158038" y="4732338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6" name="Line 198"/>
          <p:cNvSpPr>
            <a:spLocks noChangeShapeType="1"/>
          </p:cNvSpPr>
          <p:nvPr/>
        </p:nvSpPr>
        <p:spPr bwMode="auto">
          <a:xfrm>
            <a:off x="7159630" y="4733926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7" name="Line 199"/>
          <p:cNvSpPr>
            <a:spLocks noChangeShapeType="1"/>
          </p:cNvSpPr>
          <p:nvPr/>
        </p:nvSpPr>
        <p:spPr bwMode="auto">
          <a:xfrm>
            <a:off x="7164388" y="47386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8" name="Line 200"/>
          <p:cNvSpPr>
            <a:spLocks noChangeShapeType="1"/>
          </p:cNvSpPr>
          <p:nvPr/>
        </p:nvSpPr>
        <p:spPr bwMode="auto">
          <a:xfrm>
            <a:off x="7165976" y="4740278"/>
            <a:ext cx="6350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9" name="Line 201"/>
          <p:cNvSpPr>
            <a:spLocks noChangeShapeType="1"/>
          </p:cNvSpPr>
          <p:nvPr/>
        </p:nvSpPr>
        <p:spPr bwMode="auto">
          <a:xfrm>
            <a:off x="7172326" y="47466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50" name="Line 202"/>
          <p:cNvSpPr>
            <a:spLocks noChangeShapeType="1"/>
          </p:cNvSpPr>
          <p:nvPr/>
        </p:nvSpPr>
        <p:spPr bwMode="auto">
          <a:xfrm>
            <a:off x="7173917" y="4748215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51" name="Line 203"/>
          <p:cNvSpPr>
            <a:spLocks noChangeShapeType="1"/>
          </p:cNvSpPr>
          <p:nvPr/>
        </p:nvSpPr>
        <p:spPr bwMode="auto">
          <a:xfrm>
            <a:off x="7180263" y="475456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52" name="Line 204"/>
          <p:cNvSpPr>
            <a:spLocks noChangeShapeType="1"/>
          </p:cNvSpPr>
          <p:nvPr/>
        </p:nvSpPr>
        <p:spPr bwMode="auto">
          <a:xfrm>
            <a:off x="7181855" y="4756153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grpSp>
        <p:nvGrpSpPr>
          <p:cNvPr id="2454" name="Group 406"/>
          <p:cNvGrpSpPr>
            <a:grpSpLocks/>
          </p:cNvGrpSpPr>
          <p:nvPr/>
        </p:nvGrpSpPr>
        <p:grpSpPr bwMode="auto">
          <a:xfrm>
            <a:off x="1457325" y="1435101"/>
            <a:ext cx="5741988" cy="5089525"/>
            <a:chOff x="918" y="904"/>
            <a:chExt cx="3617" cy="3206"/>
          </a:xfrm>
        </p:grpSpPr>
        <p:sp>
          <p:nvSpPr>
            <p:cNvPr id="2254" name="Line 206"/>
            <p:cNvSpPr>
              <a:spLocks noChangeShapeType="1"/>
            </p:cNvSpPr>
            <p:nvPr/>
          </p:nvSpPr>
          <p:spPr bwMode="auto">
            <a:xfrm>
              <a:off x="4527" y="299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" name="Line 207"/>
            <p:cNvSpPr>
              <a:spLocks noChangeShapeType="1"/>
            </p:cNvSpPr>
            <p:nvPr/>
          </p:nvSpPr>
          <p:spPr bwMode="auto">
            <a:xfrm>
              <a:off x="4528" y="3000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" name="Line 208"/>
            <p:cNvSpPr>
              <a:spLocks noChangeShapeType="1"/>
            </p:cNvSpPr>
            <p:nvPr/>
          </p:nvSpPr>
          <p:spPr bwMode="auto">
            <a:xfrm>
              <a:off x="4532" y="30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" name="Line 209"/>
            <p:cNvSpPr>
              <a:spLocks noChangeShapeType="1"/>
            </p:cNvSpPr>
            <p:nvPr/>
          </p:nvSpPr>
          <p:spPr bwMode="auto">
            <a:xfrm>
              <a:off x="4533" y="300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" name="Line 210"/>
            <p:cNvSpPr>
              <a:spLocks noChangeShapeType="1"/>
            </p:cNvSpPr>
            <p:nvPr/>
          </p:nvSpPr>
          <p:spPr bwMode="auto">
            <a:xfrm>
              <a:off x="4059" y="937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" name="Line 211"/>
            <p:cNvSpPr>
              <a:spLocks noChangeShapeType="1"/>
            </p:cNvSpPr>
            <p:nvPr/>
          </p:nvSpPr>
          <p:spPr bwMode="auto">
            <a:xfrm>
              <a:off x="4064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" name="Line 212"/>
            <p:cNvSpPr>
              <a:spLocks noChangeShapeType="1"/>
            </p:cNvSpPr>
            <p:nvPr/>
          </p:nvSpPr>
          <p:spPr bwMode="auto">
            <a:xfrm>
              <a:off x="4065" y="937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" name="Line 213"/>
            <p:cNvSpPr>
              <a:spLocks noChangeShapeType="1"/>
            </p:cNvSpPr>
            <p:nvPr/>
          </p:nvSpPr>
          <p:spPr bwMode="auto">
            <a:xfrm>
              <a:off x="4070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" name="Line 214"/>
            <p:cNvSpPr>
              <a:spLocks noChangeShapeType="1"/>
            </p:cNvSpPr>
            <p:nvPr/>
          </p:nvSpPr>
          <p:spPr bwMode="auto">
            <a:xfrm>
              <a:off x="4072" y="937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" name="Line 215"/>
            <p:cNvSpPr>
              <a:spLocks noChangeShapeType="1"/>
            </p:cNvSpPr>
            <p:nvPr/>
          </p:nvSpPr>
          <p:spPr bwMode="auto">
            <a:xfrm>
              <a:off x="4077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" name="Line 216"/>
            <p:cNvSpPr>
              <a:spLocks noChangeShapeType="1"/>
            </p:cNvSpPr>
            <p:nvPr/>
          </p:nvSpPr>
          <p:spPr bwMode="auto">
            <a:xfrm>
              <a:off x="4078" y="937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" name="Line 217"/>
            <p:cNvSpPr>
              <a:spLocks noChangeShapeType="1"/>
            </p:cNvSpPr>
            <p:nvPr/>
          </p:nvSpPr>
          <p:spPr bwMode="auto">
            <a:xfrm>
              <a:off x="4083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" name="Line 218"/>
            <p:cNvSpPr>
              <a:spLocks noChangeShapeType="1"/>
            </p:cNvSpPr>
            <p:nvPr/>
          </p:nvSpPr>
          <p:spPr bwMode="auto">
            <a:xfrm>
              <a:off x="4085" y="937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" name="Line 219"/>
            <p:cNvSpPr>
              <a:spLocks noChangeShapeType="1"/>
            </p:cNvSpPr>
            <p:nvPr/>
          </p:nvSpPr>
          <p:spPr bwMode="auto">
            <a:xfrm>
              <a:off x="4090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" name="Line 220"/>
            <p:cNvSpPr>
              <a:spLocks noChangeShapeType="1"/>
            </p:cNvSpPr>
            <p:nvPr/>
          </p:nvSpPr>
          <p:spPr bwMode="auto">
            <a:xfrm>
              <a:off x="4091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" name="Line 221"/>
            <p:cNvSpPr>
              <a:spLocks noChangeShapeType="1"/>
            </p:cNvSpPr>
            <p:nvPr/>
          </p:nvSpPr>
          <p:spPr bwMode="auto">
            <a:xfrm flipV="1">
              <a:off x="4092" y="934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" name="Line 222"/>
            <p:cNvSpPr>
              <a:spLocks noChangeShapeType="1"/>
            </p:cNvSpPr>
            <p:nvPr/>
          </p:nvSpPr>
          <p:spPr bwMode="auto">
            <a:xfrm flipV="1">
              <a:off x="4092" y="93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" name="Line 223"/>
            <p:cNvSpPr>
              <a:spLocks noChangeShapeType="1"/>
            </p:cNvSpPr>
            <p:nvPr/>
          </p:nvSpPr>
          <p:spPr bwMode="auto">
            <a:xfrm flipV="1">
              <a:off x="4092" y="928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" name="Line 224"/>
            <p:cNvSpPr>
              <a:spLocks noChangeShapeType="1"/>
            </p:cNvSpPr>
            <p:nvPr/>
          </p:nvSpPr>
          <p:spPr bwMode="auto">
            <a:xfrm flipV="1">
              <a:off x="4092" y="92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" name="Line 225"/>
            <p:cNvSpPr>
              <a:spLocks noChangeShapeType="1"/>
            </p:cNvSpPr>
            <p:nvPr/>
          </p:nvSpPr>
          <p:spPr bwMode="auto">
            <a:xfrm flipV="1">
              <a:off x="4092" y="921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" name="Line 226"/>
            <p:cNvSpPr>
              <a:spLocks noChangeShapeType="1"/>
            </p:cNvSpPr>
            <p:nvPr/>
          </p:nvSpPr>
          <p:spPr bwMode="auto">
            <a:xfrm flipV="1">
              <a:off x="4092" y="92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" name="Line 227"/>
            <p:cNvSpPr>
              <a:spLocks noChangeShapeType="1"/>
            </p:cNvSpPr>
            <p:nvPr/>
          </p:nvSpPr>
          <p:spPr bwMode="auto">
            <a:xfrm flipV="1">
              <a:off x="4092" y="915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" name="Line 228"/>
            <p:cNvSpPr>
              <a:spLocks noChangeShapeType="1"/>
            </p:cNvSpPr>
            <p:nvPr/>
          </p:nvSpPr>
          <p:spPr bwMode="auto">
            <a:xfrm flipV="1">
              <a:off x="4092" y="91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" name="Line 229"/>
            <p:cNvSpPr>
              <a:spLocks noChangeShapeType="1"/>
            </p:cNvSpPr>
            <p:nvPr/>
          </p:nvSpPr>
          <p:spPr bwMode="auto">
            <a:xfrm flipV="1">
              <a:off x="4092" y="908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" name="Line 230"/>
            <p:cNvSpPr>
              <a:spLocks noChangeShapeType="1"/>
            </p:cNvSpPr>
            <p:nvPr/>
          </p:nvSpPr>
          <p:spPr bwMode="auto">
            <a:xfrm flipV="1">
              <a:off x="4092" y="90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" name="Line 231"/>
            <p:cNvSpPr>
              <a:spLocks noChangeShapeType="1"/>
            </p:cNvSpPr>
            <p:nvPr/>
          </p:nvSpPr>
          <p:spPr bwMode="auto">
            <a:xfrm flipV="1">
              <a:off x="4092" y="90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" name="Line 232"/>
            <p:cNvSpPr>
              <a:spLocks noChangeShapeType="1"/>
            </p:cNvSpPr>
            <p:nvPr/>
          </p:nvSpPr>
          <p:spPr bwMode="auto">
            <a:xfrm flipH="1">
              <a:off x="4091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" name="Line 233"/>
            <p:cNvSpPr>
              <a:spLocks noChangeShapeType="1"/>
            </p:cNvSpPr>
            <p:nvPr/>
          </p:nvSpPr>
          <p:spPr bwMode="auto">
            <a:xfrm flipH="1">
              <a:off x="4089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" name="Line 234"/>
            <p:cNvSpPr>
              <a:spLocks noChangeShapeType="1"/>
            </p:cNvSpPr>
            <p:nvPr/>
          </p:nvSpPr>
          <p:spPr bwMode="auto">
            <a:xfrm flipH="1">
              <a:off x="4084" y="904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" name="Line 235"/>
            <p:cNvSpPr>
              <a:spLocks noChangeShapeType="1"/>
            </p:cNvSpPr>
            <p:nvPr/>
          </p:nvSpPr>
          <p:spPr bwMode="auto">
            <a:xfrm flipH="1">
              <a:off x="4083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" name="Line 236"/>
            <p:cNvSpPr>
              <a:spLocks noChangeShapeType="1"/>
            </p:cNvSpPr>
            <p:nvPr/>
          </p:nvSpPr>
          <p:spPr bwMode="auto">
            <a:xfrm flipH="1">
              <a:off x="4078" y="904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" name="Line 237"/>
            <p:cNvSpPr>
              <a:spLocks noChangeShapeType="1"/>
            </p:cNvSpPr>
            <p:nvPr/>
          </p:nvSpPr>
          <p:spPr bwMode="auto">
            <a:xfrm flipH="1">
              <a:off x="4076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" name="Line 238"/>
            <p:cNvSpPr>
              <a:spLocks noChangeShapeType="1"/>
            </p:cNvSpPr>
            <p:nvPr/>
          </p:nvSpPr>
          <p:spPr bwMode="auto">
            <a:xfrm flipH="1">
              <a:off x="4071" y="904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" name="Line 239"/>
            <p:cNvSpPr>
              <a:spLocks noChangeShapeType="1"/>
            </p:cNvSpPr>
            <p:nvPr/>
          </p:nvSpPr>
          <p:spPr bwMode="auto">
            <a:xfrm flipH="1">
              <a:off x="4070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" name="Line 240"/>
            <p:cNvSpPr>
              <a:spLocks noChangeShapeType="1"/>
            </p:cNvSpPr>
            <p:nvPr/>
          </p:nvSpPr>
          <p:spPr bwMode="auto">
            <a:xfrm flipH="1">
              <a:off x="4065" y="904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" name="Line 241"/>
            <p:cNvSpPr>
              <a:spLocks noChangeShapeType="1"/>
            </p:cNvSpPr>
            <p:nvPr/>
          </p:nvSpPr>
          <p:spPr bwMode="auto">
            <a:xfrm flipH="1">
              <a:off x="4064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" name="Line 242"/>
            <p:cNvSpPr>
              <a:spLocks noChangeShapeType="1"/>
            </p:cNvSpPr>
            <p:nvPr/>
          </p:nvSpPr>
          <p:spPr bwMode="auto">
            <a:xfrm flipH="1">
              <a:off x="4059" y="904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" name="Line 243"/>
            <p:cNvSpPr>
              <a:spLocks noChangeShapeType="1"/>
            </p:cNvSpPr>
            <p:nvPr/>
          </p:nvSpPr>
          <p:spPr bwMode="auto">
            <a:xfrm>
              <a:off x="4059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" name="Line 244"/>
            <p:cNvSpPr>
              <a:spLocks noChangeShapeType="1"/>
            </p:cNvSpPr>
            <p:nvPr/>
          </p:nvSpPr>
          <p:spPr bwMode="auto">
            <a:xfrm>
              <a:off x="4059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" name="Line 245"/>
            <p:cNvSpPr>
              <a:spLocks noChangeShapeType="1"/>
            </p:cNvSpPr>
            <p:nvPr/>
          </p:nvSpPr>
          <p:spPr bwMode="auto">
            <a:xfrm>
              <a:off x="4059" y="90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" name="Line 246"/>
            <p:cNvSpPr>
              <a:spLocks noChangeShapeType="1"/>
            </p:cNvSpPr>
            <p:nvPr/>
          </p:nvSpPr>
          <p:spPr bwMode="auto">
            <a:xfrm>
              <a:off x="4059" y="91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5" name="Line 247"/>
            <p:cNvSpPr>
              <a:spLocks noChangeShapeType="1"/>
            </p:cNvSpPr>
            <p:nvPr/>
          </p:nvSpPr>
          <p:spPr bwMode="auto">
            <a:xfrm>
              <a:off x="4059" y="913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" name="Line 248"/>
            <p:cNvSpPr>
              <a:spLocks noChangeShapeType="1"/>
            </p:cNvSpPr>
            <p:nvPr/>
          </p:nvSpPr>
          <p:spPr bwMode="auto">
            <a:xfrm>
              <a:off x="4059" y="91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" name="Line 249"/>
            <p:cNvSpPr>
              <a:spLocks noChangeShapeType="1"/>
            </p:cNvSpPr>
            <p:nvPr/>
          </p:nvSpPr>
          <p:spPr bwMode="auto">
            <a:xfrm>
              <a:off x="4059" y="919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" name="Line 250"/>
            <p:cNvSpPr>
              <a:spLocks noChangeShapeType="1"/>
            </p:cNvSpPr>
            <p:nvPr/>
          </p:nvSpPr>
          <p:spPr bwMode="auto">
            <a:xfrm>
              <a:off x="4059" y="92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" name="Line 251"/>
            <p:cNvSpPr>
              <a:spLocks noChangeShapeType="1"/>
            </p:cNvSpPr>
            <p:nvPr/>
          </p:nvSpPr>
          <p:spPr bwMode="auto">
            <a:xfrm>
              <a:off x="4059" y="92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" name="Line 252"/>
            <p:cNvSpPr>
              <a:spLocks noChangeShapeType="1"/>
            </p:cNvSpPr>
            <p:nvPr/>
          </p:nvSpPr>
          <p:spPr bwMode="auto">
            <a:xfrm>
              <a:off x="4059" y="93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" name="Line 253"/>
            <p:cNvSpPr>
              <a:spLocks noChangeShapeType="1"/>
            </p:cNvSpPr>
            <p:nvPr/>
          </p:nvSpPr>
          <p:spPr bwMode="auto">
            <a:xfrm>
              <a:off x="4059" y="932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" name="Line 254"/>
            <p:cNvSpPr>
              <a:spLocks noChangeShapeType="1"/>
            </p:cNvSpPr>
            <p:nvPr/>
          </p:nvSpPr>
          <p:spPr bwMode="auto">
            <a:xfrm>
              <a:off x="4059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" name="Rectangle 255"/>
            <p:cNvSpPr>
              <a:spLocks noChangeArrowheads="1"/>
            </p:cNvSpPr>
            <p:nvPr/>
          </p:nvSpPr>
          <p:spPr bwMode="auto">
            <a:xfrm>
              <a:off x="4059" y="904"/>
              <a:ext cx="33" cy="3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" name="Line 256"/>
            <p:cNvSpPr>
              <a:spLocks noChangeShapeType="1"/>
            </p:cNvSpPr>
            <p:nvPr/>
          </p:nvSpPr>
          <p:spPr bwMode="auto">
            <a:xfrm>
              <a:off x="4059" y="904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" name="Line 257"/>
            <p:cNvSpPr>
              <a:spLocks noChangeShapeType="1"/>
            </p:cNvSpPr>
            <p:nvPr/>
          </p:nvSpPr>
          <p:spPr bwMode="auto">
            <a:xfrm>
              <a:off x="4062" y="90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" name="Line 258"/>
            <p:cNvSpPr>
              <a:spLocks noChangeShapeType="1"/>
            </p:cNvSpPr>
            <p:nvPr/>
          </p:nvSpPr>
          <p:spPr bwMode="auto">
            <a:xfrm>
              <a:off x="4063" y="908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" name="Line 259"/>
            <p:cNvSpPr>
              <a:spLocks noChangeShapeType="1"/>
            </p:cNvSpPr>
            <p:nvPr/>
          </p:nvSpPr>
          <p:spPr bwMode="auto">
            <a:xfrm>
              <a:off x="4067" y="9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" name="Line 260"/>
            <p:cNvSpPr>
              <a:spLocks noChangeShapeType="1"/>
            </p:cNvSpPr>
            <p:nvPr/>
          </p:nvSpPr>
          <p:spPr bwMode="auto">
            <a:xfrm>
              <a:off x="4068" y="913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" name="Line 261"/>
            <p:cNvSpPr>
              <a:spLocks noChangeShapeType="1"/>
            </p:cNvSpPr>
            <p:nvPr/>
          </p:nvSpPr>
          <p:spPr bwMode="auto">
            <a:xfrm>
              <a:off x="4071" y="91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" name="Line 262"/>
            <p:cNvSpPr>
              <a:spLocks noChangeShapeType="1"/>
            </p:cNvSpPr>
            <p:nvPr/>
          </p:nvSpPr>
          <p:spPr bwMode="auto">
            <a:xfrm>
              <a:off x="4072" y="917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" name="Line 263"/>
            <p:cNvSpPr>
              <a:spLocks noChangeShapeType="1"/>
            </p:cNvSpPr>
            <p:nvPr/>
          </p:nvSpPr>
          <p:spPr bwMode="auto">
            <a:xfrm>
              <a:off x="4076" y="92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" name="Line 264"/>
            <p:cNvSpPr>
              <a:spLocks noChangeShapeType="1"/>
            </p:cNvSpPr>
            <p:nvPr/>
          </p:nvSpPr>
          <p:spPr bwMode="auto">
            <a:xfrm>
              <a:off x="4077" y="922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" name="Line 265"/>
            <p:cNvSpPr>
              <a:spLocks noChangeShapeType="1"/>
            </p:cNvSpPr>
            <p:nvPr/>
          </p:nvSpPr>
          <p:spPr bwMode="auto">
            <a:xfrm>
              <a:off x="4080" y="92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" name="Line 266"/>
            <p:cNvSpPr>
              <a:spLocks noChangeShapeType="1"/>
            </p:cNvSpPr>
            <p:nvPr/>
          </p:nvSpPr>
          <p:spPr bwMode="auto">
            <a:xfrm>
              <a:off x="4082" y="927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" name="Line 267"/>
            <p:cNvSpPr>
              <a:spLocks noChangeShapeType="1"/>
            </p:cNvSpPr>
            <p:nvPr/>
          </p:nvSpPr>
          <p:spPr bwMode="auto">
            <a:xfrm>
              <a:off x="4085" y="93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" name="Line 268"/>
            <p:cNvSpPr>
              <a:spLocks noChangeShapeType="1"/>
            </p:cNvSpPr>
            <p:nvPr/>
          </p:nvSpPr>
          <p:spPr bwMode="auto">
            <a:xfrm>
              <a:off x="4086" y="931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" name="Line 269"/>
            <p:cNvSpPr>
              <a:spLocks noChangeShapeType="1"/>
            </p:cNvSpPr>
            <p:nvPr/>
          </p:nvSpPr>
          <p:spPr bwMode="auto">
            <a:xfrm>
              <a:off x="4090" y="9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" name="Line 270"/>
            <p:cNvSpPr>
              <a:spLocks noChangeShapeType="1"/>
            </p:cNvSpPr>
            <p:nvPr/>
          </p:nvSpPr>
          <p:spPr bwMode="auto">
            <a:xfrm>
              <a:off x="4091" y="93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" name="Line 271"/>
            <p:cNvSpPr>
              <a:spLocks noChangeShapeType="1"/>
            </p:cNvSpPr>
            <p:nvPr/>
          </p:nvSpPr>
          <p:spPr bwMode="auto">
            <a:xfrm>
              <a:off x="918" y="126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" name="Line 272"/>
            <p:cNvSpPr>
              <a:spLocks noChangeShapeType="1"/>
            </p:cNvSpPr>
            <p:nvPr/>
          </p:nvSpPr>
          <p:spPr bwMode="auto">
            <a:xfrm>
              <a:off x="923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" name="Line 273"/>
            <p:cNvSpPr>
              <a:spLocks noChangeShapeType="1"/>
            </p:cNvSpPr>
            <p:nvPr/>
          </p:nvSpPr>
          <p:spPr bwMode="auto">
            <a:xfrm>
              <a:off x="924" y="1269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" name="Line 274"/>
            <p:cNvSpPr>
              <a:spLocks noChangeShapeType="1"/>
            </p:cNvSpPr>
            <p:nvPr/>
          </p:nvSpPr>
          <p:spPr bwMode="auto">
            <a:xfrm>
              <a:off x="930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" name="Line 275"/>
            <p:cNvSpPr>
              <a:spLocks noChangeShapeType="1"/>
            </p:cNvSpPr>
            <p:nvPr/>
          </p:nvSpPr>
          <p:spPr bwMode="auto">
            <a:xfrm>
              <a:off x="931" y="126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" name="Line 276"/>
            <p:cNvSpPr>
              <a:spLocks noChangeShapeType="1"/>
            </p:cNvSpPr>
            <p:nvPr/>
          </p:nvSpPr>
          <p:spPr bwMode="auto">
            <a:xfrm>
              <a:off x="936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" name="Line 277"/>
            <p:cNvSpPr>
              <a:spLocks noChangeShapeType="1"/>
            </p:cNvSpPr>
            <p:nvPr/>
          </p:nvSpPr>
          <p:spPr bwMode="auto">
            <a:xfrm>
              <a:off x="938" y="126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" name="Line 278"/>
            <p:cNvSpPr>
              <a:spLocks noChangeShapeType="1"/>
            </p:cNvSpPr>
            <p:nvPr/>
          </p:nvSpPr>
          <p:spPr bwMode="auto">
            <a:xfrm>
              <a:off x="943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" name="Line 279"/>
            <p:cNvSpPr>
              <a:spLocks noChangeShapeType="1"/>
            </p:cNvSpPr>
            <p:nvPr/>
          </p:nvSpPr>
          <p:spPr bwMode="auto">
            <a:xfrm>
              <a:off x="944" y="126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" name="Line 280"/>
            <p:cNvSpPr>
              <a:spLocks noChangeShapeType="1"/>
            </p:cNvSpPr>
            <p:nvPr/>
          </p:nvSpPr>
          <p:spPr bwMode="auto">
            <a:xfrm>
              <a:off x="949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" name="Line 281"/>
            <p:cNvSpPr>
              <a:spLocks noChangeShapeType="1"/>
            </p:cNvSpPr>
            <p:nvPr/>
          </p:nvSpPr>
          <p:spPr bwMode="auto">
            <a:xfrm>
              <a:off x="951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" name="Line 282"/>
            <p:cNvSpPr>
              <a:spLocks noChangeShapeType="1"/>
            </p:cNvSpPr>
            <p:nvPr/>
          </p:nvSpPr>
          <p:spPr bwMode="auto">
            <a:xfrm flipV="1">
              <a:off x="952" y="1266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" name="Line 283"/>
            <p:cNvSpPr>
              <a:spLocks noChangeShapeType="1"/>
            </p:cNvSpPr>
            <p:nvPr/>
          </p:nvSpPr>
          <p:spPr bwMode="auto">
            <a:xfrm flipV="1">
              <a:off x="952" y="126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" name="Line 284"/>
            <p:cNvSpPr>
              <a:spLocks noChangeShapeType="1"/>
            </p:cNvSpPr>
            <p:nvPr/>
          </p:nvSpPr>
          <p:spPr bwMode="auto">
            <a:xfrm flipV="1">
              <a:off x="952" y="1260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" name="Line 285"/>
            <p:cNvSpPr>
              <a:spLocks noChangeShapeType="1"/>
            </p:cNvSpPr>
            <p:nvPr/>
          </p:nvSpPr>
          <p:spPr bwMode="auto">
            <a:xfrm flipV="1">
              <a:off x="952" y="125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" name="Line 286"/>
            <p:cNvSpPr>
              <a:spLocks noChangeShapeType="1"/>
            </p:cNvSpPr>
            <p:nvPr/>
          </p:nvSpPr>
          <p:spPr bwMode="auto">
            <a:xfrm flipV="1">
              <a:off x="952" y="1253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" name="Line 287"/>
            <p:cNvSpPr>
              <a:spLocks noChangeShapeType="1"/>
            </p:cNvSpPr>
            <p:nvPr/>
          </p:nvSpPr>
          <p:spPr bwMode="auto">
            <a:xfrm flipV="1">
              <a:off x="952" y="125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" name="Line 288"/>
            <p:cNvSpPr>
              <a:spLocks noChangeShapeType="1"/>
            </p:cNvSpPr>
            <p:nvPr/>
          </p:nvSpPr>
          <p:spPr bwMode="auto">
            <a:xfrm flipV="1">
              <a:off x="952" y="1246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" name="Line 289"/>
            <p:cNvSpPr>
              <a:spLocks noChangeShapeType="1"/>
            </p:cNvSpPr>
            <p:nvPr/>
          </p:nvSpPr>
          <p:spPr bwMode="auto">
            <a:xfrm flipV="1">
              <a:off x="952" y="124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" name="Line 290"/>
            <p:cNvSpPr>
              <a:spLocks noChangeShapeType="1"/>
            </p:cNvSpPr>
            <p:nvPr/>
          </p:nvSpPr>
          <p:spPr bwMode="auto">
            <a:xfrm flipV="1">
              <a:off x="952" y="1240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" name="Line 291"/>
            <p:cNvSpPr>
              <a:spLocks noChangeShapeType="1"/>
            </p:cNvSpPr>
            <p:nvPr/>
          </p:nvSpPr>
          <p:spPr bwMode="auto">
            <a:xfrm flipV="1">
              <a:off x="952" y="123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" name="Line 292"/>
            <p:cNvSpPr>
              <a:spLocks noChangeShapeType="1"/>
            </p:cNvSpPr>
            <p:nvPr/>
          </p:nvSpPr>
          <p:spPr bwMode="auto">
            <a:xfrm flipV="1">
              <a:off x="952" y="1235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" name="Line 293"/>
            <p:cNvSpPr>
              <a:spLocks noChangeShapeType="1"/>
            </p:cNvSpPr>
            <p:nvPr/>
          </p:nvSpPr>
          <p:spPr bwMode="auto">
            <a:xfrm flipH="1">
              <a:off x="950" y="123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" name="Line 294"/>
            <p:cNvSpPr>
              <a:spLocks noChangeShapeType="1"/>
            </p:cNvSpPr>
            <p:nvPr/>
          </p:nvSpPr>
          <p:spPr bwMode="auto">
            <a:xfrm flipH="1">
              <a:off x="949" y="12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" name="Line 295"/>
            <p:cNvSpPr>
              <a:spLocks noChangeShapeType="1"/>
            </p:cNvSpPr>
            <p:nvPr/>
          </p:nvSpPr>
          <p:spPr bwMode="auto">
            <a:xfrm flipH="1">
              <a:off x="944" y="1235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" name="Line 296"/>
            <p:cNvSpPr>
              <a:spLocks noChangeShapeType="1"/>
            </p:cNvSpPr>
            <p:nvPr/>
          </p:nvSpPr>
          <p:spPr bwMode="auto">
            <a:xfrm flipH="1">
              <a:off x="942" y="12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" name="Line 297"/>
            <p:cNvSpPr>
              <a:spLocks noChangeShapeType="1"/>
            </p:cNvSpPr>
            <p:nvPr/>
          </p:nvSpPr>
          <p:spPr bwMode="auto">
            <a:xfrm flipH="1">
              <a:off x="937" y="1235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" name="Line 298"/>
            <p:cNvSpPr>
              <a:spLocks noChangeShapeType="1"/>
            </p:cNvSpPr>
            <p:nvPr/>
          </p:nvSpPr>
          <p:spPr bwMode="auto">
            <a:xfrm flipH="1">
              <a:off x="936" y="12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" name="Line 299"/>
            <p:cNvSpPr>
              <a:spLocks noChangeShapeType="1"/>
            </p:cNvSpPr>
            <p:nvPr/>
          </p:nvSpPr>
          <p:spPr bwMode="auto">
            <a:xfrm flipH="1">
              <a:off x="931" y="1235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" name="Line 300"/>
            <p:cNvSpPr>
              <a:spLocks noChangeShapeType="1"/>
            </p:cNvSpPr>
            <p:nvPr/>
          </p:nvSpPr>
          <p:spPr bwMode="auto">
            <a:xfrm flipH="1">
              <a:off x="929" y="12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" name="Line 301"/>
            <p:cNvSpPr>
              <a:spLocks noChangeShapeType="1"/>
            </p:cNvSpPr>
            <p:nvPr/>
          </p:nvSpPr>
          <p:spPr bwMode="auto">
            <a:xfrm flipH="1">
              <a:off x="924" y="1235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" name="Line 302"/>
            <p:cNvSpPr>
              <a:spLocks noChangeShapeType="1"/>
            </p:cNvSpPr>
            <p:nvPr/>
          </p:nvSpPr>
          <p:spPr bwMode="auto">
            <a:xfrm flipH="1">
              <a:off x="923" y="12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" name="Line 303"/>
            <p:cNvSpPr>
              <a:spLocks noChangeShapeType="1"/>
            </p:cNvSpPr>
            <p:nvPr/>
          </p:nvSpPr>
          <p:spPr bwMode="auto">
            <a:xfrm flipH="1">
              <a:off x="918" y="1235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" name="Line 304"/>
            <p:cNvSpPr>
              <a:spLocks noChangeShapeType="1"/>
            </p:cNvSpPr>
            <p:nvPr/>
          </p:nvSpPr>
          <p:spPr bwMode="auto">
            <a:xfrm>
              <a:off x="918" y="12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" name="Line 305"/>
            <p:cNvSpPr>
              <a:spLocks noChangeShapeType="1"/>
            </p:cNvSpPr>
            <p:nvPr/>
          </p:nvSpPr>
          <p:spPr bwMode="auto">
            <a:xfrm>
              <a:off x="918" y="123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" name="Line 306"/>
            <p:cNvSpPr>
              <a:spLocks noChangeShapeType="1"/>
            </p:cNvSpPr>
            <p:nvPr/>
          </p:nvSpPr>
          <p:spPr bwMode="auto">
            <a:xfrm>
              <a:off x="918" y="1238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" name="Line 307"/>
            <p:cNvSpPr>
              <a:spLocks noChangeShapeType="1"/>
            </p:cNvSpPr>
            <p:nvPr/>
          </p:nvSpPr>
          <p:spPr bwMode="auto">
            <a:xfrm>
              <a:off x="918" y="124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" name="Line 308"/>
            <p:cNvSpPr>
              <a:spLocks noChangeShapeType="1"/>
            </p:cNvSpPr>
            <p:nvPr/>
          </p:nvSpPr>
          <p:spPr bwMode="auto">
            <a:xfrm>
              <a:off x="918" y="1244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" name="Line 309"/>
            <p:cNvSpPr>
              <a:spLocks noChangeShapeType="1"/>
            </p:cNvSpPr>
            <p:nvPr/>
          </p:nvSpPr>
          <p:spPr bwMode="auto">
            <a:xfrm>
              <a:off x="918" y="124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" name="Line 310"/>
            <p:cNvSpPr>
              <a:spLocks noChangeShapeType="1"/>
            </p:cNvSpPr>
            <p:nvPr/>
          </p:nvSpPr>
          <p:spPr bwMode="auto">
            <a:xfrm>
              <a:off x="918" y="1251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" name="Line 311"/>
            <p:cNvSpPr>
              <a:spLocks noChangeShapeType="1"/>
            </p:cNvSpPr>
            <p:nvPr/>
          </p:nvSpPr>
          <p:spPr bwMode="auto">
            <a:xfrm>
              <a:off x="918" y="125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" name="Line 312"/>
            <p:cNvSpPr>
              <a:spLocks noChangeShapeType="1"/>
            </p:cNvSpPr>
            <p:nvPr/>
          </p:nvSpPr>
          <p:spPr bwMode="auto">
            <a:xfrm>
              <a:off x="918" y="1257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" name="Line 313"/>
            <p:cNvSpPr>
              <a:spLocks noChangeShapeType="1"/>
            </p:cNvSpPr>
            <p:nvPr/>
          </p:nvSpPr>
          <p:spPr bwMode="auto">
            <a:xfrm>
              <a:off x="918" y="126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" name="Line 314"/>
            <p:cNvSpPr>
              <a:spLocks noChangeShapeType="1"/>
            </p:cNvSpPr>
            <p:nvPr/>
          </p:nvSpPr>
          <p:spPr bwMode="auto">
            <a:xfrm>
              <a:off x="918" y="1264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" name="Line 315"/>
            <p:cNvSpPr>
              <a:spLocks noChangeShapeType="1"/>
            </p:cNvSpPr>
            <p:nvPr/>
          </p:nvSpPr>
          <p:spPr bwMode="auto">
            <a:xfrm>
              <a:off x="918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" name="Rectangle 316"/>
            <p:cNvSpPr>
              <a:spLocks noChangeArrowheads="1"/>
            </p:cNvSpPr>
            <p:nvPr/>
          </p:nvSpPr>
          <p:spPr bwMode="auto">
            <a:xfrm>
              <a:off x="918" y="1235"/>
              <a:ext cx="34" cy="3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" name="Line 317"/>
            <p:cNvSpPr>
              <a:spLocks noChangeShapeType="1"/>
            </p:cNvSpPr>
            <p:nvPr/>
          </p:nvSpPr>
          <p:spPr bwMode="auto">
            <a:xfrm>
              <a:off x="918" y="1235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" name="Line 318"/>
            <p:cNvSpPr>
              <a:spLocks noChangeShapeType="1"/>
            </p:cNvSpPr>
            <p:nvPr/>
          </p:nvSpPr>
          <p:spPr bwMode="auto">
            <a:xfrm>
              <a:off x="922" y="123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" name="Line 319"/>
            <p:cNvSpPr>
              <a:spLocks noChangeShapeType="1"/>
            </p:cNvSpPr>
            <p:nvPr/>
          </p:nvSpPr>
          <p:spPr bwMode="auto">
            <a:xfrm>
              <a:off x="923" y="1240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" name="Line 320"/>
            <p:cNvSpPr>
              <a:spLocks noChangeShapeType="1"/>
            </p:cNvSpPr>
            <p:nvPr/>
          </p:nvSpPr>
          <p:spPr bwMode="auto">
            <a:xfrm>
              <a:off x="926" y="124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" name="Line 321"/>
            <p:cNvSpPr>
              <a:spLocks noChangeShapeType="1"/>
            </p:cNvSpPr>
            <p:nvPr/>
          </p:nvSpPr>
          <p:spPr bwMode="auto">
            <a:xfrm>
              <a:off x="927" y="1244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" name="Line 322"/>
            <p:cNvSpPr>
              <a:spLocks noChangeShapeType="1"/>
            </p:cNvSpPr>
            <p:nvPr/>
          </p:nvSpPr>
          <p:spPr bwMode="auto">
            <a:xfrm>
              <a:off x="931" y="124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" name="Line 323"/>
            <p:cNvSpPr>
              <a:spLocks noChangeShapeType="1"/>
            </p:cNvSpPr>
            <p:nvPr/>
          </p:nvSpPr>
          <p:spPr bwMode="auto">
            <a:xfrm>
              <a:off x="932" y="1249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" name="Line 324"/>
            <p:cNvSpPr>
              <a:spLocks noChangeShapeType="1"/>
            </p:cNvSpPr>
            <p:nvPr/>
          </p:nvSpPr>
          <p:spPr bwMode="auto">
            <a:xfrm>
              <a:off x="935" y="125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" name="Line 325"/>
            <p:cNvSpPr>
              <a:spLocks noChangeShapeType="1"/>
            </p:cNvSpPr>
            <p:nvPr/>
          </p:nvSpPr>
          <p:spPr bwMode="auto">
            <a:xfrm>
              <a:off x="936" y="1254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" name="Line 326"/>
            <p:cNvSpPr>
              <a:spLocks noChangeShapeType="1"/>
            </p:cNvSpPr>
            <p:nvPr/>
          </p:nvSpPr>
          <p:spPr bwMode="auto">
            <a:xfrm>
              <a:off x="940" y="125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" name="Line 327"/>
            <p:cNvSpPr>
              <a:spLocks noChangeShapeType="1"/>
            </p:cNvSpPr>
            <p:nvPr/>
          </p:nvSpPr>
          <p:spPr bwMode="auto">
            <a:xfrm>
              <a:off x="941" y="1258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" name="Line 328"/>
            <p:cNvSpPr>
              <a:spLocks noChangeShapeType="1"/>
            </p:cNvSpPr>
            <p:nvPr/>
          </p:nvSpPr>
          <p:spPr bwMode="auto">
            <a:xfrm>
              <a:off x="945" y="126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" name="Line 329"/>
            <p:cNvSpPr>
              <a:spLocks noChangeShapeType="1"/>
            </p:cNvSpPr>
            <p:nvPr/>
          </p:nvSpPr>
          <p:spPr bwMode="auto">
            <a:xfrm>
              <a:off x="946" y="1263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" name="Line 330"/>
            <p:cNvSpPr>
              <a:spLocks noChangeShapeType="1"/>
            </p:cNvSpPr>
            <p:nvPr/>
          </p:nvSpPr>
          <p:spPr bwMode="auto">
            <a:xfrm>
              <a:off x="949" y="126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" name="Line 331"/>
            <p:cNvSpPr>
              <a:spLocks noChangeShapeType="1"/>
            </p:cNvSpPr>
            <p:nvPr/>
          </p:nvSpPr>
          <p:spPr bwMode="auto">
            <a:xfrm>
              <a:off x="950" y="126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" name="Line 332"/>
            <p:cNvSpPr>
              <a:spLocks noChangeShapeType="1"/>
            </p:cNvSpPr>
            <p:nvPr/>
          </p:nvSpPr>
          <p:spPr bwMode="auto">
            <a:xfrm flipH="1" flipV="1">
              <a:off x="2064" y="4088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" name="Line 333"/>
            <p:cNvSpPr>
              <a:spLocks noChangeShapeType="1"/>
            </p:cNvSpPr>
            <p:nvPr/>
          </p:nvSpPr>
          <p:spPr bwMode="auto">
            <a:xfrm flipH="1" flipV="1">
              <a:off x="2063" y="408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" name="Line 334"/>
            <p:cNvSpPr>
              <a:spLocks noChangeShapeType="1"/>
            </p:cNvSpPr>
            <p:nvPr/>
          </p:nvSpPr>
          <p:spPr bwMode="auto">
            <a:xfrm flipH="1" flipV="1">
              <a:off x="2061" y="4082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" name="Line 335"/>
            <p:cNvSpPr>
              <a:spLocks noChangeShapeType="1"/>
            </p:cNvSpPr>
            <p:nvPr/>
          </p:nvSpPr>
          <p:spPr bwMode="auto">
            <a:xfrm flipH="1" flipV="1">
              <a:off x="2060" y="408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" name="Line 336"/>
            <p:cNvSpPr>
              <a:spLocks noChangeShapeType="1"/>
            </p:cNvSpPr>
            <p:nvPr/>
          </p:nvSpPr>
          <p:spPr bwMode="auto">
            <a:xfrm flipH="1" flipV="1">
              <a:off x="2059" y="407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" name="Line 337"/>
            <p:cNvSpPr>
              <a:spLocks noChangeShapeType="1"/>
            </p:cNvSpPr>
            <p:nvPr/>
          </p:nvSpPr>
          <p:spPr bwMode="auto">
            <a:xfrm flipH="1" flipV="1">
              <a:off x="2057" y="407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" name="Line 338"/>
            <p:cNvSpPr>
              <a:spLocks noChangeShapeType="1"/>
            </p:cNvSpPr>
            <p:nvPr/>
          </p:nvSpPr>
          <p:spPr bwMode="auto">
            <a:xfrm flipH="1">
              <a:off x="2055" y="40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" name="Line 339"/>
            <p:cNvSpPr>
              <a:spLocks noChangeShapeType="1"/>
            </p:cNvSpPr>
            <p:nvPr/>
          </p:nvSpPr>
          <p:spPr bwMode="auto">
            <a:xfrm flipH="1" flipV="1">
              <a:off x="2050" y="4077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" name="Line 340"/>
            <p:cNvSpPr>
              <a:spLocks noChangeShapeType="1"/>
            </p:cNvSpPr>
            <p:nvPr/>
          </p:nvSpPr>
          <p:spPr bwMode="auto">
            <a:xfrm flipH="1" flipV="1">
              <a:off x="2049" y="407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" name="Line 341"/>
            <p:cNvSpPr>
              <a:spLocks noChangeShapeType="1"/>
            </p:cNvSpPr>
            <p:nvPr/>
          </p:nvSpPr>
          <p:spPr bwMode="auto">
            <a:xfrm flipH="1" flipV="1">
              <a:off x="2044" y="4075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" name="Line 342"/>
            <p:cNvSpPr>
              <a:spLocks noChangeShapeType="1"/>
            </p:cNvSpPr>
            <p:nvPr/>
          </p:nvSpPr>
          <p:spPr bwMode="auto">
            <a:xfrm flipH="1">
              <a:off x="2044" y="407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" name="Line 343"/>
            <p:cNvSpPr>
              <a:spLocks noChangeShapeType="1"/>
            </p:cNvSpPr>
            <p:nvPr/>
          </p:nvSpPr>
          <p:spPr bwMode="auto">
            <a:xfrm flipH="1">
              <a:off x="2043" y="407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" name="Line 344"/>
            <p:cNvSpPr>
              <a:spLocks noChangeShapeType="1"/>
            </p:cNvSpPr>
            <p:nvPr/>
          </p:nvSpPr>
          <p:spPr bwMode="auto">
            <a:xfrm flipH="1">
              <a:off x="2039" y="4077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" name="Line 345"/>
            <p:cNvSpPr>
              <a:spLocks noChangeShapeType="1"/>
            </p:cNvSpPr>
            <p:nvPr/>
          </p:nvSpPr>
          <p:spPr bwMode="auto">
            <a:xfrm flipH="1">
              <a:off x="2038" y="408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" name="Line 346"/>
            <p:cNvSpPr>
              <a:spLocks noChangeShapeType="1"/>
            </p:cNvSpPr>
            <p:nvPr/>
          </p:nvSpPr>
          <p:spPr bwMode="auto">
            <a:xfrm flipH="1">
              <a:off x="2034" y="4081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" name="Line 347"/>
            <p:cNvSpPr>
              <a:spLocks noChangeShapeType="1"/>
            </p:cNvSpPr>
            <p:nvPr/>
          </p:nvSpPr>
          <p:spPr bwMode="auto">
            <a:xfrm flipH="1">
              <a:off x="2033" y="408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" name="Line 348"/>
            <p:cNvSpPr>
              <a:spLocks noChangeShapeType="1"/>
            </p:cNvSpPr>
            <p:nvPr/>
          </p:nvSpPr>
          <p:spPr bwMode="auto">
            <a:xfrm>
              <a:off x="2033" y="4085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" name="Line 349"/>
            <p:cNvSpPr>
              <a:spLocks noChangeShapeType="1"/>
            </p:cNvSpPr>
            <p:nvPr/>
          </p:nvSpPr>
          <p:spPr bwMode="auto">
            <a:xfrm>
              <a:off x="2033" y="409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" name="Line 350"/>
            <p:cNvSpPr>
              <a:spLocks noChangeShapeType="1"/>
            </p:cNvSpPr>
            <p:nvPr/>
          </p:nvSpPr>
          <p:spPr bwMode="auto">
            <a:xfrm>
              <a:off x="2033" y="4091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" name="Line 351"/>
            <p:cNvSpPr>
              <a:spLocks noChangeShapeType="1"/>
            </p:cNvSpPr>
            <p:nvPr/>
          </p:nvSpPr>
          <p:spPr bwMode="auto">
            <a:xfrm>
              <a:off x="2033" y="409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" name="Line 352"/>
            <p:cNvSpPr>
              <a:spLocks noChangeShapeType="1"/>
            </p:cNvSpPr>
            <p:nvPr/>
          </p:nvSpPr>
          <p:spPr bwMode="auto">
            <a:xfrm>
              <a:off x="2033" y="409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" name="Line 353"/>
            <p:cNvSpPr>
              <a:spLocks noChangeShapeType="1"/>
            </p:cNvSpPr>
            <p:nvPr/>
          </p:nvSpPr>
          <p:spPr bwMode="auto">
            <a:xfrm>
              <a:off x="2033" y="410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" name="Line 354"/>
            <p:cNvSpPr>
              <a:spLocks noChangeShapeType="1"/>
            </p:cNvSpPr>
            <p:nvPr/>
          </p:nvSpPr>
          <p:spPr bwMode="auto">
            <a:xfrm>
              <a:off x="2035" y="410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" name="Line 355"/>
            <p:cNvSpPr>
              <a:spLocks noChangeShapeType="1"/>
            </p:cNvSpPr>
            <p:nvPr/>
          </p:nvSpPr>
          <p:spPr bwMode="auto">
            <a:xfrm>
              <a:off x="2037" y="410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" name="Line 356"/>
            <p:cNvSpPr>
              <a:spLocks noChangeShapeType="1"/>
            </p:cNvSpPr>
            <p:nvPr/>
          </p:nvSpPr>
          <p:spPr bwMode="auto">
            <a:xfrm>
              <a:off x="2041" y="410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" name="Line 357"/>
            <p:cNvSpPr>
              <a:spLocks noChangeShapeType="1"/>
            </p:cNvSpPr>
            <p:nvPr/>
          </p:nvSpPr>
          <p:spPr bwMode="auto">
            <a:xfrm>
              <a:off x="2042" y="410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" name="Line 358"/>
            <p:cNvSpPr>
              <a:spLocks noChangeShapeType="1"/>
            </p:cNvSpPr>
            <p:nvPr/>
          </p:nvSpPr>
          <p:spPr bwMode="auto">
            <a:xfrm>
              <a:off x="2044" y="410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" name="Line 359"/>
            <p:cNvSpPr>
              <a:spLocks noChangeShapeType="1"/>
            </p:cNvSpPr>
            <p:nvPr/>
          </p:nvSpPr>
          <p:spPr bwMode="auto">
            <a:xfrm>
              <a:off x="2046" y="410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" name="Line 360"/>
            <p:cNvSpPr>
              <a:spLocks noChangeShapeType="1"/>
            </p:cNvSpPr>
            <p:nvPr/>
          </p:nvSpPr>
          <p:spPr bwMode="auto">
            <a:xfrm flipV="1">
              <a:off x="2047" y="4107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" name="Line 361"/>
            <p:cNvSpPr>
              <a:spLocks noChangeShapeType="1"/>
            </p:cNvSpPr>
            <p:nvPr/>
          </p:nvSpPr>
          <p:spPr bwMode="auto">
            <a:xfrm flipV="1">
              <a:off x="2052" y="410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" name="Line 362"/>
            <p:cNvSpPr>
              <a:spLocks noChangeShapeType="1"/>
            </p:cNvSpPr>
            <p:nvPr/>
          </p:nvSpPr>
          <p:spPr bwMode="auto">
            <a:xfrm flipV="1">
              <a:off x="2054" y="4106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" name="Line 363"/>
            <p:cNvSpPr>
              <a:spLocks noChangeShapeType="1"/>
            </p:cNvSpPr>
            <p:nvPr/>
          </p:nvSpPr>
          <p:spPr bwMode="auto">
            <a:xfrm>
              <a:off x="2059" y="410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" name="Line 364"/>
            <p:cNvSpPr>
              <a:spLocks noChangeShapeType="1"/>
            </p:cNvSpPr>
            <p:nvPr/>
          </p:nvSpPr>
          <p:spPr bwMode="auto">
            <a:xfrm flipV="1">
              <a:off x="2059" y="410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" name="Line 365"/>
            <p:cNvSpPr>
              <a:spLocks noChangeShapeType="1"/>
            </p:cNvSpPr>
            <p:nvPr/>
          </p:nvSpPr>
          <p:spPr bwMode="auto">
            <a:xfrm flipV="1">
              <a:off x="2059" y="4101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" name="Line 366"/>
            <p:cNvSpPr>
              <a:spLocks noChangeShapeType="1"/>
            </p:cNvSpPr>
            <p:nvPr/>
          </p:nvSpPr>
          <p:spPr bwMode="auto">
            <a:xfrm flipV="1">
              <a:off x="2062" y="410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" name="Line 367"/>
            <p:cNvSpPr>
              <a:spLocks noChangeShapeType="1"/>
            </p:cNvSpPr>
            <p:nvPr/>
          </p:nvSpPr>
          <p:spPr bwMode="auto">
            <a:xfrm flipV="1">
              <a:off x="2062" y="4095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" name="Line 368"/>
            <p:cNvSpPr>
              <a:spLocks noChangeShapeType="1"/>
            </p:cNvSpPr>
            <p:nvPr/>
          </p:nvSpPr>
          <p:spPr bwMode="auto">
            <a:xfrm flipV="1">
              <a:off x="2065" y="409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" name="Line 369"/>
            <p:cNvSpPr>
              <a:spLocks noChangeShapeType="1"/>
            </p:cNvSpPr>
            <p:nvPr/>
          </p:nvSpPr>
          <p:spPr bwMode="auto">
            <a:xfrm flipV="1">
              <a:off x="2065" y="409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" name="Line 370"/>
            <p:cNvSpPr>
              <a:spLocks noChangeShapeType="1"/>
            </p:cNvSpPr>
            <p:nvPr/>
          </p:nvSpPr>
          <p:spPr bwMode="auto">
            <a:xfrm>
              <a:off x="2031" y="4012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" name="Line 371"/>
            <p:cNvSpPr>
              <a:spLocks noChangeShapeType="1"/>
            </p:cNvSpPr>
            <p:nvPr/>
          </p:nvSpPr>
          <p:spPr bwMode="auto">
            <a:xfrm>
              <a:off x="2036" y="40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" name="Line 372"/>
            <p:cNvSpPr>
              <a:spLocks noChangeShapeType="1"/>
            </p:cNvSpPr>
            <p:nvPr/>
          </p:nvSpPr>
          <p:spPr bwMode="auto">
            <a:xfrm>
              <a:off x="2038" y="4012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" name="Line 373"/>
            <p:cNvSpPr>
              <a:spLocks noChangeShapeType="1"/>
            </p:cNvSpPr>
            <p:nvPr/>
          </p:nvSpPr>
          <p:spPr bwMode="auto">
            <a:xfrm>
              <a:off x="2043" y="40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" name="Line 374"/>
            <p:cNvSpPr>
              <a:spLocks noChangeShapeType="1"/>
            </p:cNvSpPr>
            <p:nvPr/>
          </p:nvSpPr>
          <p:spPr bwMode="auto">
            <a:xfrm>
              <a:off x="2044" y="4012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" name="Line 375"/>
            <p:cNvSpPr>
              <a:spLocks noChangeShapeType="1"/>
            </p:cNvSpPr>
            <p:nvPr/>
          </p:nvSpPr>
          <p:spPr bwMode="auto">
            <a:xfrm>
              <a:off x="2049" y="40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" name="Line 376"/>
            <p:cNvSpPr>
              <a:spLocks noChangeShapeType="1"/>
            </p:cNvSpPr>
            <p:nvPr/>
          </p:nvSpPr>
          <p:spPr bwMode="auto">
            <a:xfrm>
              <a:off x="2051" y="4012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" name="Line 377"/>
            <p:cNvSpPr>
              <a:spLocks noChangeShapeType="1"/>
            </p:cNvSpPr>
            <p:nvPr/>
          </p:nvSpPr>
          <p:spPr bwMode="auto">
            <a:xfrm>
              <a:off x="2056" y="40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" name="Line 378"/>
            <p:cNvSpPr>
              <a:spLocks noChangeShapeType="1"/>
            </p:cNvSpPr>
            <p:nvPr/>
          </p:nvSpPr>
          <p:spPr bwMode="auto">
            <a:xfrm>
              <a:off x="2058" y="4012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" name="Line 379"/>
            <p:cNvSpPr>
              <a:spLocks noChangeShapeType="1"/>
            </p:cNvSpPr>
            <p:nvPr/>
          </p:nvSpPr>
          <p:spPr bwMode="auto">
            <a:xfrm>
              <a:off x="2062" y="40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" name="Line 380"/>
            <p:cNvSpPr>
              <a:spLocks noChangeShapeType="1"/>
            </p:cNvSpPr>
            <p:nvPr/>
          </p:nvSpPr>
          <p:spPr bwMode="auto">
            <a:xfrm>
              <a:off x="2064" y="40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" name="Line 381"/>
            <p:cNvSpPr>
              <a:spLocks noChangeShapeType="1"/>
            </p:cNvSpPr>
            <p:nvPr/>
          </p:nvSpPr>
          <p:spPr bwMode="auto">
            <a:xfrm flipV="1">
              <a:off x="2065" y="4009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" name="Line 382"/>
            <p:cNvSpPr>
              <a:spLocks noChangeShapeType="1"/>
            </p:cNvSpPr>
            <p:nvPr/>
          </p:nvSpPr>
          <p:spPr bwMode="auto">
            <a:xfrm flipV="1">
              <a:off x="2065" y="400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" name="Line 383"/>
            <p:cNvSpPr>
              <a:spLocks noChangeShapeType="1"/>
            </p:cNvSpPr>
            <p:nvPr/>
          </p:nvSpPr>
          <p:spPr bwMode="auto">
            <a:xfrm flipV="1">
              <a:off x="2065" y="4002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" name="Line 384"/>
            <p:cNvSpPr>
              <a:spLocks noChangeShapeType="1"/>
            </p:cNvSpPr>
            <p:nvPr/>
          </p:nvSpPr>
          <p:spPr bwMode="auto">
            <a:xfrm flipV="1">
              <a:off x="2065" y="400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" name="Line 385"/>
            <p:cNvSpPr>
              <a:spLocks noChangeShapeType="1"/>
            </p:cNvSpPr>
            <p:nvPr/>
          </p:nvSpPr>
          <p:spPr bwMode="auto">
            <a:xfrm flipV="1">
              <a:off x="2065" y="399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" name="Line 386"/>
            <p:cNvSpPr>
              <a:spLocks noChangeShapeType="1"/>
            </p:cNvSpPr>
            <p:nvPr/>
          </p:nvSpPr>
          <p:spPr bwMode="auto">
            <a:xfrm flipV="1">
              <a:off x="2065" y="399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5" name="Line 387"/>
            <p:cNvSpPr>
              <a:spLocks noChangeShapeType="1"/>
            </p:cNvSpPr>
            <p:nvPr/>
          </p:nvSpPr>
          <p:spPr bwMode="auto">
            <a:xfrm flipV="1">
              <a:off x="2065" y="3989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" name="Line 388"/>
            <p:cNvSpPr>
              <a:spLocks noChangeShapeType="1"/>
            </p:cNvSpPr>
            <p:nvPr/>
          </p:nvSpPr>
          <p:spPr bwMode="auto">
            <a:xfrm flipV="1">
              <a:off x="2065" y="398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" name="Line 389"/>
            <p:cNvSpPr>
              <a:spLocks noChangeShapeType="1"/>
            </p:cNvSpPr>
            <p:nvPr/>
          </p:nvSpPr>
          <p:spPr bwMode="auto">
            <a:xfrm flipV="1">
              <a:off x="2065" y="3983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" name="Line 390"/>
            <p:cNvSpPr>
              <a:spLocks noChangeShapeType="1"/>
            </p:cNvSpPr>
            <p:nvPr/>
          </p:nvSpPr>
          <p:spPr bwMode="auto">
            <a:xfrm flipV="1">
              <a:off x="2065" y="398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" name="Line 391"/>
            <p:cNvSpPr>
              <a:spLocks noChangeShapeType="1"/>
            </p:cNvSpPr>
            <p:nvPr/>
          </p:nvSpPr>
          <p:spPr bwMode="auto">
            <a:xfrm flipV="1">
              <a:off x="2065" y="3978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" name="Line 392"/>
            <p:cNvSpPr>
              <a:spLocks noChangeShapeType="1"/>
            </p:cNvSpPr>
            <p:nvPr/>
          </p:nvSpPr>
          <p:spPr bwMode="auto">
            <a:xfrm flipH="1">
              <a:off x="2064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" name="Line 393"/>
            <p:cNvSpPr>
              <a:spLocks noChangeShapeType="1"/>
            </p:cNvSpPr>
            <p:nvPr/>
          </p:nvSpPr>
          <p:spPr bwMode="auto">
            <a:xfrm flipH="1">
              <a:off x="2062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" name="Line 394"/>
            <p:cNvSpPr>
              <a:spLocks noChangeShapeType="1"/>
            </p:cNvSpPr>
            <p:nvPr/>
          </p:nvSpPr>
          <p:spPr bwMode="auto">
            <a:xfrm flipH="1">
              <a:off x="2057" y="3978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" name="Line 395"/>
            <p:cNvSpPr>
              <a:spLocks noChangeShapeType="1"/>
            </p:cNvSpPr>
            <p:nvPr/>
          </p:nvSpPr>
          <p:spPr bwMode="auto">
            <a:xfrm flipH="1">
              <a:off x="2056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" name="Line 396"/>
            <p:cNvSpPr>
              <a:spLocks noChangeShapeType="1"/>
            </p:cNvSpPr>
            <p:nvPr/>
          </p:nvSpPr>
          <p:spPr bwMode="auto">
            <a:xfrm flipH="1">
              <a:off x="2051" y="3978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" name="Line 397"/>
            <p:cNvSpPr>
              <a:spLocks noChangeShapeType="1"/>
            </p:cNvSpPr>
            <p:nvPr/>
          </p:nvSpPr>
          <p:spPr bwMode="auto">
            <a:xfrm flipH="1">
              <a:off x="2049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" name="Line 398"/>
            <p:cNvSpPr>
              <a:spLocks noChangeShapeType="1"/>
            </p:cNvSpPr>
            <p:nvPr/>
          </p:nvSpPr>
          <p:spPr bwMode="auto">
            <a:xfrm flipH="1">
              <a:off x="2044" y="3978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" name="Line 399"/>
            <p:cNvSpPr>
              <a:spLocks noChangeShapeType="1"/>
            </p:cNvSpPr>
            <p:nvPr/>
          </p:nvSpPr>
          <p:spPr bwMode="auto">
            <a:xfrm flipH="1">
              <a:off x="2043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" name="Line 400"/>
            <p:cNvSpPr>
              <a:spLocks noChangeShapeType="1"/>
            </p:cNvSpPr>
            <p:nvPr/>
          </p:nvSpPr>
          <p:spPr bwMode="auto">
            <a:xfrm flipH="1">
              <a:off x="2038" y="3978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" name="Line 401"/>
            <p:cNvSpPr>
              <a:spLocks noChangeShapeType="1"/>
            </p:cNvSpPr>
            <p:nvPr/>
          </p:nvSpPr>
          <p:spPr bwMode="auto">
            <a:xfrm flipH="1">
              <a:off x="2036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" name="Line 402"/>
            <p:cNvSpPr>
              <a:spLocks noChangeShapeType="1"/>
            </p:cNvSpPr>
            <p:nvPr/>
          </p:nvSpPr>
          <p:spPr bwMode="auto">
            <a:xfrm flipH="1">
              <a:off x="2031" y="3978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1" name="Line 403"/>
            <p:cNvSpPr>
              <a:spLocks noChangeShapeType="1"/>
            </p:cNvSpPr>
            <p:nvPr/>
          </p:nvSpPr>
          <p:spPr bwMode="auto">
            <a:xfrm>
              <a:off x="2031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2" name="Line 404"/>
            <p:cNvSpPr>
              <a:spLocks noChangeShapeType="1"/>
            </p:cNvSpPr>
            <p:nvPr/>
          </p:nvSpPr>
          <p:spPr bwMode="auto">
            <a:xfrm>
              <a:off x="2031" y="397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" name="Line 405"/>
            <p:cNvSpPr>
              <a:spLocks noChangeShapeType="1"/>
            </p:cNvSpPr>
            <p:nvPr/>
          </p:nvSpPr>
          <p:spPr bwMode="auto">
            <a:xfrm>
              <a:off x="2031" y="3980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5" name="Line 407"/>
          <p:cNvSpPr>
            <a:spLocks noChangeShapeType="1"/>
          </p:cNvSpPr>
          <p:nvPr/>
        </p:nvSpPr>
        <p:spPr bwMode="auto">
          <a:xfrm>
            <a:off x="3224213" y="6326189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56" name="Line 408"/>
          <p:cNvSpPr>
            <a:spLocks noChangeShapeType="1"/>
          </p:cNvSpPr>
          <p:nvPr/>
        </p:nvSpPr>
        <p:spPr bwMode="auto">
          <a:xfrm>
            <a:off x="3224213" y="6329363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57" name="Line 409"/>
          <p:cNvSpPr>
            <a:spLocks noChangeShapeType="1"/>
          </p:cNvSpPr>
          <p:nvPr/>
        </p:nvSpPr>
        <p:spPr bwMode="auto">
          <a:xfrm>
            <a:off x="3224213" y="63373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58" name="Line 410"/>
          <p:cNvSpPr>
            <a:spLocks noChangeShapeType="1"/>
          </p:cNvSpPr>
          <p:nvPr/>
        </p:nvSpPr>
        <p:spPr bwMode="auto">
          <a:xfrm>
            <a:off x="3224213" y="6338890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59" name="Line 411"/>
          <p:cNvSpPr>
            <a:spLocks noChangeShapeType="1"/>
          </p:cNvSpPr>
          <p:nvPr/>
        </p:nvSpPr>
        <p:spPr bwMode="auto">
          <a:xfrm>
            <a:off x="3224213" y="63468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60" name="Line 412"/>
          <p:cNvSpPr>
            <a:spLocks noChangeShapeType="1"/>
          </p:cNvSpPr>
          <p:nvPr/>
        </p:nvSpPr>
        <p:spPr bwMode="auto">
          <a:xfrm>
            <a:off x="3224213" y="6350002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61" name="Line 413"/>
          <p:cNvSpPr>
            <a:spLocks noChangeShapeType="1"/>
          </p:cNvSpPr>
          <p:nvPr/>
        </p:nvSpPr>
        <p:spPr bwMode="auto">
          <a:xfrm>
            <a:off x="3224213" y="63579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62" name="Line 414"/>
          <p:cNvSpPr>
            <a:spLocks noChangeShapeType="1"/>
          </p:cNvSpPr>
          <p:nvPr/>
        </p:nvSpPr>
        <p:spPr bwMode="auto">
          <a:xfrm>
            <a:off x="3224213" y="6359526"/>
            <a:ext cx="1588" cy="79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63" name="Line 415"/>
          <p:cNvSpPr>
            <a:spLocks noChangeShapeType="1"/>
          </p:cNvSpPr>
          <p:nvPr/>
        </p:nvSpPr>
        <p:spPr bwMode="auto">
          <a:xfrm>
            <a:off x="3224213" y="6367463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64" name="Rectangle 416"/>
          <p:cNvSpPr>
            <a:spLocks noChangeArrowheads="1"/>
          </p:cNvSpPr>
          <p:nvPr/>
        </p:nvSpPr>
        <p:spPr bwMode="auto">
          <a:xfrm>
            <a:off x="3224217" y="6315079"/>
            <a:ext cx="53975" cy="539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65" name="Line 417"/>
          <p:cNvSpPr>
            <a:spLocks noChangeShapeType="1"/>
          </p:cNvSpPr>
          <p:nvPr/>
        </p:nvSpPr>
        <p:spPr bwMode="auto">
          <a:xfrm>
            <a:off x="3224213" y="6315077"/>
            <a:ext cx="6350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66" name="Line 418"/>
          <p:cNvSpPr>
            <a:spLocks noChangeShapeType="1"/>
          </p:cNvSpPr>
          <p:nvPr/>
        </p:nvSpPr>
        <p:spPr bwMode="auto">
          <a:xfrm>
            <a:off x="3230563" y="63198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67" name="Line 419"/>
          <p:cNvSpPr>
            <a:spLocks noChangeShapeType="1"/>
          </p:cNvSpPr>
          <p:nvPr/>
        </p:nvSpPr>
        <p:spPr bwMode="auto">
          <a:xfrm>
            <a:off x="3232154" y="6321427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68" name="Line 420"/>
          <p:cNvSpPr>
            <a:spLocks noChangeShapeType="1"/>
          </p:cNvSpPr>
          <p:nvPr/>
        </p:nvSpPr>
        <p:spPr bwMode="auto">
          <a:xfrm>
            <a:off x="3236913" y="6327776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69" name="Line 421"/>
          <p:cNvSpPr>
            <a:spLocks noChangeShapeType="1"/>
          </p:cNvSpPr>
          <p:nvPr/>
        </p:nvSpPr>
        <p:spPr bwMode="auto">
          <a:xfrm>
            <a:off x="3240092" y="6329366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70" name="Line 422"/>
          <p:cNvSpPr>
            <a:spLocks noChangeShapeType="1"/>
          </p:cNvSpPr>
          <p:nvPr/>
        </p:nvSpPr>
        <p:spPr bwMode="auto">
          <a:xfrm>
            <a:off x="3244850" y="63357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71" name="Line 423"/>
          <p:cNvSpPr>
            <a:spLocks noChangeShapeType="1"/>
          </p:cNvSpPr>
          <p:nvPr/>
        </p:nvSpPr>
        <p:spPr bwMode="auto">
          <a:xfrm>
            <a:off x="3246442" y="6335715"/>
            <a:ext cx="4763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72" name="Line 424"/>
          <p:cNvSpPr>
            <a:spLocks noChangeShapeType="1"/>
          </p:cNvSpPr>
          <p:nvPr/>
        </p:nvSpPr>
        <p:spPr bwMode="auto">
          <a:xfrm>
            <a:off x="3252788" y="634206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73" name="Line 425"/>
          <p:cNvSpPr>
            <a:spLocks noChangeShapeType="1"/>
          </p:cNvSpPr>
          <p:nvPr/>
        </p:nvSpPr>
        <p:spPr bwMode="auto">
          <a:xfrm>
            <a:off x="3254379" y="6343652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74" name="Line 426"/>
          <p:cNvSpPr>
            <a:spLocks noChangeShapeType="1"/>
          </p:cNvSpPr>
          <p:nvPr/>
        </p:nvSpPr>
        <p:spPr bwMode="auto">
          <a:xfrm>
            <a:off x="3259138" y="63500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75" name="Line 427"/>
          <p:cNvSpPr>
            <a:spLocks noChangeShapeType="1"/>
          </p:cNvSpPr>
          <p:nvPr/>
        </p:nvSpPr>
        <p:spPr bwMode="auto">
          <a:xfrm>
            <a:off x="3260725" y="6351590"/>
            <a:ext cx="6350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76" name="Line 428"/>
          <p:cNvSpPr>
            <a:spLocks noChangeShapeType="1"/>
          </p:cNvSpPr>
          <p:nvPr/>
        </p:nvSpPr>
        <p:spPr bwMode="auto">
          <a:xfrm>
            <a:off x="3267075" y="635635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77" name="Line 429"/>
          <p:cNvSpPr>
            <a:spLocks noChangeShapeType="1"/>
          </p:cNvSpPr>
          <p:nvPr/>
        </p:nvSpPr>
        <p:spPr bwMode="auto">
          <a:xfrm>
            <a:off x="3268667" y="6357940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78" name="Line 430"/>
          <p:cNvSpPr>
            <a:spLocks noChangeShapeType="1"/>
          </p:cNvSpPr>
          <p:nvPr/>
        </p:nvSpPr>
        <p:spPr bwMode="auto">
          <a:xfrm>
            <a:off x="3273425" y="6364289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79" name="Line 431"/>
          <p:cNvSpPr>
            <a:spLocks noChangeShapeType="1"/>
          </p:cNvSpPr>
          <p:nvPr/>
        </p:nvSpPr>
        <p:spPr bwMode="auto">
          <a:xfrm>
            <a:off x="3276600" y="6365878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480" name="Line 432"/>
          <p:cNvSpPr>
            <a:spLocks noChangeShapeType="1"/>
          </p:cNvSpPr>
          <p:nvPr/>
        </p:nvSpPr>
        <p:spPr bwMode="auto">
          <a:xfrm flipH="1" flipV="1">
            <a:off x="7161217" y="4578351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1" name="Line 433"/>
          <p:cNvSpPr>
            <a:spLocks noChangeShapeType="1"/>
          </p:cNvSpPr>
          <p:nvPr/>
        </p:nvSpPr>
        <p:spPr bwMode="auto">
          <a:xfrm flipH="1" flipV="1">
            <a:off x="7161213" y="4576763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2" name="Line 434"/>
          <p:cNvSpPr>
            <a:spLocks noChangeShapeType="1"/>
          </p:cNvSpPr>
          <p:nvPr/>
        </p:nvSpPr>
        <p:spPr bwMode="auto">
          <a:xfrm flipH="1" flipV="1">
            <a:off x="7156454" y="4568826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3" name="Line 435"/>
          <p:cNvSpPr>
            <a:spLocks noChangeShapeType="1"/>
          </p:cNvSpPr>
          <p:nvPr/>
        </p:nvSpPr>
        <p:spPr bwMode="auto">
          <a:xfrm flipH="1" flipV="1">
            <a:off x="7156450" y="45672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4" name="Line 436"/>
          <p:cNvSpPr>
            <a:spLocks noChangeShapeType="1"/>
          </p:cNvSpPr>
          <p:nvPr/>
        </p:nvSpPr>
        <p:spPr bwMode="auto">
          <a:xfrm flipH="1" flipV="1">
            <a:off x="7154863" y="4562478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5" name="Line 437"/>
          <p:cNvSpPr>
            <a:spLocks noChangeShapeType="1"/>
          </p:cNvSpPr>
          <p:nvPr/>
        </p:nvSpPr>
        <p:spPr bwMode="auto">
          <a:xfrm flipH="1" flipV="1">
            <a:off x="7151692" y="4562476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6" name="Line 438"/>
          <p:cNvSpPr>
            <a:spLocks noChangeShapeType="1"/>
          </p:cNvSpPr>
          <p:nvPr/>
        </p:nvSpPr>
        <p:spPr bwMode="auto">
          <a:xfrm flipH="1" flipV="1">
            <a:off x="7148513" y="45608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7" name="Line 439"/>
          <p:cNvSpPr>
            <a:spLocks noChangeShapeType="1"/>
          </p:cNvSpPr>
          <p:nvPr/>
        </p:nvSpPr>
        <p:spPr bwMode="auto">
          <a:xfrm flipH="1" flipV="1">
            <a:off x="7140575" y="4559302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" name="Line 440"/>
          <p:cNvSpPr>
            <a:spLocks noChangeShapeType="1"/>
          </p:cNvSpPr>
          <p:nvPr/>
        </p:nvSpPr>
        <p:spPr bwMode="auto">
          <a:xfrm flipH="1">
            <a:off x="7138988" y="45593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9" name="Line 441"/>
          <p:cNvSpPr>
            <a:spLocks noChangeShapeType="1"/>
          </p:cNvSpPr>
          <p:nvPr/>
        </p:nvSpPr>
        <p:spPr bwMode="auto">
          <a:xfrm flipH="1" flipV="1">
            <a:off x="7131050" y="4557714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0" name="Line 442"/>
          <p:cNvSpPr>
            <a:spLocks noChangeShapeType="1"/>
          </p:cNvSpPr>
          <p:nvPr/>
        </p:nvSpPr>
        <p:spPr bwMode="auto">
          <a:xfrm flipH="1">
            <a:off x="7131050" y="455771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1" name="Line 443"/>
          <p:cNvSpPr>
            <a:spLocks noChangeShapeType="1"/>
          </p:cNvSpPr>
          <p:nvPr/>
        </p:nvSpPr>
        <p:spPr bwMode="auto">
          <a:xfrm flipH="1">
            <a:off x="7129463" y="45593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2" name="Line 444"/>
          <p:cNvSpPr>
            <a:spLocks noChangeShapeType="1"/>
          </p:cNvSpPr>
          <p:nvPr/>
        </p:nvSpPr>
        <p:spPr bwMode="auto">
          <a:xfrm flipH="1">
            <a:off x="7123117" y="4559302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3" name="Line 445"/>
          <p:cNvSpPr>
            <a:spLocks noChangeShapeType="1"/>
          </p:cNvSpPr>
          <p:nvPr/>
        </p:nvSpPr>
        <p:spPr bwMode="auto">
          <a:xfrm flipH="1">
            <a:off x="7121525" y="456565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4" name="Line 446"/>
          <p:cNvSpPr>
            <a:spLocks noChangeShapeType="1"/>
          </p:cNvSpPr>
          <p:nvPr/>
        </p:nvSpPr>
        <p:spPr bwMode="auto">
          <a:xfrm flipH="1">
            <a:off x="7115179" y="4567240"/>
            <a:ext cx="4763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5" name="Line 447"/>
          <p:cNvSpPr>
            <a:spLocks noChangeShapeType="1"/>
          </p:cNvSpPr>
          <p:nvPr/>
        </p:nvSpPr>
        <p:spPr bwMode="auto">
          <a:xfrm flipH="1">
            <a:off x="7113588" y="45720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6" name="Line 448"/>
          <p:cNvSpPr>
            <a:spLocks noChangeShapeType="1"/>
          </p:cNvSpPr>
          <p:nvPr/>
        </p:nvSpPr>
        <p:spPr bwMode="auto">
          <a:xfrm>
            <a:off x="7112000" y="4573589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7" name="Line 449"/>
          <p:cNvSpPr>
            <a:spLocks noChangeShapeType="1"/>
          </p:cNvSpPr>
          <p:nvPr/>
        </p:nvSpPr>
        <p:spPr bwMode="auto">
          <a:xfrm>
            <a:off x="7112000" y="45815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8" name="Line 450"/>
          <p:cNvSpPr>
            <a:spLocks noChangeShapeType="1"/>
          </p:cNvSpPr>
          <p:nvPr/>
        </p:nvSpPr>
        <p:spPr bwMode="auto">
          <a:xfrm>
            <a:off x="7112000" y="4583114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" name="Line 451"/>
          <p:cNvSpPr>
            <a:spLocks noChangeShapeType="1"/>
          </p:cNvSpPr>
          <p:nvPr/>
        </p:nvSpPr>
        <p:spPr bwMode="auto">
          <a:xfrm>
            <a:off x="7112000" y="459105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0" name="Line 452"/>
          <p:cNvSpPr>
            <a:spLocks noChangeShapeType="1"/>
          </p:cNvSpPr>
          <p:nvPr/>
        </p:nvSpPr>
        <p:spPr bwMode="auto">
          <a:xfrm>
            <a:off x="7112000" y="45942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1" name="Line 453"/>
          <p:cNvSpPr>
            <a:spLocks noChangeShapeType="1"/>
          </p:cNvSpPr>
          <p:nvPr/>
        </p:nvSpPr>
        <p:spPr bwMode="auto">
          <a:xfrm>
            <a:off x="7112004" y="4595814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2" name="Line 454"/>
          <p:cNvSpPr>
            <a:spLocks noChangeShapeType="1"/>
          </p:cNvSpPr>
          <p:nvPr/>
        </p:nvSpPr>
        <p:spPr bwMode="auto">
          <a:xfrm>
            <a:off x="7116763" y="45989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" name="Line 455"/>
          <p:cNvSpPr>
            <a:spLocks noChangeShapeType="1"/>
          </p:cNvSpPr>
          <p:nvPr/>
        </p:nvSpPr>
        <p:spPr bwMode="auto">
          <a:xfrm>
            <a:off x="7118350" y="4602166"/>
            <a:ext cx="635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4" name="Line 456"/>
          <p:cNvSpPr>
            <a:spLocks noChangeShapeType="1"/>
          </p:cNvSpPr>
          <p:nvPr/>
        </p:nvSpPr>
        <p:spPr bwMode="auto">
          <a:xfrm>
            <a:off x="7124700" y="4606926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5" name="Line 457"/>
          <p:cNvSpPr>
            <a:spLocks noChangeShapeType="1"/>
          </p:cNvSpPr>
          <p:nvPr/>
        </p:nvSpPr>
        <p:spPr bwMode="auto">
          <a:xfrm>
            <a:off x="7126292" y="4606927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6" name="Line 458"/>
          <p:cNvSpPr>
            <a:spLocks noChangeShapeType="1"/>
          </p:cNvSpPr>
          <p:nvPr/>
        </p:nvSpPr>
        <p:spPr bwMode="auto">
          <a:xfrm flipV="1">
            <a:off x="7131050" y="4611689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" name="Line 459"/>
          <p:cNvSpPr>
            <a:spLocks noChangeShapeType="1"/>
          </p:cNvSpPr>
          <p:nvPr/>
        </p:nvSpPr>
        <p:spPr bwMode="auto">
          <a:xfrm flipV="1">
            <a:off x="7132638" y="46101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" name="Line 460"/>
          <p:cNvSpPr>
            <a:spLocks noChangeShapeType="1"/>
          </p:cNvSpPr>
          <p:nvPr/>
        </p:nvSpPr>
        <p:spPr bwMode="auto">
          <a:xfrm flipV="1">
            <a:off x="7135813" y="4608515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" name="Line 461"/>
          <p:cNvSpPr>
            <a:spLocks noChangeShapeType="1"/>
          </p:cNvSpPr>
          <p:nvPr/>
        </p:nvSpPr>
        <p:spPr bwMode="auto">
          <a:xfrm>
            <a:off x="7143750" y="46085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0" name="Line 462"/>
          <p:cNvSpPr>
            <a:spLocks noChangeShapeType="1"/>
          </p:cNvSpPr>
          <p:nvPr/>
        </p:nvSpPr>
        <p:spPr bwMode="auto">
          <a:xfrm flipV="1">
            <a:off x="7145338" y="4606926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" name="Line 463"/>
          <p:cNvSpPr>
            <a:spLocks noChangeShapeType="1"/>
          </p:cNvSpPr>
          <p:nvPr/>
        </p:nvSpPr>
        <p:spPr bwMode="auto">
          <a:xfrm flipV="1">
            <a:off x="7153275" y="46053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2" name="Line 464"/>
          <p:cNvSpPr>
            <a:spLocks noChangeShapeType="1"/>
          </p:cNvSpPr>
          <p:nvPr/>
        </p:nvSpPr>
        <p:spPr bwMode="auto">
          <a:xfrm>
            <a:off x="7154863" y="46053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3" name="Line 465"/>
          <p:cNvSpPr>
            <a:spLocks noChangeShapeType="1"/>
          </p:cNvSpPr>
          <p:nvPr/>
        </p:nvSpPr>
        <p:spPr bwMode="auto">
          <a:xfrm flipV="1">
            <a:off x="7154867" y="4598990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4" name="Line 466"/>
          <p:cNvSpPr>
            <a:spLocks noChangeShapeType="1"/>
          </p:cNvSpPr>
          <p:nvPr/>
        </p:nvSpPr>
        <p:spPr bwMode="auto">
          <a:xfrm flipV="1">
            <a:off x="7158038" y="45974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5" name="Line 467"/>
          <p:cNvSpPr>
            <a:spLocks noChangeShapeType="1"/>
          </p:cNvSpPr>
          <p:nvPr/>
        </p:nvSpPr>
        <p:spPr bwMode="auto">
          <a:xfrm flipV="1">
            <a:off x="7159629" y="4589464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6" name="Line 468"/>
          <p:cNvSpPr>
            <a:spLocks noChangeShapeType="1"/>
          </p:cNvSpPr>
          <p:nvPr/>
        </p:nvSpPr>
        <p:spPr bwMode="auto">
          <a:xfrm flipV="1">
            <a:off x="7162800" y="45878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7" name="Line 469"/>
          <p:cNvSpPr>
            <a:spLocks noChangeShapeType="1"/>
          </p:cNvSpPr>
          <p:nvPr/>
        </p:nvSpPr>
        <p:spPr bwMode="auto">
          <a:xfrm flipV="1">
            <a:off x="7164388" y="45847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" name="Line 470"/>
          <p:cNvSpPr>
            <a:spLocks noChangeShapeType="1"/>
          </p:cNvSpPr>
          <p:nvPr/>
        </p:nvSpPr>
        <p:spPr bwMode="auto">
          <a:xfrm flipH="1" flipV="1">
            <a:off x="1898654" y="5645151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" name="Line 471"/>
          <p:cNvSpPr>
            <a:spLocks noChangeShapeType="1"/>
          </p:cNvSpPr>
          <p:nvPr/>
        </p:nvSpPr>
        <p:spPr bwMode="auto">
          <a:xfrm flipH="1" flipV="1">
            <a:off x="1897063" y="5641976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0" name="Line 472"/>
          <p:cNvSpPr>
            <a:spLocks noChangeShapeType="1"/>
          </p:cNvSpPr>
          <p:nvPr/>
        </p:nvSpPr>
        <p:spPr bwMode="auto">
          <a:xfrm flipH="1" flipV="1">
            <a:off x="1893892" y="5635626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1" name="Line 473"/>
          <p:cNvSpPr>
            <a:spLocks noChangeShapeType="1"/>
          </p:cNvSpPr>
          <p:nvPr/>
        </p:nvSpPr>
        <p:spPr bwMode="auto">
          <a:xfrm flipH="1" flipV="1">
            <a:off x="1892300" y="56340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2" name="Line 474"/>
          <p:cNvSpPr>
            <a:spLocks noChangeShapeType="1"/>
          </p:cNvSpPr>
          <p:nvPr/>
        </p:nvSpPr>
        <p:spPr bwMode="auto">
          <a:xfrm flipH="1" flipV="1">
            <a:off x="1890713" y="5629278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3" name="Line 475"/>
          <p:cNvSpPr>
            <a:spLocks noChangeShapeType="1"/>
          </p:cNvSpPr>
          <p:nvPr/>
        </p:nvSpPr>
        <p:spPr bwMode="auto">
          <a:xfrm flipH="1" flipV="1">
            <a:off x="1887542" y="5629276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4" name="Line 476"/>
          <p:cNvSpPr>
            <a:spLocks noChangeShapeType="1"/>
          </p:cNvSpPr>
          <p:nvPr/>
        </p:nvSpPr>
        <p:spPr bwMode="auto">
          <a:xfrm flipH="1" flipV="1">
            <a:off x="1884363" y="56276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5" name="Line 477"/>
          <p:cNvSpPr>
            <a:spLocks noChangeShapeType="1"/>
          </p:cNvSpPr>
          <p:nvPr/>
        </p:nvSpPr>
        <p:spPr bwMode="auto">
          <a:xfrm flipH="1" flipV="1">
            <a:off x="1878013" y="5626102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6" name="Line 478"/>
          <p:cNvSpPr>
            <a:spLocks noChangeShapeType="1"/>
          </p:cNvSpPr>
          <p:nvPr/>
        </p:nvSpPr>
        <p:spPr bwMode="auto">
          <a:xfrm flipH="1" flipV="1">
            <a:off x="1874838" y="56261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7" name="Line 479"/>
          <p:cNvSpPr>
            <a:spLocks noChangeShapeType="1"/>
          </p:cNvSpPr>
          <p:nvPr/>
        </p:nvSpPr>
        <p:spPr bwMode="auto">
          <a:xfrm flipH="1" flipV="1">
            <a:off x="1866900" y="5624514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" name="Line 480"/>
          <p:cNvSpPr>
            <a:spLocks noChangeShapeType="1"/>
          </p:cNvSpPr>
          <p:nvPr/>
        </p:nvSpPr>
        <p:spPr bwMode="auto">
          <a:xfrm>
            <a:off x="1866900" y="562451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" name="Line 481"/>
          <p:cNvSpPr>
            <a:spLocks noChangeShapeType="1"/>
          </p:cNvSpPr>
          <p:nvPr/>
        </p:nvSpPr>
        <p:spPr bwMode="auto">
          <a:xfrm flipH="1">
            <a:off x="1865313" y="562451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0" name="Line 482"/>
          <p:cNvSpPr>
            <a:spLocks noChangeShapeType="1"/>
          </p:cNvSpPr>
          <p:nvPr/>
        </p:nvSpPr>
        <p:spPr bwMode="auto">
          <a:xfrm flipH="1">
            <a:off x="1858963" y="5626102"/>
            <a:ext cx="6350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1" name="Line 483"/>
          <p:cNvSpPr>
            <a:spLocks noChangeShapeType="1"/>
          </p:cNvSpPr>
          <p:nvPr/>
        </p:nvSpPr>
        <p:spPr bwMode="auto">
          <a:xfrm flipH="1">
            <a:off x="1857375" y="563086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2" name="Line 484"/>
          <p:cNvSpPr>
            <a:spLocks noChangeShapeType="1"/>
          </p:cNvSpPr>
          <p:nvPr/>
        </p:nvSpPr>
        <p:spPr bwMode="auto">
          <a:xfrm flipH="1">
            <a:off x="1851025" y="5632453"/>
            <a:ext cx="6350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3" name="Line 485"/>
          <p:cNvSpPr>
            <a:spLocks noChangeShapeType="1"/>
          </p:cNvSpPr>
          <p:nvPr/>
        </p:nvSpPr>
        <p:spPr bwMode="auto">
          <a:xfrm flipH="1">
            <a:off x="1849438" y="56388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4" name="Line 486"/>
          <p:cNvSpPr>
            <a:spLocks noChangeShapeType="1"/>
          </p:cNvSpPr>
          <p:nvPr/>
        </p:nvSpPr>
        <p:spPr bwMode="auto">
          <a:xfrm>
            <a:off x="1849438" y="5640389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5" name="Line 487"/>
          <p:cNvSpPr>
            <a:spLocks noChangeShapeType="1"/>
          </p:cNvSpPr>
          <p:nvPr/>
        </p:nvSpPr>
        <p:spPr bwMode="auto">
          <a:xfrm>
            <a:off x="1849438" y="56483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6" name="Line 488"/>
          <p:cNvSpPr>
            <a:spLocks noChangeShapeType="1"/>
          </p:cNvSpPr>
          <p:nvPr/>
        </p:nvSpPr>
        <p:spPr bwMode="auto">
          <a:xfrm>
            <a:off x="1849438" y="5649915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7" name="Line 489"/>
          <p:cNvSpPr>
            <a:spLocks noChangeShapeType="1"/>
          </p:cNvSpPr>
          <p:nvPr/>
        </p:nvSpPr>
        <p:spPr bwMode="auto">
          <a:xfrm>
            <a:off x="1849438" y="565785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8" name="Line 490"/>
          <p:cNvSpPr>
            <a:spLocks noChangeShapeType="1"/>
          </p:cNvSpPr>
          <p:nvPr/>
        </p:nvSpPr>
        <p:spPr bwMode="auto">
          <a:xfrm>
            <a:off x="1849438" y="5659440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" name="Line 491"/>
          <p:cNvSpPr>
            <a:spLocks noChangeShapeType="1"/>
          </p:cNvSpPr>
          <p:nvPr/>
        </p:nvSpPr>
        <p:spPr bwMode="auto">
          <a:xfrm>
            <a:off x="1849442" y="5662614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" name="Line 492"/>
          <p:cNvSpPr>
            <a:spLocks noChangeShapeType="1"/>
          </p:cNvSpPr>
          <p:nvPr/>
        </p:nvSpPr>
        <p:spPr bwMode="auto">
          <a:xfrm>
            <a:off x="1852613" y="56657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1" name="Line 493"/>
          <p:cNvSpPr>
            <a:spLocks noChangeShapeType="1"/>
          </p:cNvSpPr>
          <p:nvPr/>
        </p:nvSpPr>
        <p:spPr bwMode="auto">
          <a:xfrm>
            <a:off x="1855792" y="5667377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2" name="Line 494"/>
          <p:cNvSpPr>
            <a:spLocks noChangeShapeType="1"/>
          </p:cNvSpPr>
          <p:nvPr/>
        </p:nvSpPr>
        <p:spPr bwMode="auto">
          <a:xfrm>
            <a:off x="1862138" y="56721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3" name="Line 495"/>
          <p:cNvSpPr>
            <a:spLocks noChangeShapeType="1"/>
          </p:cNvSpPr>
          <p:nvPr/>
        </p:nvSpPr>
        <p:spPr bwMode="auto">
          <a:xfrm>
            <a:off x="1863729" y="5673727"/>
            <a:ext cx="3175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4" name="Line 496"/>
          <p:cNvSpPr>
            <a:spLocks noChangeShapeType="1"/>
          </p:cNvSpPr>
          <p:nvPr/>
        </p:nvSpPr>
        <p:spPr bwMode="auto">
          <a:xfrm flipV="1">
            <a:off x="1866900" y="56769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5" name="Line 497"/>
          <p:cNvSpPr>
            <a:spLocks noChangeShapeType="1"/>
          </p:cNvSpPr>
          <p:nvPr/>
        </p:nvSpPr>
        <p:spPr bwMode="auto">
          <a:xfrm flipV="1">
            <a:off x="1870075" y="56769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6" name="Line 498"/>
          <p:cNvSpPr>
            <a:spLocks noChangeShapeType="1"/>
          </p:cNvSpPr>
          <p:nvPr/>
        </p:nvSpPr>
        <p:spPr bwMode="auto">
          <a:xfrm flipV="1">
            <a:off x="1871663" y="5675315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7" name="Line 499"/>
          <p:cNvSpPr>
            <a:spLocks noChangeShapeType="1"/>
          </p:cNvSpPr>
          <p:nvPr/>
        </p:nvSpPr>
        <p:spPr bwMode="auto">
          <a:xfrm flipV="1">
            <a:off x="1879600" y="56753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8" name="Line 500"/>
          <p:cNvSpPr>
            <a:spLocks noChangeShapeType="1"/>
          </p:cNvSpPr>
          <p:nvPr/>
        </p:nvSpPr>
        <p:spPr bwMode="auto">
          <a:xfrm flipV="1">
            <a:off x="1882775" y="5672140"/>
            <a:ext cx="635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" name="Line 501"/>
          <p:cNvSpPr>
            <a:spLocks noChangeShapeType="1"/>
          </p:cNvSpPr>
          <p:nvPr/>
        </p:nvSpPr>
        <p:spPr bwMode="auto">
          <a:xfrm>
            <a:off x="1890713" y="56721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" name="Line 502"/>
          <p:cNvSpPr>
            <a:spLocks noChangeShapeType="1"/>
          </p:cNvSpPr>
          <p:nvPr/>
        </p:nvSpPr>
        <p:spPr bwMode="auto">
          <a:xfrm>
            <a:off x="1890713" y="56721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1" name="Line 503"/>
          <p:cNvSpPr>
            <a:spLocks noChangeShapeType="1"/>
          </p:cNvSpPr>
          <p:nvPr/>
        </p:nvSpPr>
        <p:spPr bwMode="auto">
          <a:xfrm flipV="1">
            <a:off x="1892300" y="5665790"/>
            <a:ext cx="1588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2" name="Line 504"/>
          <p:cNvSpPr>
            <a:spLocks noChangeShapeType="1"/>
          </p:cNvSpPr>
          <p:nvPr/>
        </p:nvSpPr>
        <p:spPr bwMode="auto">
          <a:xfrm flipV="1">
            <a:off x="1895475" y="566261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3" name="Line 505"/>
          <p:cNvSpPr>
            <a:spLocks noChangeShapeType="1"/>
          </p:cNvSpPr>
          <p:nvPr/>
        </p:nvSpPr>
        <p:spPr bwMode="auto">
          <a:xfrm flipV="1">
            <a:off x="1895479" y="5656264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4" name="Line 506"/>
          <p:cNvSpPr>
            <a:spLocks noChangeShapeType="1"/>
          </p:cNvSpPr>
          <p:nvPr/>
        </p:nvSpPr>
        <p:spPr bwMode="auto">
          <a:xfrm flipV="1">
            <a:off x="1900238" y="56530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5" name="Line 507"/>
          <p:cNvSpPr>
            <a:spLocks noChangeShapeType="1"/>
          </p:cNvSpPr>
          <p:nvPr/>
        </p:nvSpPr>
        <p:spPr bwMode="auto">
          <a:xfrm flipV="1">
            <a:off x="1900238" y="56515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6" name="Rectangle 508"/>
          <p:cNvSpPr>
            <a:spLocks noChangeArrowheads="1"/>
          </p:cNvSpPr>
          <p:nvPr/>
        </p:nvSpPr>
        <p:spPr bwMode="auto">
          <a:xfrm>
            <a:off x="4692651" y="6315077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57" name="Rectangle 509"/>
          <p:cNvSpPr>
            <a:spLocks noChangeArrowheads="1"/>
          </p:cNvSpPr>
          <p:nvPr/>
        </p:nvSpPr>
        <p:spPr bwMode="auto">
          <a:xfrm>
            <a:off x="5726113" y="6337301"/>
            <a:ext cx="2693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itchFamily="34" charset="0"/>
                <a:cs typeface="Arial" pitchFamily="34" charset="0"/>
              </a:rPr>
              <a:t>200'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58" name="Line 510"/>
          <p:cNvSpPr>
            <a:spLocks noChangeShapeType="1"/>
          </p:cNvSpPr>
          <p:nvPr/>
        </p:nvSpPr>
        <p:spPr bwMode="auto">
          <a:xfrm>
            <a:off x="4692650" y="6511926"/>
            <a:ext cx="10937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9" name="Line 511"/>
          <p:cNvSpPr>
            <a:spLocks noChangeShapeType="1"/>
          </p:cNvSpPr>
          <p:nvPr/>
        </p:nvSpPr>
        <p:spPr bwMode="auto">
          <a:xfrm>
            <a:off x="5786438" y="6511927"/>
            <a:ext cx="1588" cy="92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" name="Line 512"/>
          <p:cNvSpPr>
            <a:spLocks noChangeShapeType="1"/>
          </p:cNvSpPr>
          <p:nvPr/>
        </p:nvSpPr>
        <p:spPr bwMode="auto">
          <a:xfrm flipH="1">
            <a:off x="4692650" y="6604001"/>
            <a:ext cx="10937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" name="Line 513"/>
          <p:cNvSpPr>
            <a:spLocks noChangeShapeType="1"/>
          </p:cNvSpPr>
          <p:nvPr/>
        </p:nvSpPr>
        <p:spPr bwMode="auto">
          <a:xfrm flipV="1">
            <a:off x="4692650" y="6511927"/>
            <a:ext cx="1588" cy="92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" name="Rectangle 514"/>
          <p:cNvSpPr>
            <a:spLocks noChangeArrowheads="1"/>
          </p:cNvSpPr>
          <p:nvPr/>
        </p:nvSpPr>
        <p:spPr bwMode="auto">
          <a:xfrm>
            <a:off x="4692650" y="6511926"/>
            <a:ext cx="546100" cy="46039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" name="Rectangle 515"/>
          <p:cNvSpPr>
            <a:spLocks noChangeArrowheads="1"/>
          </p:cNvSpPr>
          <p:nvPr/>
        </p:nvSpPr>
        <p:spPr bwMode="auto">
          <a:xfrm>
            <a:off x="4692650" y="6511926"/>
            <a:ext cx="546100" cy="4603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" name="Rectangle 516"/>
          <p:cNvSpPr>
            <a:spLocks noChangeArrowheads="1"/>
          </p:cNvSpPr>
          <p:nvPr/>
        </p:nvSpPr>
        <p:spPr bwMode="auto">
          <a:xfrm>
            <a:off x="5238750" y="6557964"/>
            <a:ext cx="547688" cy="46039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" name="Rectangle 517"/>
          <p:cNvSpPr>
            <a:spLocks noChangeArrowheads="1"/>
          </p:cNvSpPr>
          <p:nvPr/>
        </p:nvSpPr>
        <p:spPr bwMode="auto">
          <a:xfrm>
            <a:off x="5238750" y="6557964"/>
            <a:ext cx="547688" cy="4603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Line 46"/>
          <p:cNvSpPr>
            <a:spLocks noChangeAspect="1" noChangeShapeType="1"/>
          </p:cNvSpPr>
          <p:nvPr/>
        </p:nvSpPr>
        <p:spPr bwMode="auto">
          <a:xfrm flipH="1" flipV="1">
            <a:off x="6809122" y="3051139"/>
            <a:ext cx="321744" cy="1508760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grpSp>
        <p:nvGrpSpPr>
          <p:cNvPr id="521" name="Group 520"/>
          <p:cNvGrpSpPr/>
          <p:nvPr/>
        </p:nvGrpSpPr>
        <p:grpSpPr>
          <a:xfrm>
            <a:off x="2738440" y="3021014"/>
            <a:ext cx="4098925" cy="2401888"/>
            <a:chOff x="2738438" y="3021013"/>
            <a:chExt cx="4098925" cy="2401888"/>
          </a:xfrm>
        </p:grpSpPr>
        <p:sp>
          <p:nvSpPr>
            <p:cNvPr id="522" name="Line 68"/>
            <p:cNvSpPr>
              <a:spLocks noChangeShapeType="1"/>
            </p:cNvSpPr>
            <p:nvPr/>
          </p:nvSpPr>
          <p:spPr bwMode="auto">
            <a:xfrm flipH="1">
              <a:off x="2738438" y="3840163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23" name="Line 69"/>
            <p:cNvSpPr>
              <a:spLocks noChangeShapeType="1"/>
            </p:cNvSpPr>
            <p:nvPr/>
          </p:nvSpPr>
          <p:spPr bwMode="auto">
            <a:xfrm>
              <a:off x="2738438" y="3889375"/>
              <a:ext cx="5715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24" name="Line 70"/>
            <p:cNvSpPr>
              <a:spLocks noChangeShapeType="1"/>
            </p:cNvSpPr>
            <p:nvPr/>
          </p:nvSpPr>
          <p:spPr bwMode="auto">
            <a:xfrm flipH="1" flipV="1">
              <a:off x="2767013" y="3840163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25" name="Line 71"/>
            <p:cNvSpPr>
              <a:spLocks noChangeShapeType="1"/>
            </p:cNvSpPr>
            <p:nvPr/>
          </p:nvSpPr>
          <p:spPr bwMode="auto">
            <a:xfrm flipH="1">
              <a:off x="3546476" y="3676650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26" name="Line 72"/>
            <p:cNvSpPr>
              <a:spLocks noChangeShapeType="1"/>
            </p:cNvSpPr>
            <p:nvPr/>
          </p:nvSpPr>
          <p:spPr bwMode="auto">
            <a:xfrm>
              <a:off x="3546476" y="3725863"/>
              <a:ext cx="5715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27" name="Line 73"/>
            <p:cNvSpPr>
              <a:spLocks noChangeShapeType="1"/>
            </p:cNvSpPr>
            <p:nvPr/>
          </p:nvSpPr>
          <p:spPr bwMode="auto">
            <a:xfrm flipH="1" flipV="1">
              <a:off x="3575051" y="3676650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28" name="Line 484"/>
            <p:cNvSpPr>
              <a:spLocks noChangeShapeType="1"/>
            </p:cNvSpPr>
            <p:nvPr/>
          </p:nvSpPr>
          <p:spPr bwMode="auto">
            <a:xfrm flipH="1">
              <a:off x="4356100" y="3513138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Line 485"/>
            <p:cNvSpPr>
              <a:spLocks noChangeShapeType="1"/>
            </p:cNvSpPr>
            <p:nvPr/>
          </p:nvSpPr>
          <p:spPr bwMode="auto">
            <a:xfrm>
              <a:off x="4356100" y="3562350"/>
              <a:ext cx="5715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Line 486"/>
            <p:cNvSpPr>
              <a:spLocks noChangeShapeType="1"/>
            </p:cNvSpPr>
            <p:nvPr/>
          </p:nvSpPr>
          <p:spPr bwMode="auto">
            <a:xfrm flipH="1" flipV="1">
              <a:off x="4384675" y="3513138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Line 487"/>
            <p:cNvSpPr>
              <a:spLocks noChangeShapeType="1"/>
            </p:cNvSpPr>
            <p:nvPr/>
          </p:nvSpPr>
          <p:spPr bwMode="auto">
            <a:xfrm flipH="1">
              <a:off x="5164138" y="3348038"/>
              <a:ext cx="28575" cy="508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Line 488"/>
            <p:cNvSpPr>
              <a:spLocks noChangeShapeType="1"/>
            </p:cNvSpPr>
            <p:nvPr/>
          </p:nvSpPr>
          <p:spPr bwMode="auto">
            <a:xfrm>
              <a:off x="5164138" y="3398838"/>
              <a:ext cx="5715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Line 489"/>
            <p:cNvSpPr>
              <a:spLocks noChangeShapeType="1"/>
            </p:cNvSpPr>
            <p:nvPr/>
          </p:nvSpPr>
          <p:spPr bwMode="auto">
            <a:xfrm flipH="1" flipV="1">
              <a:off x="5192713" y="3348038"/>
              <a:ext cx="28575" cy="508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Line 490"/>
            <p:cNvSpPr>
              <a:spLocks noChangeShapeType="1"/>
            </p:cNvSpPr>
            <p:nvPr/>
          </p:nvSpPr>
          <p:spPr bwMode="auto">
            <a:xfrm flipH="1">
              <a:off x="5972175" y="3184525"/>
              <a:ext cx="28575" cy="508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Line 491"/>
            <p:cNvSpPr>
              <a:spLocks noChangeShapeType="1"/>
            </p:cNvSpPr>
            <p:nvPr/>
          </p:nvSpPr>
          <p:spPr bwMode="auto">
            <a:xfrm>
              <a:off x="5972175" y="3235325"/>
              <a:ext cx="5715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Line 492"/>
            <p:cNvSpPr>
              <a:spLocks noChangeShapeType="1"/>
            </p:cNvSpPr>
            <p:nvPr/>
          </p:nvSpPr>
          <p:spPr bwMode="auto">
            <a:xfrm flipH="1" flipV="1">
              <a:off x="6000750" y="3184525"/>
              <a:ext cx="28575" cy="508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Line 493"/>
            <p:cNvSpPr>
              <a:spLocks noChangeShapeType="1"/>
            </p:cNvSpPr>
            <p:nvPr/>
          </p:nvSpPr>
          <p:spPr bwMode="auto">
            <a:xfrm flipH="1">
              <a:off x="6780213" y="3021013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Line 494"/>
            <p:cNvSpPr>
              <a:spLocks noChangeShapeType="1"/>
            </p:cNvSpPr>
            <p:nvPr/>
          </p:nvSpPr>
          <p:spPr bwMode="auto">
            <a:xfrm>
              <a:off x="6780213" y="3070225"/>
              <a:ext cx="5715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Line 495"/>
            <p:cNvSpPr>
              <a:spLocks noChangeShapeType="1"/>
            </p:cNvSpPr>
            <p:nvPr/>
          </p:nvSpPr>
          <p:spPr bwMode="auto">
            <a:xfrm flipH="1" flipV="1">
              <a:off x="6808788" y="3021013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Line 496"/>
            <p:cNvSpPr>
              <a:spLocks noChangeShapeType="1"/>
            </p:cNvSpPr>
            <p:nvPr/>
          </p:nvSpPr>
          <p:spPr bwMode="auto">
            <a:xfrm flipH="1">
              <a:off x="6299200" y="4716463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Line 497"/>
            <p:cNvSpPr>
              <a:spLocks noChangeShapeType="1"/>
            </p:cNvSpPr>
            <p:nvPr/>
          </p:nvSpPr>
          <p:spPr bwMode="auto">
            <a:xfrm>
              <a:off x="6299200" y="4765675"/>
              <a:ext cx="5715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Line 498"/>
            <p:cNvSpPr>
              <a:spLocks noChangeShapeType="1"/>
            </p:cNvSpPr>
            <p:nvPr/>
          </p:nvSpPr>
          <p:spPr bwMode="auto">
            <a:xfrm flipH="1" flipV="1">
              <a:off x="6327775" y="4716463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Line 499"/>
            <p:cNvSpPr>
              <a:spLocks noChangeShapeType="1"/>
            </p:cNvSpPr>
            <p:nvPr/>
          </p:nvSpPr>
          <p:spPr bwMode="auto">
            <a:xfrm flipH="1">
              <a:off x="5491163" y="4879975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Line 500"/>
            <p:cNvSpPr>
              <a:spLocks noChangeShapeType="1"/>
            </p:cNvSpPr>
            <p:nvPr/>
          </p:nvSpPr>
          <p:spPr bwMode="auto">
            <a:xfrm>
              <a:off x="5491163" y="4929188"/>
              <a:ext cx="5715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Line 501"/>
            <p:cNvSpPr>
              <a:spLocks noChangeShapeType="1"/>
            </p:cNvSpPr>
            <p:nvPr/>
          </p:nvSpPr>
          <p:spPr bwMode="auto">
            <a:xfrm flipH="1" flipV="1">
              <a:off x="5519738" y="4879975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Line 502"/>
            <p:cNvSpPr>
              <a:spLocks noChangeShapeType="1"/>
            </p:cNvSpPr>
            <p:nvPr/>
          </p:nvSpPr>
          <p:spPr bwMode="auto">
            <a:xfrm flipH="1">
              <a:off x="4683125" y="5043488"/>
              <a:ext cx="28575" cy="508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Line 503"/>
            <p:cNvSpPr>
              <a:spLocks noChangeShapeType="1"/>
            </p:cNvSpPr>
            <p:nvPr/>
          </p:nvSpPr>
          <p:spPr bwMode="auto">
            <a:xfrm>
              <a:off x="4683125" y="5094288"/>
              <a:ext cx="5715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Line 504"/>
            <p:cNvSpPr>
              <a:spLocks noChangeShapeType="1"/>
            </p:cNvSpPr>
            <p:nvPr/>
          </p:nvSpPr>
          <p:spPr bwMode="auto">
            <a:xfrm flipH="1" flipV="1">
              <a:off x="4711700" y="5043488"/>
              <a:ext cx="28575" cy="508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Line 505"/>
            <p:cNvSpPr>
              <a:spLocks noChangeShapeType="1"/>
            </p:cNvSpPr>
            <p:nvPr/>
          </p:nvSpPr>
          <p:spPr bwMode="auto">
            <a:xfrm flipH="1">
              <a:off x="3875088" y="5208588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Line 506"/>
            <p:cNvSpPr>
              <a:spLocks noChangeShapeType="1"/>
            </p:cNvSpPr>
            <p:nvPr/>
          </p:nvSpPr>
          <p:spPr bwMode="auto">
            <a:xfrm>
              <a:off x="3875088" y="5257800"/>
              <a:ext cx="5715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Line 507"/>
            <p:cNvSpPr>
              <a:spLocks noChangeShapeType="1"/>
            </p:cNvSpPr>
            <p:nvPr/>
          </p:nvSpPr>
          <p:spPr bwMode="auto">
            <a:xfrm flipH="1" flipV="1">
              <a:off x="3903663" y="5208588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Line 508"/>
            <p:cNvSpPr>
              <a:spLocks noChangeShapeType="1"/>
            </p:cNvSpPr>
            <p:nvPr/>
          </p:nvSpPr>
          <p:spPr bwMode="auto">
            <a:xfrm flipH="1">
              <a:off x="3067050" y="5372100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Line 509"/>
            <p:cNvSpPr>
              <a:spLocks noChangeShapeType="1"/>
            </p:cNvSpPr>
            <p:nvPr/>
          </p:nvSpPr>
          <p:spPr bwMode="auto">
            <a:xfrm>
              <a:off x="3067050" y="5421313"/>
              <a:ext cx="5715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Line 510"/>
            <p:cNvSpPr>
              <a:spLocks noChangeShapeType="1"/>
            </p:cNvSpPr>
            <p:nvPr/>
          </p:nvSpPr>
          <p:spPr bwMode="auto">
            <a:xfrm flipH="1" flipV="1">
              <a:off x="3095625" y="5372100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5" name="Rectangle 480"/>
          <p:cNvSpPr>
            <a:spLocks noChangeArrowheads="1"/>
          </p:cNvSpPr>
          <p:nvPr/>
        </p:nvSpPr>
        <p:spPr bwMode="auto">
          <a:xfrm>
            <a:off x="3340104" y="6553200"/>
            <a:ext cx="7800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 Light" pitchFamily="34" charset="0"/>
                <a:cs typeface="Arial" pitchFamily="34" charset="0"/>
              </a:rPr>
              <a:t>Set #5 Rebar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9" name="Group 558"/>
          <p:cNvGrpSpPr/>
          <p:nvPr/>
        </p:nvGrpSpPr>
        <p:grpSpPr>
          <a:xfrm>
            <a:off x="3222625" y="6619878"/>
            <a:ext cx="57150" cy="50801"/>
            <a:chOff x="3222625" y="6619875"/>
            <a:chExt cx="57150" cy="50801"/>
          </a:xfrm>
        </p:grpSpPr>
        <p:sp>
          <p:nvSpPr>
            <p:cNvPr id="556" name="Line 481"/>
            <p:cNvSpPr>
              <a:spLocks noChangeShapeType="1"/>
            </p:cNvSpPr>
            <p:nvPr/>
          </p:nvSpPr>
          <p:spPr bwMode="auto">
            <a:xfrm flipH="1">
              <a:off x="3222625" y="6619875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57" name="Line 482"/>
            <p:cNvSpPr>
              <a:spLocks noChangeShapeType="1"/>
            </p:cNvSpPr>
            <p:nvPr/>
          </p:nvSpPr>
          <p:spPr bwMode="auto">
            <a:xfrm>
              <a:off x="3222625" y="6669088"/>
              <a:ext cx="5715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58" name="Line 483"/>
            <p:cNvSpPr>
              <a:spLocks noChangeShapeType="1"/>
            </p:cNvSpPr>
            <p:nvPr/>
          </p:nvSpPr>
          <p:spPr bwMode="auto">
            <a:xfrm flipH="1" flipV="1">
              <a:off x="3251200" y="6619875"/>
              <a:ext cx="28575" cy="49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95722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68B81-35AD-4611-A20F-CB09AA569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B</a:t>
            </a:r>
          </a:p>
          <a:p>
            <a:pPr lvl="1"/>
            <a:r>
              <a:rPr lang="en-US" dirty="0"/>
              <a:t>Metes &amp; </a:t>
            </a:r>
            <a:r>
              <a:rPr lang="en-US"/>
              <a:t>Bounds Descriptions</a:t>
            </a:r>
          </a:p>
          <a:p>
            <a:pPr lvl="2"/>
            <a:r>
              <a:rPr lang="en-US"/>
              <a:t>Do not call plat.</a:t>
            </a:r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23963" y="3811590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59014" y="3832227"/>
            <a:ext cx="19236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225552" y="3975101"/>
            <a:ext cx="1093787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319342" y="3975102"/>
            <a:ext cx="1587" cy="92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1225552" y="4067176"/>
            <a:ext cx="1093787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1225554" y="3975102"/>
            <a:ext cx="1587" cy="92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225550" y="3975102"/>
            <a:ext cx="546100" cy="46039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225550" y="3975102"/>
            <a:ext cx="546100" cy="4603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771654" y="4021139"/>
            <a:ext cx="547687" cy="46039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771654" y="4021139"/>
            <a:ext cx="547687" cy="4603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 flipV="1">
            <a:off x="6467477" y="1458915"/>
            <a:ext cx="668337" cy="31257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1866904" y="5645149"/>
            <a:ext cx="34925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1917704" y="5635626"/>
            <a:ext cx="34925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1968502" y="5624514"/>
            <a:ext cx="33337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V="1">
            <a:off x="2019303" y="5614990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2070104" y="5603875"/>
            <a:ext cx="33337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2120904" y="5594351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2170117" y="5584827"/>
            <a:ext cx="34925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2220917" y="5573715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V="1">
            <a:off x="2271717" y="5564189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2322513" y="5553076"/>
            <a:ext cx="33337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2373317" y="5543550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V="1">
            <a:off x="2424117" y="5532438"/>
            <a:ext cx="33337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V="1">
            <a:off x="2474917" y="5522915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V="1">
            <a:off x="2524129" y="5511801"/>
            <a:ext cx="34925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V="1">
            <a:off x="2574927" y="5502275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V="1">
            <a:off x="2625729" y="5491164"/>
            <a:ext cx="33337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 flipV="1">
            <a:off x="2676529" y="5481639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V="1">
            <a:off x="2727329" y="5472114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V="1">
            <a:off x="2778129" y="5461001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2828929" y="5451476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V="1">
            <a:off x="2878142" y="5440363"/>
            <a:ext cx="34925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V="1">
            <a:off x="2928942" y="5430839"/>
            <a:ext cx="34925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3300"/>
              </a:solidFill>
            </a:endParaRP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V="1">
            <a:off x="2979742" y="5419726"/>
            <a:ext cx="33337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3300"/>
              </a:solidFill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V="1">
            <a:off x="3030542" y="5410202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3300"/>
              </a:solidFill>
            </a:endParaRPr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V="1">
            <a:off x="3081342" y="5403852"/>
            <a:ext cx="9525" cy="31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3300"/>
              </a:solidFill>
            </a:endParaRPr>
          </a:p>
        </p:txBody>
      </p:sp>
      <p:grpSp>
        <p:nvGrpSpPr>
          <p:cNvPr id="2" name="Group 117"/>
          <p:cNvGrpSpPr/>
          <p:nvPr/>
        </p:nvGrpSpPr>
        <p:grpSpPr>
          <a:xfrm>
            <a:off x="6242054" y="3416302"/>
            <a:ext cx="635815" cy="618055"/>
            <a:chOff x="6242050" y="3416300"/>
            <a:chExt cx="635815" cy="618054"/>
          </a:xfrm>
        </p:grpSpPr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6242050" y="3416300"/>
              <a:ext cx="63581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D. Thomas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6242050" y="3559176"/>
              <a:ext cx="34785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V 214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6242050" y="3703638"/>
              <a:ext cx="5339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Pg 35-36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6242050" y="3849688"/>
              <a:ext cx="4937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5/13/04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13"/>
          <p:cNvGrpSpPr/>
          <p:nvPr/>
        </p:nvGrpSpPr>
        <p:grpSpPr>
          <a:xfrm>
            <a:off x="2962278" y="3910022"/>
            <a:ext cx="687817" cy="618052"/>
            <a:chOff x="2962275" y="3910013"/>
            <a:chExt cx="687817" cy="618051"/>
          </a:xfrm>
        </p:grpSpPr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2962275" y="3910013"/>
              <a:ext cx="61106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A. Warner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2962275" y="4054476"/>
              <a:ext cx="34785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V 214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2962275" y="4198938"/>
              <a:ext cx="68781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Pg 163-164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2962275" y="4343398"/>
              <a:ext cx="4937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3/28/05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16"/>
          <p:cNvGrpSpPr/>
          <p:nvPr/>
        </p:nvGrpSpPr>
        <p:grpSpPr>
          <a:xfrm>
            <a:off x="5245104" y="3581402"/>
            <a:ext cx="533929" cy="618055"/>
            <a:chOff x="5245100" y="3581400"/>
            <a:chExt cx="533929" cy="618054"/>
          </a:xfrm>
        </p:grpSpPr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5245100" y="3581400"/>
              <a:ext cx="48648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P. Taylor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5245100" y="3725863"/>
              <a:ext cx="34785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V 216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5245100" y="3870325"/>
              <a:ext cx="5339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Pg 91-92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5245100" y="4014788"/>
              <a:ext cx="4937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2/27/08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15"/>
          <p:cNvGrpSpPr/>
          <p:nvPr/>
        </p:nvGrpSpPr>
        <p:grpSpPr>
          <a:xfrm>
            <a:off x="3906896" y="4228482"/>
            <a:ext cx="533929" cy="618052"/>
            <a:chOff x="3906892" y="4228473"/>
            <a:chExt cx="533929" cy="618051"/>
          </a:xfrm>
        </p:grpSpPr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3906892" y="4228473"/>
              <a:ext cx="51828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T. Brown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3906892" y="4372936"/>
              <a:ext cx="34785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V 215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3906892" y="4517398"/>
              <a:ext cx="5339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Pg 23-24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3906892" y="4661858"/>
              <a:ext cx="41678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6/8/06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6440492" y="1431927"/>
            <a:ext cx="53975" cy="53975"/>
          </a:xfrm>
          <a:prstGeom prst="rect">
            <a:avLst/>
          </a:prstGeom>
          <a:noFill/>
          <a:ln w="6350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6440492" y="1431927"/>
            <a:ext cx="53975" cy="539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1" name="Freeform 59"/>
          <p:cNvSpPr>
            <a:spLocks/>
          </p:cNvSpPr>
          <p:nvPr/>
        </p:nvSpPr>
        <p:spPr bwMode="auto">
          <a:xfrm>
            <a:off x="6440492" y="1431927"/>
            <a:ext cx="53975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136"/>
              </a:cxn>
              <a:cxn ang="0">
                <a:pos x="136" y="0"/>
              </a:cxn>
              <a:cxn ang="0">
                <a:pos x="0" y="0"/>
              </a:cxn>
            </a:cxnLst>
            <a:rect l="0" t="0" r="r" b="b"/>
            <a:pathLst>
              <a:path w="136" h="136">
                <a:moveTo>
                  <a:pt x="0" y="0"/>
                </a:moveTo>
                <a:lnTo>
                  <a:pt x="136" y="136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  <a:ln w="0">
            <a:solidFill>
              <a:srgbClr val="CC66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14"/>
          <p:cNvGrpSpPr/>
          <p:nvPr/>
        </p:nvGrpSpPr>
        <p:grpSpPr>
          <a:xfrm>
            <a:off x="3117854" y="4613278"/>
            <a:ext cx="533929" cy="618055"/>
            <a:chOff x="3117850" y="4613275"/>
            <a:chExt cx="533929" cy="618054"/>
          </a:xfrm>
        </p:grpSpPr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3117850" y="4613275"/>
              <a:ext cx="52354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B. Starky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>
              <a:off x="3117850" y="4757738"/>
              <a:ext cx="34785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V 215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3117850" y="4900613"/>
              <a:ext cx="5339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Pg 16-17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3117850" y="5046663"/>
              <a:ext cx="4937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9/06/10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36" name="Line 64"/>
          <p:cNvSpPr>
            <a:spLocks noChangeShapeType="1"/>
          </p:cNvSpPr>
          <p:nvPr/>
        </p:nvSpPr>
        <p:spPr bwMode="auto">
          <a:xfrm>
            <a:off x="1766892" y="3017839"/>
            <a:ext cx="1587" cy="307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7" name="Freeform 65"/>
          <p:cNvSpPr>
            <a:spLocks/>
          </p:cNvSpPr>
          <p:nvPr/>
        </p:nvSpPr>
        <p:spPr bwMode="auto">
          <a:xfrm>
            <a:off x="1724025" y="3394076"/>
            <a:ext cx="88900" cy="90488"/>
          </a:xfrm>
          <a:custGeom>
            <a:avLst/>
            <a:gdLst/>
            <a:ahLst/>
            <a:cxnLst>
              <a:cxn ang="0">
                <a:pos x="222" y="112"/>
              </a:cxn>
              <a:cxn ang="0">
                <a:pos x="195" y="39"/>
              </a:cxn>
              <a:cxn ang="0">
                <a:pos x="127" y="0"/>
              </a:cxn>
              <a:cxn ang="0">
                <a:pos x="50" y="13"/>
              </a:cxn>
              <a:cxn ang="0">
                <a:pos x="0" y="73"/>
              </a:cxn>
              <a:cxn ang="0">
                <a:pos x="0" y="151"/>
              </a:cxn>
              <a:cxn ang="0">
                <a:pos x="50" y="211"/>
              </a:cxn>
              <a:cxn ang="0">
                <a:pos x="127" y="225"/>
              </a:cxn>
              <a:cxn ang="0">
                <a:pos x="195" y="186"/>
              </a:cxn>
              <a:cxn ang="0">
                <a:pos x="222" y="112"/>
              </a:cxn>
            </a:cxnLst>
            <a:rect l="0" t="0" r="r" b="b"/>
            <a:pathLst>
              <a:path w="222" h="225">
                <a:moveTo>
                  <a:pt x="222" y="112"/>
                </a:moveTo>
                <a:lnTo>
                  <a:pt x="195" y="39"/>
                </a:lnTo>
                <a:lnTo>
                  <a:pt x="127" y="0"/>
                </a:lnTo>
                <a:lnTo>
                  <a:pt x="50" y="13"/>
                </a:lnTo>
                <a:lnTo>
                  <a:pt x="0" y="73"/>
                </a:lnTo>
                <a:lnTo>
                  <a:pt x="0" y="151"/>
                </a:lnTo>
                <a:lnTo>
                  <a:pt x="50" y="211"/>
                </a:lnTo>
                <a:lnTo>
                  <a:pt x="127" y="225"/>
                </a:lnTo>
                <a:lnTo>
                  <a:pt x="195" y="186"/>
                </a:lnTo>
                <a:lnTo>
                  <a:pt x="222" y="11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1739904" y="3819525"/>
            <a:ext cx="58737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44"/>
              </a:cxn>
              <a:cxn ang="0">
                <a:pos x="71" y="62"/>
              </a:cxn>
              <a:cxn ang="0">
                <a:pos x="118" y="44"/>
              </a:cxn>
              <a:cxn ang="0">
                <a:pos x="143" y="0"/>
              </a:cxn>
            </a:cxnLst>
            <a:rect l="0" t="0" r="r" b="b"/>
            <a:pathLst>
              <a:path w="143" h="62">
                <a:moveTo>
                  <a:pt x="0" y="0"/>
                </a:moveTo>
                <a:lnTo>
                  <a:pt x="24" y="44"/>
                </a:lnTo>
                <a:lnTo>
                  <a:pt x="71" y="62"/>
                </a:lnTo>
                <a:lnTo>
                  <a:pt x="118" y="44"/>
                </a:lnTo>
                <a:lnTo>
                  <a:pt x="143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 flipH="1">
            <a:off x="1739900" y="3559177"/>
            <a:ext cx="25400" cy="260351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1765304" y="3557589"/>
            <a:ext cx="33337" cy="26194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1" name="Freeform 69"/>
          <p:cNvSpPr>
            <a:spLocks/>
          </p:cNvSpPr>
          <p:nvPr/>
        </p:nvSpPr>
        <p:spPr bwMode="auto">
          <a:xfrm>
            <a:off x="1724027" y="3397251"/>
            <a:ext cx="85725" cy="85726"/>
          </a:xfrm>
          <a:custGeom>
            <a:avLst/>
            <a:gdLst/>
            <a:ahLst/>
            <a:cxnLst>
              <a:cxn ang="0">
                <a:pos x="212" y="106"/>
              </a:cxn>
              <a:cxn ang="0">
                <a:pos x="181" y="31"/>
              </a:cxn>
              <a:cxn ang="0">
                <a:pos x="106" y="0"/>
              </a:cxn>
              <a:cxn ang="0">
                <a:pos x="31" y="31"/>
              </a:cxn>
              <a:cxn ang="0">
                <a:pos x="0" y="106"/>
              </a:cxn>
              <a:cxn ang="0">
                <a:pos x="31" y="181"/>
              </a:cxn>
              <a:cxn ang="0">
                <a:pos x="106" y="212"/>
              </a:cxn>
              <a:cxn ang="0">
                <a:pos x="181" y="181"/>
              </a:cxn>
              <a:cxn ang="0">
                <a:pos x="212" y="106"/>
              </a:cxn>
            </a:cxnLst>
            <a:rect l="0" t="0" r="r" b="b"/>
            <a:pathLst>
              <a:path w="212" h="212">
                <a:moveTo>
                  <a:pt x="212" y="106"/>
                </a:moveTo>
                <a:lnTo>
                  <a:pt x="181" y="31"/>
                </a:lnTo>
                <a:lnTo>
                  <a:pt x="106" y="0"/>
                </a:lnTo>
                <a:lnTo>
                  <a:pt x="31" y="31"/>
                </a:lnTo>
                <a:lnTo>
                  <a:pt x="0" y="106"/>
                </a:lnTo>
                <a:lnTo>
                  <a:pt x="31" y="181"/>
                </a:lnTo>
                <a:lnTo>
                  <a:pt x="106" y="212"/>
                </a:lnTo>
                <a:lnTo>
                  <a:pt x="181" y="181"/>
                </a:lnTo>
                <a:lnTo>
                  <a:pt x="212" y="10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2" name="Freeform 70"/>
          <p:cNvSpPr>
            <a:spLocks/>
          </p:cNvSpPr>
          <p:nvPr/>
        </p:nvSpPr>
        <p:spPr bwMode="auto">
          <a:xfrm>
            <a:off x="1765300" y="3232153"/>
            <a:ext cx="31750" cy="11113"/>
          </a:xfrm>
          <a:custGeom>
            <a:avLst/>
            <a:gdLst/>
            <a:ahLst/>
            <a:cxnLst>
              <a:cxn ang="0">
                <a:pos x="77" y="28"/>
              </a:cxn>
              <a:cxn ang="0">
                <a:pos x="63" y="8"/>
              </a:cxn>
              <a:cxn ang="0">
                <a:pos x="40" y="0"/>
              </a:cxn>
              <a:cxn ang="0">
                <a:pos x="16" y="6"/>
              </a:cxn>
              <a:cxn ang="0">
                <a:pos x="0" y="25"/>
              </a:cxn>
            </a:cxnLst>
            <a:rect l="0" t="0" r="r" b="b"/>
            <a:pathLst>
              <a:path w="77" h="28">
                <a:moveTo>
                  <a:pt x="77" y="28"/>
                </a:moveTo>
                <a:lnTo>
                  <a:pt x="63" y="8"/>
                </a:lnTo>
                <a:lnTo>
                  <a:pt x="40" y="0"/>
                </a:lnTo>
                <a:lnTo>
                  <a:pt x="16" y="6"/>
                </a:lnTo>
                <a:lnTo>
                  <a:pt x="0" y="2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1766892" y="3043239"/>
            <a:ext cx="34925" cy="227014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4" name="Freeform 72"/>
          <p:cNvSpPr>
            <a:spLocks/>
          </p:cNvSpPr>
          <p:nvPr/>
        </p:nvSpPr>
        <p:spPr bwMode="auto">
          <a:xfrm>
            <a:off x="1654175" y="3325814"/>
            <a:ext cx="222250" cy="233363"/>
          </a:xfrm>
          <a:custGeom>
            <a:avLst/>
            <a:gdLst/>
            <a:ahLst/>
            <a:cxnLst>
              <a:cxn ang="0">
                <a:pos x="275" y="0"/>
              </a:cxn>
              <a:cxn ang="0">
                <a:pos x="322" y="178"/>
              </a:cxn>
              <a:cxn ang="0">
                <a:pos x="487" y="84"/>
              </a:cxn>
              <a:cxn ang="0">
                <a:pos x="386" y="247"/>
              </a:cxn>
              <a:cxn ang="0">
                <a:pos x="547" y="283"/>
              </a:cxn>
              <a:cxn ang="0">
                <a:pos x="386" y="313"/>
              </a:cxn>
              <a:cxn ang="0">
                <a:pos x="485" y="475"/>
              </a:cxn>
              <a:cxn ang="0">
                <a:pos x="327" y="384"/>
              </a:cxn>
              <a:cxn ang="0">
                <a:pos x="273" y="576"/>
              </a:cxn>
              <a:cxn ang="0">
                <a:pos x="233" y="388"/>
              </a:cxn>
              <a:cxn ang="0">
                <a:pos x="62" y="473"/>
              </a:cxn>
              <a:cxn ang="0">
                <a:pos x="169" y="324"/>
              </a:cxn>
              <a:cxn ang="0">
                <a:pos x="0" y="279"/>
              </a:cxn>
              <a:cxn ang="0">
                <a:pos x="169" y="244"/>
              </a:cxn>
              <a:cxn ang="0">
                <a:pos x="64" y="87"/>
              </a:cxn>
              <a:cxn ang="0">
                <a:pos x="222" y="181"/>
              </a:cxn>
              <a:cxn ang="0">
                <a:pos x="275" y="0"/>
              </a:cxn>
            </a:cxnLst>
            <a:rect l="0" t="0" r="r" b="b"/>
            <a:pathLst>
              <a:path w="547" h="576">
                <a:moveTo>
                  <a:pt x="275" y="0"/>
                </a:moveTo>
                <a:lnTo>
                  <a:pt x="322" y="178"/>
                </a:lnTo>
                <a:lnTo>
                  <a:pt x="487" y="84"/>
                </a:lnTo>
                <a:lnTo>
                  <a:pt x="386" y="247"/>
                </a:lnTo>
                <a:lnTo>
                  <a:pt x="547" y="283"/>
                </a:lnTo>
                <a:lnTo>
                  <a:pt x="386" y="313"/>
                </a:lnTo>
                <a:lnTo>
                  <a:pt x="485" y="475"/>
                </a:lnTo>
                <a:lnTo>
                  <a:pt x="327" y="384"/>
                </a:lnTo>
                <a:lnTo>
                  <a:pt x="273" y="576"/>
                </a:lnTo>
                <a:lnTo>
                  <a:pt x="233" y="388"/>
                </a:lnTo>
                <a:lnTo>
                  <a:pt x="62" y="473"/>
                </a:lnTo>
                <a:lnTo>
                  <a:pt x="169" y="324"/>
                </a:lnTo>
                <a:lnTo>
                  <a:pt x="0" y="279"/>
                </a:lnTo>
                <a:lnTo>
                  <a:pt x="169" y="244"/>
                </a:lnTo>
                <a:lnTo>
                  <a:pt x="64" y="87"/>
                </a:lnTo>
                <a:lnTo>
                  <a:pt x="222" y="181"/>
                </a:lnTo>
                <a:lnTo>
                  <a:pt x="275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5" name="Freeform 73"/>
          <p:cNvSpPr>
            <a:spLocks/>
          </p:cNvSpPr>
          <p:nvPr/>
        </p:nvSpPr>
        <p:spPr bwMode="auto">
          <a:xfrm>
            <a:off x="1762125" y="3417888"/>
            <a:ext cx="4762" cy="39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22"/>
              </a:cxn>
              <a:cxn ang="0">
                <a:pos x="12" y="72"/>
              </a:cxn>
              <a:cxn ang="0">
                <a:pos x="11" y="98"/>
              </a:cxn>
            </a:cxnLst>
            <a:rect l="0" t="0" r="r" b="b"/>
            <a:pathLst>
              <a:path w="12" h="98">
                <a:moveTo>
                  <a:pt x="0" y="0"/>
                </a:moveTo>
                <a:lnTo>
                  <a:pt x="5" y="22"/>
                </a:lnTo>
                <a:lnTo>
                  <a:pt x="12" y="72"/>
                </a:lnTo>
                <a:lnTo>
                  <a:pt x="11" y="9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6" name="Freeform 74"/>
          <p:cNvSpPr>
            <a:spLocks/>
          </p:cNvSpPr>
          <p:nvPr/>
        </p:nvSpPr>
        <p:spPr bwMode="auto">
          <a:xfrm>
            <a:off x="1736725" y="3417888"/>
            <a:ext cx="25400" cy="39688"/>
          </a:xfrm>
          <a:custGeom>
            <a:avLst/>
            <a:gdLst/>
            <a:ahLst/>
            <a:cxnLst>
              <a:cxn ang="0">
                <a:pos x="6" y="88"/>
              </a:cxn>
              <a:cxn ang="0">
                <a:pos x="9" y="87"/>
              </a:cxn>
              <a:cxn ang="0">
                <a:pos x="10" y="83"/>
              </a:cxn>
              <a:cxn ang="0">
                <a:pos x="9" y="80"/>
              </a:cxn>
              <a:cxn ang="0">
                <a:pos x="5" y="79"/>
              </a:cxn>
              <a:cxn ang="0">
                <a:pos x="2" y="81"/>
              </a:cxn>
              <a:cxn ang="0">
                <a:pos x="0" y="85"/>
              </a:cxn>
              <a:cxn ang="0">
                <a:pos x="0" y="90"/>
              </a:cxn>
              <a:cxn ang="0">
                <a:pos x="2" y="95"/>
              </a:cxn>
              <a:cxn ang="0">
                <a:pos x="5" y="98"/>
              </a:cxn>
              <a:cxn ang="0">
                <a:pos x="10" y="99"/>
              </a:cxn>
              <a:cxn ang="0">
                <a:pos x="15" y="99"/>
              </a:cxn>
              <a:cxn ang="0">
                <a:pos x="20" y="97"/>
              </a:cxn>
              <a:cxn ang="0">
                <a:pos x="25" y="93"/>
              </a:cxn>
              <a:cxn ang="0">
                <a:pos x="31" y="86"/>
              </a:cxn>
              <a:cxn ang="0">
                <a:pos x="34" y="79"/>
              </a:cxn>
              <a:cxn ang="0">
                <a:pos x="38" y="69"/>
              </a:cxn>
              <a:cxn ang="0">
                <a:pos x="62" y="0"/>
              </a:cxn>
            </a:cxnLst>
            <a:rect l="0" t="0" r="r" b="b"/>
            <a:pathLst>
              <a:path w="62" h="99">
                <a:moveTo>
                  <a:pt x="6" y="88"/>
                </a:moveTo>
                <a:lnTo>
                  <a:pt x="9" y="87"/>
                </a:lnTo>
                <a:lnTo>
                  <a:pt x="10" y="83"/>
                </a:lnTo>
                <a:lnTo>
                  <a:pt x="9" y="80"/>
                </a:lnTo>
                <a:lnTo>
                  <a:pt x="5" y="79"/>
                </a:lnTo>
                <a:lnTo>
                  <a:pt x="2" y="81"/>
                </a:lnTo>
                <a:lnTo>
                  <a:pt x="0" y="85"/>
                </a:lnTo>
                <a:lnTo>
                  <a:pt x="0" y="90"/>
                </a:lnTo>
                <a:lnTo>
                  <a:pt x="2" y="95"/>
                </a:lnTo>
                <a:lnTo>
                  <a:pt x="5" y="98"/>
                </a:lnTo>
                <a:lnTo>
                  <a:pt x="10" y="99"/>
                </a:lnTo>
                <a:lnTo>
                  <a:pt x="15" y="99"/>
                </a:lnTo>
                <a:lnTo>
                  <a:pt x="20" y="97"/>
                </a:lnTo>
                <a:lnTo>
                  <a:pt x="25" y="93"/>
                </a:lnTo>
                <a:lnTo>
                  <a:pt x="31" y="86"/>
                </a:lnTo>
                <a:lnTo>
                  <a:pt x="34" y="79"/>
                </a:lnTo>
                <a:lnTo>
                  <a:pt x="38" y="69"/>
                </a:lnTo>
                <a:lnTo>
                  <a:pt x="62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7" name="Freeform 75"/>
          <p:cNvSpPr>
            <a:spLocks/>
          </p:cNvSpPr>
          <p:nvPr/>
        </p:nvSpPr>
        <p:spPr bwMode="auto">
          <a:xfrm>
            <a:off x="1762125" y="3417888"/>
            <a:ext cx="4762" cy="39688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2"/>
              </a:cxn>
              <a:cxn ang="0">
                <a:pos x="1" y="23"/>
              </a:cxn>
              <a:cxn ang="0">
                <a:pos x="12" y="96"/>
              </a:cxn>
              <a:cxn ang="0">
                <a:pos x="12" y="98"/>
              </a:cxn>
            </a:cxnLst>
            <a:rect l="0" t="0" r="r" b="b"/>
            <a:pathLst>
              <a:path w="12" h="98">
                <a:moveTo>
                  <a:pt x="1" y="0"/>
                </a:moveTo>
                <a:lnTo>
                  <a:pt x="0" y="12"/>
                </a:lnTo>
                <a:lnTo>
                  <a:pt x="1" y="23"/>
                </a:lnTo>
                <a:lnTo>
                  <a:pt x="12" y="96"/>
                </a:lnTo>
                <a:lnTo>
                  <a:pt x="12" y="9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8" name="Freeform 76"/>
          <p:cNvSpPr>
            <a:spLocks/>
          </p:cNvSpPr>
          <p:nvPr/>
        </p:nvSpPr>
        <p:spPr bwMode="auto">
          <a:xfrm>
            <a:off x="1766888" y="3416302"/>
            <a:ext cx="23812" cy="41275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5" y="82"/>
              </a:cxn>
              <a:cxn ang="0">
                <a:pos x="14" y="54"/>
              </a:cxn>
              <a:cxn ang="0">
                <a:pos x="22" y="30"/>
              </a:cxn>
              <a:cxn ang="0">
                <a:pos x="27" y="19"/>
              </a:cxn>
              <a:cxn ang="0">
                <a:pos x="32" y="12"/>
              </a:cxn>
              <a:cxn ang="0">
                <a:pos x="37" y="6"/>
              </a:cxn>
              <a:cxn ang="0">
                <a:pos x="43" y="2"/>
              </a:cxn>
              <a:cxn ang="0">
                <a:pos x="47" y="1"/>
              </a:cxn>
              <a:cxn ang="0">
                <a:pos x="52" y="0"/>
              </a:cxn>
              <a:cxn ang="0">
                <a:pos x="56" y="1"/>
              </a:cxn>
              <a:cxn ang="0">
                <a:pos x="59" y="3"/>
              </a:cxn>
              <a:cxn ang="0">
                <a:pos x="60" y="6"/>
              </a:cxn>
              <a:cxn ang="0">
                <a:pos x="60" y="9"/>
              </a:cxn>
              <a:cxn ang="0">
                <a:pos x="59" y="12"/>
              </a:cxn>
              <a:cxn ang="0">
                <a:pos x="56" y="13"/>
              </a:cxn>
              <a:cxn ang="0">
                <a:pos x="53" y="13"/>
              </a:cxn>
              <a:cxn ang="0">
                <a:pos x="52" y="11"/>
              </a:cxn>
              <a:cxn ang="0">
                <a:pos x="52" y="8"/>
              </a:cxn>
              <a:cxn ang="0">
                <a:pos x="54" y="7"/>
              </a:cxn>
              <a:cxn ang="0">
                <a:pos x="56" y="6"/>
              </a:cxn>
            </a:cxnLst>
            <a:rect l="0" t="0" r="r" b="b"/>
            <a:pathLst>
              <a:path w="60" h="100">
                <a:moveTo>
                  <a:pt x="0" y="100"/>
                </a:moveTo>
                <a:lnTo>
                  <a:pt x="5" y="82"/>
                </a:lnTo>
                <a:lnTo>
                  <a:pt x="14" y="54"/>
                </a:lnTo>
                <a:lnTo>
                  <a:pt x="22" y="30"/>
                </a:lnTo>
                <a:lnTo>
                  <a:pt x="27" y="19"/>
                </a:lnTo>
                <a:lnTo>
                  <a:pt x="32" y="12"/>
                </a:lnTo>
                <a:lnTo>
                  <a:pt x="37" y="6"/>
                </a:lnTo>
                <a:lnTo>
                  <a:pt x="43" y="2"/>
                </a:lnTo>
                <a:lnTo>
                  <a:pt x="47" y="1"/>
                </a:lnTo>
                <a:lnTo>
                  <a:pt x="52" y="0"/>
                </a:lnTo>
                <a:lnTo>
                  <a:pt x="56" y="1"/>
                </a:lnTo>
                <a:lnTo>
                  <a:pt x="59" y="3"/>
                </a:lnTo>
                <a:lnTo>
                  <a:pt x="60" y="6"/>
                </a:lnTo>
                <a:lnTo>
                  <a:pt x="60" y="9"/>
                </a:lnTo>
                <a:lnTo>
                  <a:pt x="59" y="12"/>
                </a:lnTo>
                <a:lnTo>
                  <a:pt x="56" y="13"/>
                </a:lnTo>
                <a:lnTo>
                  <a:pt x="53" y="13"/>
                </a:lnTo>
                <a:lnTo>
                  <a:pt x="52" y="11"/>
                </a:lnTo>
                <a:lnTo>
                  <a:pt x="52" y="8"/>
                </a:lnTo>
                <a:lnTo>
                  <a:pt x="54" y="7"/>
                </a:lnTo>
                <a:lnTo>
                  <a:pt x="56" y="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 flipH="1" flipV="1">
            <a:off x="7135817" y="4584699"/>
            <a:ext cx="33337" cy="161926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0" name="Line 78"/>
          <p:cNvSpPr>
            <a:spLocks noChangeShapeType="1"/>
          </p:cNvSpPr>
          <p:nvPr/>
        </p:nvSpPr>
        <p:spPr bwMode="auto">
          <a:xfrm>
            <a:off x="1866900" y="5653090"/>
            <a:ext cx="17462" cy="163513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1" name="Line 79"/>
          <p:cNvSpPr>
            <a:spLocks noChangeShapeType="1"/>
          </p:cNvSpPr>
          <p:nvPr/>
        </p:nvSpPr>
        <p:spPr bwMode="auto">
          <a:xfrm flipH="1">
            <a:off x="4379913" y="3214688"/>
            <a:ext cx="1619250" cy="3286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 flipH="1" flipV="1">
            <a:off x="4381504" y="3543302"/>
            <a:ext cx="211137" cy="99536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 flipH="1" flipV="1">
            <a:off x="5999167" y="3214688"/>
            <a:ext cx="327025" cy="1533526"/>
          </a:xfrm>
          <a:prstGeom prst="line">
            <a:avLst/>
          </a:prstGeom>
          <a:noFill/>
          <a:ln w="6350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 flipH="1">
            <a:off x="5999167" y="3051178"/>
            <a:ext cx="808037" cy="1635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5999167" y="3214688"/>
            <a:ext cx="327025" cy="1533526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V="1">
            <a:off x="6326192" y="4584703"/>
            <a:ext cx="809625" cy="1635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 flipH="1" flipV="1">
            <a:off x="6807200" y="3051176"/>
            <a:ext cx="328612" cy="1533526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 flipV="1">
            <a:off x="3570292" y="3543302"/>
            <a:ext cx="809625" cy="1635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 flipH="1">
            <a:off x="3765550" y="4913316"/>
            <a:ext cx="1752600" cy="3540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H="1" flipV="1">
            <a:off x="3570288" y="3706814"/>
            <a:ext cx="328612" cy="1533526"/>
          </a:xfrm>
          <a:prstGeom prst="line">
            <a:avLst/>
          </a:prstGeom>
          <a:noFill/>
          <a:ln w="6350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1" name="Line 89"/>
          <p:cNvSpPr>
            <a:spLocks noChangeShapeType="1"/>
          </p:cNvSpPr>
          <p:nvPr/>
        </p:nvSpPr>
        <p:spPr bwMode="auto">
          <a:xfrm flipH="1">
            <a:off x="2762254" y="3706815"/>
            <a:ext cx="808037" cy="1635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2" name="Line 90"/>
          <p:cNvSpPr>
            <a:spLocks noChangeShapeType="1"/>
          </p:cNvSpPr>
          <p:nvPr/>
        </p:nvSpPr>
        <p:spPr bwMode="auto">
          <a:xfrm>
            <a:off x="2762250" y="3870326"/>
            <a:ext cx="328612" cy="1533526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3" name="Line 91"/>
          <p:cNvSpPr>
            <a:spLocks noChangeShapeType="1"/>
          </p:cNvSpPr>
          <p:nvPr/>
        </p:nvSpPr>
        <p:spPr bwMode="auto">
          <a:xfrm flipV="1">
            <a:off x="3090867" y="5240341"/>
            <a:ext cx="808037" cy="1635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" name="Line 92"/>
          <p:cNvSpPr>
            <a:spLocks noChangeShapeType="1"/>
          </p:cNvSpPr>
          <p:nvPr/>
        </p:nvSpPr>
        <p:spPr bwMode="auto">
          <a:xfrm flipH="1" flipV="1">
            <a:off x="3570288" y="3706814"/>
            <a:ext cx="328612" cy="1533526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5" name="Line 93"/>
          <p:cNvSpPr>
            <a:spLocks noChangeShapeType="1"/>
          </p:cNvSpPr>
          <p:nvPr/>
        </p:nvSpPr>
        <p:spPr bwMode="auto">
          <a:xfrm flipV="1">
            <a:off x="4592642" y="4375153"/>
            <a:ext cx="809625" cy="1635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6" name="Line 94"/>
          <p:cNvSpPr>
            <a:spLocks noChangeShapeType="1"/>
          </p:cNvSpPr>
          <p:nvPr/>
        </p:nvSpPr>
        <p:spPr bwMode="auto">
          <a:xfrm>
            <a:off x="5402267" y="4375153"/>
            <a:ext cx="115887" cy="53816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7" name="Rectangle 95"/>
          <p:cNvSpPr>
            <a:spLocks noChangeArrowheads="1"/>
          </p:cNvSpPr>
          <p:nvPr/>
        </p:nvSpPr>
        <p:spPr bwMode="auto">
          <a:xfrm rot="4680000">
            <a:off x="6229851" y="2897723"/>
            <a:ext cx="13737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 Light" pitchFamily="34" charset="0"/>
                <a:cs typeface="Arial" pitchFamily="34" charset="0"/>
              </a:rPr>
              <a:t>S 12°03'40" E  610.95'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68" name="Rectangle 96"/>
          <p:cNvSpPr>
            <a:spLocks noChangeArrowheads="1"/>
          </p:cNvSpPr>
          <p:nvPr/>
        </p:nvSpPr>
        <p:spPr bwMode="auto">
          <a:xfrm>
            <a:off x="7142167" y="4719640"/>
            <a:ext cx="53975" cy="53975"/>
          </a:xfrm>
          <a:prstGeom prst="rect">
            <a:avLst/>
          </a:prstGeom>
          <a:noFill/>
          <a:ln w="6350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9" name="Line 97"/>
          <p:cNvSpPr>
            <a:spLocks noChangeShapeType="1"/>
          </p:cNvSpPr>
          <p:nvPr/>
        </p:nvSpPr>
        <p:spPr bwMode="auto">
          <a:xfrm>
            <a:off x="7142167" y="4719640"/>
            <a:ext cx="53975" cy="539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0" name="Rectangle 98"/>
          <p:cNvSpPr>
            <a:spLocks noChangeArrowheads="1"/>
          </p:cNvSpPr>
          <p:nvPr/>
        </p:nvSpPr>
        <p:spPr bwMode="auto">
          <a:xfrm>
            <a:off x="1858967" y="5791202"/>
            <a:ext cx="52387" cy="52388"/>
          </a:xfrm>
          <a:prstGeom prst="rect">
            <a:avLst/>
          </a:prstGeom>
          <a:noFill/>
          <a:ln w="6350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1" name="Line 99"/>
          <p:cNvSpPr>
            <a:spLocks noChangeShapeType="1"/>
          </p:cNvSpPr>
          <p:nvPr/>
        </p:nvSpPr>
        <p:spPr bwMode="auto">
          <a:xfrm>
            <a:off x="1858967" y="5791202"/>
            <a:ext cx="52387" cy="523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2" name="Freeform 100"/>
          <p:cNvSpPr>
            <a:spLocks/>
          </p:cNvSpPr>
          <p:nvPr/>
        </p:nvSpPr>
        <p:spPr bwMode="auto">
          <a:xfrm>
            <a:off x="7142167" y="4719640"/>
            <a:ext cx="53975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5" y="135"/>
              </a:cxn>
              <a:cxn ang="0">
                <a:pos x="135" y="0"/>
              </a:cxn>
              <a:cxn ang="0">
                <a:pos x="0" y="0"/>
              </a:cxn>
            </a:cxnLst>
            <a:rect l="0" t="0" r="r" b="b"/>
            <a:pathLst>
              <a:path w="135" h="135">
                <a:moveTo>
                  <a:pt x="0" y="0"/>
                </a:moveTo>
                <a:lnTo>
                  <a:pt x="135" y="135"/>
                </a:lnTo>
                <a:lnTo>
                  <a:pt x="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  <a:ln w="0">
            <a:solidFill>
              <a:srgbClr val="CC66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3" name="Freeform 101"/>
          <p:cNvSpPr>
            <a:spLocks/>
          </p:cNvSpPr>
          <p:nvPr/>
        </p:nvSpPr>
        <p:spPr bwMode="auto">
          <a:xfrm>
            <a:off x="1858967" y="5791202"/>
            <a:ext cx="52387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5" y="135"/>
              </a:cxn>
              <a:cxn ang="0">
                <a:pos x="135" y="0"/>
              </a:cxn>
              <a:cxn ang="0">
                <a:pos x="0" y="0"/>
              </a:cxn>
            </a:cxnLst>
            <a:rect l="0" t="0" r="r" b="b"/>
            <a:pathLst>
              <a:path w="135" h="135">
                <a:moveTo>
                  <a:pt x="0" y="0"/>
                </a:moveTo>
                <a:lnTo>
                  <a:pt x="135" y="135"/>
                </a:lnTo>
                <a:lnTo>
                  <a:pt x="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  <a:ln w="0">
            <a:solidFill>
              <a:srgbClr val="CC66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 rot="20880000">
            <a:off x="7180785" y="4570948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 Light" pitchFamily="34" charset="0"/>
                <a:cs typeface="Arial" pitchFamily="34" charset="0"/>
              </a:rPr>
              <a:t>30.00'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" name="Rectangle 103"/>
          <p:cNvSpPr>
            <a:spLocks noChangeArrowheads="1"/>
          </p:cNvSpPr>
          <p:nvPr/>
        </p:nvSpPr>
        <p:spPr bwMode="auto">
          <a:xfrm rot="20880000">
            <a:off x="2384566" y="5686963"/>
            <a:ext cx="4632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 Light" pitchFamily="34" charset="0"/>
                <a:cs typeface="Arial" pitchFamily="34" charset="0"/>
              </a:rPr>
              <a:t>979.95'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" name="Rectangle 104"/>
          <p:cNvSpPr>
            <a:spLocks noChangeArrowheads="1"/>
          </p:cNvSpPr>
          <p:nvPr/>
        </p:nvSpPr>
        <p:spPr bwMode="auto">
          <a:xfrm rot="20880000">
            <a:off x="1432450" y="5742524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 Light" pitchFamily="34" charset="0"/>
                <a:cs typeface="Arial" pitchFamily="34" charset="0"/>
              </a:rPr>
              <a:t>30.13'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8" name="Freeform 106"/>
          <p:cNvSpPr>
            <a:spLocks/>
          </p:cNvSpPr>
          <p:nvPr/>
        </p:nvSpPr>
        <p:spPr bwMode="auto">
          <a:xfrm>
            <a:off x="7110417" y="4557716"/>
            <a:ext cx="52387" cy="53975"/>
          </a:xfrm>
          <a:custGeom>
            <a:avLst/>
            <a:gdLst/>
            <a:ahLst/>
            <a:cxnLst>
              <a:cxn ang="0">
                <a:pos x="129" y="66"/>
              </a:cxn>
              <a:cxn ang="0">
                <a:pos x="104" y="13"/>
              </a:cxn>
              <a:cxn ang="0">
                <a:pos x="46" y="0"/>
              </a:cxn>
              <a:cxn ang="0">
                <a:pos x="0" y="36"/>
              </a:cxn>
              <a:cxn ang="0">
                <a:pos x="0" y="95"/>
              </a:cxn>
              <a:cxn ang="0">
                <a:pos x="46" y="132"/>
              </a:cxn>
              <a:cxn ang="0">
                <a:pos x="104" y="119"/>
              </a:cxn>
              <a:cxn ang="0">
                <a:pos x="129" y="66"/>
              </a:cxn>
            </a:cxnLst>
            <a:rect l="0" t="0" r="r" b="b"/>
            <a:pathLst>
              <a:path w="129" h="132">
                <a:moveTo>
                  <a:pt x="129" y="66"/>
                </a:moveTo>
                <a:lnTo>
                  <a:pt x="104" y="13"/>
                </a:lnTo>
                <a:lnTo>
                  <a:pt x="46" y="0"/>
                </a:lnTo>
                <a:lnTo>
                  <a:pt x="0" y="36"/>
                </a:lnTo>
                <a:lnTo>
                  <a:pt x="0" y="95"/>
                </a:lnTo>
                <a:lnTo>
                  <a:pt x="46" y="132"/>
                </a:lnTo>
                <a:lnTo>
                  <a:pt x="104" y="119"/>
                </a:lnTo>
                <a:lnTo>
                  <a:pt x="129" y="66"/>
                </a:lnTo>
              </a:path>
            </a:pathLst>
          </a:cu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" name="Freeform 107"/>
          <p:cNvSpPr>
            <a:spLocks/>
          </p:cNvSpPr>
          <p:nvPr/>
        </p:nvSpPr>
        <p:spPr bwMode="auto">
          <a:xfrm>
            <a:off x="7107238" y="4557713"/>
            <a:ext cx="55562" cy="55564"/>
          </a:xfrm>
          <a:custGeom>
            <a:avLst/>
            <a:gdLst/>
            <a:ahLst/>
            <a:cxnLst>
              <a:cxn ang="0">
                <a:pos x="138" y="70"/>
              </a:cxn>
              <a:cxn ang="0">
                <a:pos x="138" y="60"/>
              </a:cxn>
              <a:cxn ang="0">
                <a:pos x="136" y="52"/>
              </a:cxn>
              <a:cxn ang="0">
                <a:pos x="133" y="43"/>
              </a:cxn>
              <a:cxn ang="0">
                <a:pos x="129" y="36"/>
              </a:cxn>
              <a:cxn ang="0">
                <a:pos x="124" y="28"/>
              </a:cxn>
              <a:cxn ang="0">
                <a:pos x="118" y="22"/>
              </a:cxn>
              <a:cxn ang="0">
                <a:pos x="112" y="16"/>
              </a:cxn>
              <a:cxn ang="0">
                <a:pos x="105" y="10"/>
              </a:cxn>
              <a:cxn ang="0">
                <a:pos x="97" y="6"/>
              </a:cxn>
              <a:cxn ang="0">
                <a:pos x="89" y="3"/>
              </a:cxn>
              <a:cxn ang="0">
                <a:pos x="79" y="1"/>
              </a:cxn>
              <a:cxn ang="0">
                <a:pos x="71" y="0"/>
              </a:cxn>
              <a:cxn ang="0">
                <a:pos x="62" y="0"/>
              </a:cxn>
              <a:cxn ang="0">
                <a:pos x="53" y="2"/>
              </a:cxn>
              <a:cxn ang="0">
                <a:pos x="45" y="4"/>
              </a:cxn>
              <a:cxn ang="0">
                <a:pos x="37" y="8"/>
              </a:cxn>
              <a:cxn ang="0">
                <a:pos x="29" y="12"/>
              </a:cxn>
              <a:cxn ang="0">
                <a:pos x="22" y="19"/>
              </a:cxn>
              <a:cxn ang="0">
                <a:pos x="16" y="25"/>
              </a:cxn>
              <a:cxn ang="0">
                <a:pos x="11" y="32"/>
              </a:cxn>
              <a:cxn ang="0">
                <a:pos x="6" y="39"/>
              </a:cxn>
              <a:cxn ang="0">
                <a:pos x="3" y="47"/>
              </a:cxn>
              <a:cxn ang="0">
                <a:pos x="1" y="56"/>
              </a:cxn>
              <a:cxn ang="0">
                <a:pos x="0" y="66"/>
              </a:cxn>
              <a:cxn ang="0">
                <a:pos x="0" y="74"/>
              </a:cxn>
              <a:cxn ang="0">
                <a:pos x="1" y="83"/>
              </a:cxn>
              <a:cxn ang="0">
                <a:pos x="3" y="91"/>
              </a:cxn>
              <a:cxn ang="0">
                <a:pos x="6" y="99"/>
              </a:cxn>
              <a:cxn ang="0">
                <a:pos x="11" y="107"/>
              </a:cxn>
              <a:cxn ang="0">
                <a:pos x="16" y="115"/>
              </a:cxn>
              <a:cxn ang="0">
                <a:pos x="22" y="121"/>
              </a:cxn>
              <a:cxn ang="0">
                <a:pos x="29" y="127"/>
              </a:cxn>
              <a:cxn ang="0">
                <a:pos x="37" y="131"/>
              </a:cxn>
              <a:cxn ang="0">
                <a:pos x="45" y="135"/>
              </a:cxn>
              <a:cxn ang="0">
                <a:pos x="53" y="137"/>
              </a:cxn>
              <a:cxn ang="0">
                <a:pos x="62" y="138"/>
              </a:cxn>
              <a:cxn ang="0">
                <a:pos x="71" y="139"/>
              </a:cxn>
              <a:cxn ang="0">
                <a:pos x="79" y="138"/>
              </a:cxn>
              <a:cxn ang="0">
                <a:pos x="89" y="136"/>
              </a:cxn>
              <a:cxn ang="0">
                <a:pos x="97" y="133"/>
              </a:cxn>
              <a:cxn ang="0">
                <a:pos x="105" y="129"/>
              </a:cxn>
              <a:cxn ang="0">
                <a:pos x="112" y="124"/>
              </a:cxn>
              <a:cxn ang="0">
                <a:pos x="118" y="118"/>
              </a:cxn>
              <a:cxn ang="0">
                <a:pos x="124" y="111"/>
              </a:cxn>
              <a:cxn ang="0">
                <a:pos x="129" y="103"/>
              </a:cxn>
              <a:cxn ang="0">
                <a:pos x="133" y="95"/>
              </a:cxn>
              <a:cxn ang="0">
                <a:pos x="136" y="87"/>
              </a:cxn>
              <a:cxn ang="0">
                <a:pos x="138" y="79"/>
              </a:cxn>
            </a:cxnLst>
            <a:rect l="0" t="0" r="r" b="b"/>
            <a:pathLst>
              <a:path w="138" h="139">
                <a:moveTo>
                  <a:pt x="138" y="74"/>
                </a:moveTo>
                <a:lnTo>
                  <a:pt x="138" y="70"/>
                </a:lnTo>
                <a:lnTo>
                  <a:pt x="138" y="66"/>
                </a:lnTo>
                <a:lnTo>
                  <a:pt x="138" y="60"/>
                </a:lnTo>
                <a:lnTo>
                  <a:pt x="137" y="56"/>
                </a:lnTo>
                <a:lnTo>
                  <a:pt x="136" y="52"/>
                </a:lnTo>
                <a:lnTo>
                  <a:pt x="135" y="47"/>
                </a:lnTo>
                <a:lnTo>
                  <a:pt x="133" y="43"/>
                </a:lnTo>
                <a:lnTo>
                  <a:pt x="132" y="39"/>
                </a:lnTo>
                <a:lnTo>
                  <a:pt x="129" y="36"/>
                </a:lnTo>
                <a:lnTo>
                  <a:pt x="126" y="32"/>
                </a:lnTo>
                <a:lnTo>
                  <a:pt x="124" y="28"/>
                </a:lnTo>
                <a:lnTo>
                  <a:pt x="121" y="25"/>
                </a:lnTo>
                <a:lnTo>
                  <a:pt x="118" y="22"/>
                </a:lnTo>
                <a:lnTo>
                  <a:pt x="115" y="19"/>
                </a:lnTo>
                <a:lnTo>
                  <a:pt x="112" y="16"/>
                </a:lnTo>
                <a:lnTo>
                  <a:pt x="108" y="12"/>
                </a:lnTo>
                <a:lnTo>
                  <a:pt x="105" y="10"/>
                </a:lnTo>
                <a:lnTo>
                  <a:pt x="101" y="8"/>
                </a:lnTo>
                <a:lnTo>
                  <a:pt x="97" y="6"/>
                </a:lnTo>
                <a:lnTo>
                  <a:pt x="93" y="4"/>
                </a:lnTo>
                <a:lnTo>
                  <a:pt x="89" y="3"/>
                </a:lnTo>
                <a:lnTo>
                  <a:pt x="84" y="2"/>
                </a:lnTo>
                <a:lnTo>
                  <a:pt x="79" y="1"/>
                </a:lnTo>
                <a:lnTo>
                  <a:pt x="75" y="0"/>
                </a:lnTo>
                <a:lnTo>
                  <a:pt x="71" y="0"/>
                </a:lnTo>
                <a:lnTo>
                  <a:pt x="66" y="0"/>
                </a:lnTo>
                <a:lnTo>
                  <a:pt x="62" y="0"/>
                </a:lnTo>
                <a:lnTo>
                  <a:pt x="58" y="1"/>
                </a:lnTo>
                <a:lnTo>
                  <a:pt x="53" y="2"/>
                </a:lnTo>
                <a:lnTo>
                  <a:pt x="49" y="3"/>
                </a:lnTo>
                <a:lnTo>
                  <a:pt x="45" y="4"/>
                </a:lnTo>
                <a:lnTo>
                  <a:pt x="41" y="6"/>
                </a:lnTo>
                <a:lnTo>
                  <a:pt x="37" y="8"/>
                </a:lnTo>
                <a:lnTo>
                  <a:pt x="32" y="10"/>
                </a:lnTo>
                <a:lnTo>
                  <a:pt x="29" y="12"/>
                </a:lnTo>
                <a:lnTo>
                  <a:pt x="25" y="16"/>
                </a:lnTo>
                <a:lnTo>
                  <a:pt x="22" y="19"/>
                </a:lnTo>
                <a:lnTo>
                  <a:pt x="19" y="22"/>
                </a:lnTo>
                <a:lnTo>
                  <a:pt x="16" y="25"/>
                </a:lnTo>
                <a:lnTo>
                  <a:pt x="13" y="28"/>
                </a:lnTo>
                <a:lnTo>
                  <a:pt x="11" y="32"/>
                </a:lnTo>
                <a:lnTo>
                  <a:pt x="8" y="36"/>
                </a:lnTo>
                <a:lnTo>
                  <a:pt x="6" y="39"/>
                </a:lnTo>
                <a:lnTo>
                  <a:pt x="4" y="43"/>
                </a:lnTo>
                <a:lnTo>
                  <a:pt x="3" y="47"/>
                </a:lnTo>
                <a:lnTo>
                  <a:pt x="2" y="52"/>
                </a:lnTo>
                <a:lnTo>
                  <a:pt x="1" y="56"/>
                </a:lnTo>
                <a:lnTo>
                  <a:pt x="0" y="60"/>
                </a:lnTo>
                <a:lnTo>
                  <a:pt x="0" y="66"/>
                </a:lnTo>
                <a:lnTo>
                  <a:pt x="0" y="70"/>
                </a:lnTo>
                <a:lnTo>
                  <a:pt x="0" y="74"/>
                </a:lnTo>
                <a:lnTo>
                  <a:pt x="0" y="79"/>
                </a:lnTo>
                <a:lnTo>
                  <a:pt x="1" y="83"/>
                </a:lnTo>
                <a:lnTo>
                  <a:pt x="2" y="87"/>
                </a:lnTo>
                <a:lnTo>
                  <a:pt x="3" y="91"/>
                </a:lnTo>
                <a:lnTo>
                  <a:pt x="4" y="95"/>
                </a:lnTo>
                <a:lnTo>
                  <a:pt x="6" y="99"/>
                </a:lnTo>
                <a:lnTo>
                  <a:pt x="8" y="103"/>
                </a:lnTo>
                <a:lnTo>
                  <a:pt x="11" y="107"/>
                </a:lnTo>
                <a:lnTo>
                  <a:pt x="13" y="111"/>
                </a:lnTo>
                <a:lnTo>
                  <a:pt x="16" y="115"/>
                </a:lnTo>
                <a:lnTo>
                  <a:pt x="19" y="118"/>
                </a:lnTo>
                <a:lnTo>
                  <a:pt x="22" y="121"/>
                </a:lnTo>
                <a:lnTo>
                  <a:pt x="25" y="124"/>
                </a:lnTo>
                <a:lnTo>
                  <a:pt x="29" y="127"/>
                </a:lnTo>
                <a:lnTo>
                  <a:pt x="32" y="129"/>
                </a:lnTo>
                <a:lnTo>
                  <a:pt x="37" y="131"/>
                </a:lnTo>
                <a:lnTo>
                  <a:pt x="41" y="133"/>
                </a:lnTo>
                <a:lnTo>
                  <a:pt x="45" y="135"/>
                </a:lnTo>
                <a:lnTo>
                  <a:pt x="49" y="136"/>
                </a:lnTo>
                <a:lnTo>
                  <a:pt x="53" y="137"/>
                </a:lnTo>
                <a:lnTo>
                  <a:pt x="58" y="138"/>
                </a:lnTo>
                <a:lnTo>
                  <a:pt x="62" y="138"/>
                </a:lnTo>
                <a:lnTo>
                  <a:pt x="66" y="139"/>
                </a:lnTo>
                <a:lnTo>
                  <a:pt x="71" y="139"/>
                </a:lnTo>
                <a:lnTo>
                  <a:pt x="75" y="138"/>
                </a:lnTo>
                <a:lnTo>
                  <a:pt x="79" y="138"/>
                </a:lnTo>
                <a:lnTo>
                  <a:pt x="84" y="137"/>
                </a:lnTo>
                <a:lnTo>
                  <a:pt x="89" y="136"/>
                </a:lnTo>
                <a:lnTo>
                  <a:pt x="93" y="135"/>
                </a:lnTo>
                <a:lnTo>
                  <a:pt x="97" y="133"/>
                </a:lnTo>
                <a:lnTo>
                  <a:pt x="101" y="131"/>
                </a:lnTo>
                <a:lnTo>
                  <a:pt x="105" y="129"/>
                </a:lnTo>
                <a:lnTo>
                  <a:pt x="108" y="127"/>
                </a:lnTo>
                <a:lnTo>
                  <a:pt x="112" y="124"/>
                </a:lnTo>
                <a:lnTo>
                  <a:pt x="115" y="121"/>
                </a:lnTo>
                <a:lnTo>
                  <a:pt x="118" y="118"/>
                </a:lnTo>
                <a:lnTo>
                  <a:pt x="121" y="115"/>
                </a:lnTo>
                <a:lnTo>
                  <a:pt x="124" y="111"/>
                </a:lnTo>
                <a:lnTo>
                  <a:pt x="126" y="107"/>
                </a:lnTo>
                <a:lnTo>
                  <a:pt x="129" y="103"/>
                </a:lnTo>
                <a:lnTo>
                  <a:pt x="132" y="99"/>
                </a:lnTo>
                <a:lnTo>
                  <a:pt x="133" y="95"/>
                </a:lnTo>
                <a:lnTo>
                  <a:pt x="135" y="91"/>
                </a:lnTo>
                <a:lnTo>
                  <a:pt x="136" y="87"/>
                </a:lnTo>
                <a:lnTo>
                  <a:pt x="137" y="83"/>
                </a:lnTo>
                <a:lnTo>
                  <a:pt x="138" y="79"/>
                </a:lnTo>
                <a:lnTo>
                  <a:pt x="138" y="74"/>
                </a:lnTo>
                <a:close/>
              </a:path>
            </a:pathLst>
          </a:custGeom>
          <a:solidFill>
            <a:srgbClr val="994C00"/>
          </a:solidFill>
          <a:ln w="0">
            <a:solidFill>
              <a:srgbClr val="994C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" name="Freeform 108"/>
          <p:cNvSpPr>
            <a:spLocks/>
          </p:cNvSpPr>
          <p:nvPr/>
        </p:nvSpPr>
        <p:spPr bwMode="auto">
          <a:xfrm>
            <a:off x="1843092" y="5626103"/>
            <a:ext cx="52387" cy="53975"/>
          </a:xfrm>
          <a:custGeom>
            <a:avLst/>
            <a:gdLst/>
            <a:ahLst/>
            <a:cxnLst>
              <a:cxn ang="0">
                <a:pos x="129" y="66"/>
              </a:cxn>
              <a:cxn ang="0">
                <a:pos x="103" y="13"/>
              </a:cxn>
              <a:cxn ang="0">
                <a:pos x="46" y="0"/>
              </a:cxn>
              <a:cxn ang="0">
                <a:pos x="0" y="37"/>
              </a:cxn>
              <a:cxn ang="0">
                <a:pos x="0" y="96"/>
              </a:cxn>
              <a:cxn ang="0">
                <a:pos x="46" y="133"/>
              </a:cxn>
              <a:cxn ang="0">
                <a:pos x="103" y="119"/>
              </a:cxn>
              <a:cxn ang="0">
                <a:pos x="129" y="66"/>
              </a:cxn>
            </a:cxnLst>
            <a:rect l="0" t="0" r="r" b="b"/>
            <a:pathLst>
              <a:path w="129" h="133">
                <a:moveTo>
                  <a:pt x="129" y="66"/>
                </a:moveTo>
                <a:lnTo>
                  <a:pt x="103" y="13"/>
                </a:lnTo>
                <a:lnTo>
                  <a:pt x="46" y="0"/>
                </a:lnTo>
                <a:lnTo>
                  <a:pt x="0" y="37"/>
                </a:lnTo>
                <a:lnTo>
                  <a:pt x="0" y="96"/>
                </a:lnTo>
                <a:lnTo>
                  <a:pt x="46" y="133"/>
                </a:lnTo>
                <a:lnTo>
                  <a:pt x="103" y="119"/>
                </a:lnTo>
                <a:lnTo>
                  <a:pt x="129" y="66"/>
                </a:lnTo>
              </a:path>
            </a:pathLst>
          </a:cu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" name="Freeform 109"/>
          <p:cNvSpPr>
            <a:spLocks/>
          </p:cNvSpPr>
          <p:nvPr/>
        </p:nvSpPr>
        <p:spPr bwMode="auto">
          <a:xfrm>
            <a:off x="1839913" y="5624513"/>
            <a:ext cx="55562" cy="55564"/>
          </a:xfrm>
          <a:custGeom>
            <a:avLst/>
            <a:gdLst/>
            <a:ahLst/>
            <a:cxnLst>
              <a:cxn ang="0">
                <a:pos x="139" y="69"/>
              </a:cxn>
              <a:cxn ang="0">
                <a:pos x="138" y="61"/>
              </a:cxn>
              <a:cxn ang="0">
                <a:pos x="137" y="52"/>
              </a:cxn>
              <a:cxn ang="0">
                <a:pos x="134" y="44"/>
              </a:cxn>
              <a:cxn ang="0">
                <a:pos x="130" y="35"/>
              </a:cxn>
              <a:cxn ang="0">
                <a:pos x="125" y="28"/>
              </a:cxn>
              <a:cxn ang="0">
                <a:pos x="120" y="21"/>
              </a:cxn>
              <a:cxn ang="0">
                <a:pos x="113" y="15"/>
              </a:cxn>
              <a:cxn ang="0">
                <a:pos x="105" y="10"/>
              </a:cxn>
              <a:cxn ang="0">
                <a:pos x="97" y="6"/>
              </a:cxn>
              <a:cxn ang="0">
                <a:pos x="89" y="3"/>
              </a:cxn>
              <a:cxn ang="0">
                <a:pos x="81" y="1"/>
              </a:cxn>
              <a:cxn ang="0">
                <a:pos x="72" y="0"/>
              </a:cxn>
              <a:cxn ang="0">
                <a:pos x="62" y="1"/>
              </a:cxn>
              <a:cxn ang="0">
                <a:pos x="54" y="2"/>
              </a:cxn>
              <a:cxn ang="0">
                <a:pos x="45" y="5"/>
              </a:cxn>
              <a:cxn ang="0">
                <a:pos x="38" y="8"/>
              </a:cxn>
              <a:cxn ang="0">
                <a:pos x="30" y="13"/>
              </a:cxn>
              <a:cxn ang="0">
                <a:pos x="23" y="18"/>
              </a:cxn>
              <a:cxn ang="0">
                <a:pos x="17" y="24"/>
              </a:cxn>
              <a:cxn ang="0">
                <a:pos x="11" y="31"/>
              </a:cxn>
              <a:cxn ang="0">
                <a:pos x="7" y="39"/>
              </a:cxn>
              <a:cxn ang="0">
                <a:pos x="4" y="48"/>
              </a:cxn>
              <a:cxn ang="0">
                <a:pos x="1" y="56"/>
              </a:cxn>
              <a:cxn ang="0">
                <a:pos x="0" y="65"/>
              </a:cxn>
              <a:cxn ang="0">
                <a:pos x="0" y="74"/>
              </a:cxn>
              <a:cxn ang="0">
                <a:pos x="1" y="82"/>
              </a:cxn>
              <a:cxn ang="0">
                <a:pos x="4" y="92"/>
              </a:cxn>
              <a:cxn ang="0">
                <a:pos x="7" y="100"/>
              </a:cxn>
              <a:cxn ang="0">
                <a:pos x="11" y="107"/>
              </a:cxn>
              <a:cxn ang="0">
                <a:pos x="17" y="114"/>
              </a:cxn>
              <a:cxn ang="0">
                <a:pos x="23" y="121"/>
              </a:cxn>
              <a:cxn ang="0">
                <a:pos x="30" y="126"/>
              </a:cxn>
              <a:cxn ang="0">
                <a:pos x="38" y="131"/>
              </a:cxn>
              <a:cxn ang="0">
                <a:pos x="45" y="134"/>
              </a:cxn>
              <a:cxn ang="0">
                <a:pos x="54" y="138"/>
              </a:cxn>
              <a:cxn ang="0">
                <a:pos x="62" y="139"/>
              </a:cxn>
              <a:cxn ang="0">
                <a:pos x="72" y="139"/>
              </a:cxn>
              <a:cxn ang="0">
                <a:pos x="81" y="138"/>
              </a:cxn>
              <a:cxn ang="0">
                <a:pos x="89" y="135"/>
              </a:cxn>
              <a:cxn ang="0">
                <a:pos x="97" y="132"/>
              </a:cxn>
              <a:cxn ang="0">
                <a:pos x="105" y="128"/>
              </a:cxn>
              <a:cxn ang="0">
                <a:pos x="113" y="123"/>
              </a:cxn>
              <a:cxn ang="0">
                <a:pos x="120" y="118"/>
              </a:cxn>
              <a:cxn ang="0">
                <a:pos x="125" y="111"/>
              </a:cxn>
              <a:cxn ang="0">
                <a:pos x="130" y="104"/>
              </a:cxn>
              <a:cxn ang="0">
                <a:pos x="134" y="96"/>
              </a:cxn>
              <a:cxn ang="0">
                <a:pos x="137" y="87"/>
              </a:cxn>
              <a:cxn ang="0">
                <a:pos x="138" y="78"/>
              </a:cxn>
            </a:cxnLst>
            <a:rect l="0" t="0" r="r" b="b"/>
            <a:pathLst>
              <a:path w="139" h="139">
                <a:moveTo>
                  <a:pt x="139" y="74"/>
                </a:moveTo>
                <a:lnTo>
                  <a:pt x="139" y="69"/>
                </a:lnTo>
                <a:lnTo>
                  <a:pt x="139" y="65"/>
                </a:lnTo>
                <a:lnTo>
                  <a:pt x="138" y="61"/>
                </a:lnTo>
                <a:lnTo>
                  <a:pt x="138" y="56"/>
                </a:lnTo>
                <a:lnTo>
                  <a:pt x="137" y="52"/>
                </a:lnTo>
                <a:lnTo>
                  <a:pt x="135" y="48"/>
                </a:lnTo>
                <a:lnTo>
                  <a:pt x="134" y="44"/>
                </a:lnTo>
                <a:lnTo>
                  <a:pt x="132" y="39"/>
                </a:lnTo>
                <a:lnTo>
                  <a:pt x="130" y="35"/>
                </a:lnTo>
                <a:lnTo>
                  <a:pt x="128" y="31"/>
                </a:lnTo>
                <a:lnTo>
                  <a:pt x="125" y="28"/>
                </a:lnTo>
                <a:lnTo>
                  <a:pt x="123" y="24"/>
                </a:lnTo>
                <a:lnTo>
                  <a:pt x="120" y="21"/>
                </a:lnTo>
                <a:lnTo>
                  <a:pt x="117" y="18"/>
                </a:lnTo>
                <a:lnTo>
                  <a:pt x="113" y="15"/>
                </a:lnTo>
                <a:lnTo>
                  <a:pt x="109" y="13"/>
                </a:lnTo>
                <a:lnTo>
                  <a:pt x="105" y="10"/>
                </a:lnTo>
                <a:lnTo>
                  <a:pt x="101" y="8"/>
                </a:lnTo>
                <a:lnTo>
                  <a:pt x="97" y="6"/>
                </a:lnTo>
                <a:lnTo>
                  <a:pt x="93" y="5"/>
                </a:lnTo>
                <a:lnTo>
                  <a:pt x="89" y="3"/>
                </a:lnTo>
                <a:lnTo>
                  <a:pt x="85" y="2"/>
                </a:lnTo>
                <a:lnTo>
                  <a:pt x="81" y="1"/>
                </a:lnTo>
                <a:lnTo>
                  <a:pt x="76" y="1"/>
                </a:lnTo>
                <a:lnTo>
                  <a:pt x="72" y="0"/>
                </a:lnTo>
                <a:lnTo>
                  <a:pt x="68" y="0"/>
                </a:lnTo>
                <a:lnTo>
                  <a:pt x="62" y="1"/>
                </a:lnTo>
                <a:lnTo>
                  <a:pt x="58" y="1"/>
                </a:lnTo>
                <a:lnTo>
                  <a:pt x="54" y="2"/>
                </a:lnTo>
                <a:lnTo>
                  <a:pt x="50" y="3"/>
                </a:lnTo>
                <a:lnTo>
                  <a:pt x="45" y="5"/>
                </a:lnTo>
                <a:lnTo>
                  <a:pt x="41" y="6"/>
                </a:lnTo>
                <a:lnTo>
                  <a:pt x="38" y="8"/>
                </a:lnTo>
                <a:lnTo>
                  <a:pt x="34" y="10"/>
                </a:lnTo>
                <a:lnTo>
                  <a:pt x="30" y="13"/>
                </a:lnTo>
                <a:lnTo>
                  <a:pt x="27" y="15"/>
                </a:lnTo>
                <a:lnTo>
                  <a:pt x="23" y="18"/>
                </a:lnTo>
                <a:lnTo>
                  <a:pt x="20" y="21"/>
                </a:lnTo>
                <a:lnTo>
                  <a:pt x="17" y="24"/>
                </a:lnTo>
                <a:lnTo>
                  <a:pt x="14" y="28"/>
                </a:lnTo>
                <a:lnTo>
                  <a:pt x="11" y="31"/>
                </a:lnTo>
                <a:lnTo>
                  <a:pt x="9" y="35"/>
                </a:lnTo>
                <a:lnTo>
                  <a:pt x="7" y="39"/>
                </a:lnTo>
                <a:lnTo>
                  <a:pt x="5" y="44"/>
                </a:lnTo>
                <a:lnTo>
                  <a:pt x="4" y="48"/>
                </a:lnTo>
                <a:lnTo>
                  <a:pt x="2" y="52"/>
                </a:lnTo>
                <a:lnTo>
                  <a:pt x="1" y="56"/>
                </a:lnTo>
                <a:lnTo>
                  <a:pt x="1" y="61"/>
                </a:lnTo>
                <a:lnTo>
                  <a:pt x="0" y="65"/>
                </a:lnTo>
                <a:lnTo>
                  <a:pt x="0" y="69"/>
                </a:lnTo>
                <a:lnTo>
                  <a:pt x="0" y="74"/>
                </a:lnTo>
                <a:lnTo>
                  <a:pt x="1" y="78"/>
                </a:lnTo>
                <a:lnTo>
                  <a:pt x="1" y="82"/>
                </a:lnTo>
                <a:lnTo>
                  <a:pt x="2" y="87"/>
                </a:lnTo>
                <a:lnTo>
                  <a:pt x="4" y="92"/>
                </a:lnTo>
                <a:lnTo>
                  <a:pt x="5" y="96"/>
                </a:lnTo>
                <a:lnTo>
                  <a:pt x="7" y="100"/>
                </a:lnTo>
                <a:lnTo>
                  <a:pt x="9" y="104"/>
                </a:lnTo>
                <a:lnTo>
                  <a:pt x="11" y="107"/>
                </a:lnTo>
                <a:lnTo>
                  <a:pt x="14" y="111"/>
                </a:lnTo>
                <a:lnTo>
                  <a:pt x="17" y="114"/>
                </a:lnTo>
                <a:lnTo>
                  <a:pt x="20" y="118"/>
                </a:lnTo>
                <a:lnTo>
                  <a:pt x="23" y="121"/>
                </a:lnTo>
                <a:lnTo>
                  <a:pt x="27" y="123"/>
                </a:lnTo>
                <a:lnTo>
                  <a:pt x="30" y="126"/>
                </a:lnTo>
                <a:lnTo>
                  <a:pt x="34" y="128"/>
                </a:lnTo>
                <a:lnTo>
                  <a:pt x="38" y="131"/>
                </a:lnTo>
                <a:lnTo>
                  <a:pt x="41" y="132"/>
                </a:lnTo>
                <a:lnTo>
                  <a:pt x="45" y="134"/>
                </a:lnTo>
                <a:lnTo>
                  <a:pt x="50" y="135"/>
                </a:lnTo>
                <a:lnTo>
                  <a:pt x="54" y="138"/>
                </a:lnTo>
                <a:lnTo>
                  <a:pt x="58" y="138"/>
                </a:lnTo>
                <a:lnTo>
                  <a:pt x="62" y="139"/>
                </a:lnTo>
                <a:lnTo>
                  <a:pt x="68" y="139"/>
                </a:lnTo>
                <a:lnTo>
                  <a:pt x="72" y="139"/>
                </a:lnTo>
                <a:lnTo>
                  <a:pt x="76" y="139"/>
                </a:lnTo>
                <a:lnTo>
                  <a:pt x="81" y="138"/>
                </a:lnTo>
                <a:lnTo>
                  <a:pt x="85" y="138"/>
                </a:lnTo>
                <a:lnTo>
                  <a:pt x="89" y="135"/>
                </a:lnTo>
                <a:lnTo>
                  <a:pt x="93" y="134"/>
                </a:lnTo>
                <a:lnTo>
                  <a:pt x="97" y="132"/>
                </a:lnTo>
                <a:lnTo>
                  <a:pt x="101" y="131"/>
                </a:lnTo>
                <a:lnTo>
                  <a:pt x="105" y="128"/>
                </a:lnTo>
                <a:lnTo>
                  <a:pt x="109" y="126"/>
                </a:lnTo>
                <a:lnTo>
                  <a:pt x="113" y="123"/>
                </a:lnTo>
                <a:lnTo>
                  <a:pt x="117" y="121"/>
                </a:lnTo>
                <a:lnTo>
                  <a:pt x="120" y="118"/>
                </a:lnTo>
                <a:lnTo>
                  <a:pt x="123" y="114"/>
                </a:lnTo>
                <a:lnTo>
                  <a:pt x="125" y="111"/>
                </a:lnTo>
                <a:lnTo>
                  <a:pt x="128" y="107"/>
                </a:lnTo>
                <a:lnTo>
                  <a:pt x="130" y="104"/>
                </a:lnTo>
                <a:lnTo>
                  <a:pt x="132" y="100"/>
                </a:lnTo>
                <a:lnTo>
                  <a:pt x="134" y="96"/>
                </a:lnTo>
                <a:lnTo>
                  <a:pt x="135" y="92"/>
                </a:lnTo>
                <a:lnTo>
                  <a:pt x="137" y="87"/>
                </a:lnTo>
                <a:lnTo>
                  <a:pt x="138" y="82"/>
                </a:lnTo>
                <a:lnTo>
                  <a:pt x="138" y="78"/>
                </a:lnTo>
                <a:lnTo>
                  <a:pt x="139" y="74"/>
                </a:lnTo>
                <a:close/>
              </a:path>
            </a:pathLst>
          </a:custGeom>
          <a:solidFill>
            <a:srgbClr val="994C00"/>
          </a:solidFill>
          <a:ln w="0">
            <a:solidFill>
              <a:srgbClr val="994C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" name="Line 110"/>
          <p:cNvSpPr>
            <a:spLocks noChangeShapeType="1"/>
          </p:cNvSpPr>
          <p:nvPr/>
        </p:nvSpPr>
        <p:spPr bwMode="auto">
          <a:xfrm flipV="1">
            <a:off x="5518153" y="4748214"/>
            <a:ext cx="808037" cy="165100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" name="Rectangle 111"/>
          <p:cNvSpPr>
            <a:spLocks noChangeArrowheads="1"/>
          </p:cNvSpPr>
          <p:nvPr/>
        </p:nvSpPr>
        <p:spPr bwMode="auto">
          <a:xfrm rot="20880000">
            <a:off x="2230575" y="5360489"/>
            <a:ext cx="46487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rPr>
              <a:t>226.80'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84" name="Rectangle 112"/>
          <p:cNvSpPr>
            <a:spLocks noChangeArrowheads="1"/>
          </p:cNvSpPr>
          <p:nvPr/>
        </p:nvSpPr>
        <p:spPr bwMode="auto">
          <a:xfrm rot="4620000">
            <a:off x="6300956" y="2222002"/>
            <a:ext cx="45845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rPr>
              <a:t>295.95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rPr>
              <a:t>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1876121" y="4761095"/>
            <a:ext cx="5271785" cy="1059490"/>
            <a:chOff x="1856095" y="4761093"/>
            <a:chExt cx="5271785" cy="1059489"/>
          </a:xfrm>
        </p:grpSpPr>
        <p:grpSp>
          <p:nvGrpSpPr>
            <p:cNvPr id="117" name="Group 517"/>
            <p:cNvGrpSpPr>
              <a:grpSpLocks noChangeAspect="1"/>
            </p:cNvGrpSpPr>
            <p:nvPr/>
          </p:nvGrpSpPr>
          <p:grpSpPr>
            <a:xfrm>
              <a:off x="1856095" y="5312343"/>
              <a:ext cx="2508767" cy="508239"/>
              <a:chOff x="1890713" y="4745038"/>
              <a:chExt cx="5281613" cy="1069975"/>
            </a:xfrm>
          </p:grpSpPr>
          <p:sp>
            <p:nvSpPr>
              <p:cNvPr id="125" name="Line 53"/>
              <p:cNvSpPr>
                <a:spLocks noChangeShapeType="1"/>
              </p:cNvSpPr>
              <p:nvPr/>
            </p:nvSpPr>
            <p:spPr bwMode="auto">
              <a:xfrm flipV="1">
                <a:off x="1890713" y="5541963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6" name="Line 54"/>
              <p:cNvSpPr>
                <a:spLocks noChangeShapeType="1"/>
              </p:cNvSpPr>
              <p:nvPr/>
            </p:nvSpPr>
            <p:spPr bwMode="auto">
              <a:xfrm flipV="1">
                <a:off x="3462338" y="5451475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7" name="Line 55"/>
              <p:cNvSpPr>
                <a:spLocks noChangeShapeType="1"/>
              </p:cNvSpPr>
              <p:nvPr/>
            </p:nvSpPr>
            <p:spPr bwMode="auto">
              <a:xfrm flipV="1">
                <a:off x="3911601" y="5133975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8" name="Line 56"/>
              <p:cNvSpPr>
                <a:spLocks noChangeShapeType="1"/>
              </p:cNvSpPr>
              <p:nvPr/>
            </p:nvSpPr>
            <p:spPr bwMode="auto">
              <a:xfrm flipV="1">
                <a:off x="5483226" y="5041900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9" name="Line 57"/>
              <p:cNvSpPr>
                <a:spLocks noChangeShapeType="1"/>
              </p:cNvSpPr>
              <p:nvPr/>
            </p:nvSpPr>
            <p:spPr bwMode="auto">
              <a:xfrm flipV="1">
                <a:off x="5932488" y="4745038"/>
                <a:ext cx="1239838" cy="2524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118" name="Group 525"/>
            <p:cNvGrpSpPr>
              <a:grpSpLocks noChangeAspect="1"/>
            </p:cNvGrpSpPr>
            <p:nvPr/>
          </p:nvGrpSpPr>
          <p:grpSpPr>
            <a:xfrm>
              <a:off x="4619113" y="4761093"/>
              <a:ext cx="2508767" cy="508238"/>
              <a:chOff x="1890713" y="4745038"/>
              <a:chExt cx="5281613" cy="1069975"/>
            </a:xfrm>
          </p:grpSpPr>
          <p:sp>
            <p:nvSpPr>
              <p:cNvPr id="120" name="Line 53"/>
              <p:cNvSpPr>
                <a:spLocks noChangeShapeType="1"/>
              </p:cNvSpPr>
              <p:nvPr/>
            </p:nvSpPr>
            <p:spPr bwMode="auto">
              <a:xfrm flipV="1">
                <a:off x="1890713" y="5541963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1" name="Line 54"/>
              <p:cNvSpPr>
                <a:spLocks noChangeShapeType="1"/>
              </p:cNvSpPr>
              <p:nvPr/>
            </p:nvSpPr>
            <p:spPr bwMode="auto">
              <a:xfrm flipV="1">
                <a:off x="3462339" y="5451475"/>
                <a:ext cx="225426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2" name="Line 55"/>
              <p:cNvSpPr>
                <a:spLocks noChangeShapeType="1"/>
              </p:cNvSpPr>
              <p:nvPr/>
            </p:nvSpPr>
            <p:spPr bwMode="auto">
              <a:xfrm flipV="1">
                <a:off x="3911601" y="5133975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3" name="Line 56"/>
              <p:cNvSpPr>
                <a:spLocks noChangeShapeType="1"/>
              </p:cNvSpPr>
              <p:nvPr/>
            </p:nvSpPr>
            <p:spPr bwMode="auto">
              <a:xfrm flipV="1">
                <a:off x="5483226" y="5041900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4" name="Line 57"/>
              <p:cNvSpPr>
                <a:spLocks noChangeShapeType="1"/>
              </p:cNvSpPr>
              <p:nvPr/>
            </p:nvSpPr>
            <p:spPr bwMode="auto">
              <a:xfrm flipV="1">
                <a:off x="5932488" y="4745038"/>
                <a:ext cx="1239838" cy="2524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119" name="Line 54"/>
            <p:cNvSpPr>
              <a:spLocks noChangeShapeType="1"/>
            </p:cNvSpPr>
            <p:nvPr/>
          </p:nvSpPr>
          <p:spPr bwMode="auto">
            <a:xfrm flipV="1">
              <a:off x="4423734" y="5278508"/>
              <a:ext cx="107077" cy="218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18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roup 368"/>
          <p:cNvGrpSpPr/>
          <p:nvPr/>
        </p:nvGrpSpPr>
        <p:grpSpPr>
          <a:xfrm>
            <a:off x="1889469" y="4781117"/>
            <a:ext cx="5271785" cy="1059490"/>
            <a:chOff x="1856095" y="4761093"/>
            <a:chExt cx="5271785" cy="1059489"/>
          </a:xfrm>
        </p:grpSpPr>
        <p:grpSp>
          <p:nvGrpSpPr>
            <p:cNvPr id="370" name="Group 517"/>
            <p:cNvGrpSpPr>
              <a:grpSpLocks noChangeAspect="1"/>
            </p:cNvGrpSpPr>
            <p:nvPr/>
          </p:nvGrpSpPr>
          <p:grpSpPr>
            <a:xfrm>
              <a:off x="1856095" y="5312343"/>
              <a:ext cx="2508767" cy="508239"/>
              <a:chOff x="1890713" y="4745038"/>
              <a:chExt cx="5281613" cy="1069975"/>
            </a:xfrm>
          </p:grpSpPr>
          <p:sp>
            <p:nvSpPr>
              <p:cNvPr id="378" name="Line 53"/>
              <p:cNvSpPr>
                <a:spLocks noChangeShapeType="1"/>
              </p:cNvSpPr>
              <p:nvPr/>
            </p:nvSpPr>
            <p:spPr bwMode="auto">
              <a:xfrm flipV="1">
                <a:off x="1890713" y="5541963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79" name="Line 54"/>
              <p:cNvSpPr>
                <a:spLocks noChangeShapeType="1"/>
              </p:cNvSpPr>
              <p:nvPr/>
            </p:nvSpPr>
            <p:spPr bwMode="auto">
              <a:xfrm flipV="1">
                <a:off x="3462338" y="5451475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80" name="Line 55"/>
              <p:cNvSpPr>
                <a:spLocks noChangeShapeType="1"/>
              </p:cNvSpPr>
              <p:nvPr/>
            </p:nvSpPr>
            <p:spPr bwMode="auto">
              <a:xfrm flipV="1">
                <a:off x="3911601" y="5133975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81" name="Line 56"/>
              <p:cNvSpPr>
                <a:spLocks noChangeShapeType="1"/>
              </p:cNvSpPr>
              <p:nvPr/>
            </p:nvSpPr>
            <p:spPr bwMode="auto">
              <a:xfrm flipV="1">
                <a:off x="5483226" y="5041900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82" name="Line 57"/>
              <p:cNvSpPr>
                <a:spLocks noChangeShapeType="1"/>
              </p:cNvSpPr>
              <p:nvPr/>
            </p:nvSpPr>
            <p:spPr bwMode="auto">
              <a:xfrm flipV="1">
                <a:off x="5932488" y="4745038"/>
                <a:ext cx="1239838" cy="2524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371" name="Group 525"/>
            <p:cNvGrpSpPr>
              <a:grpSpLocks noChangeAspect="1"/>
            </p:cNvGrpSpPr>
            <p:nvPr/>
          </p:nvGrpSpPr>
          <p:grpSpPr>
            <a:xfrm>
              <a:off x="4619113" y="4761093"/>
              <a:ext cx="2508767" cy="508238"/>
              <a:chOff x="1890713" y="4745038"/>
              <a:chExt cx="5281613" cy="1069975"/>
            </a:xfrm>
          </p:grpSpPr>
          <p:sp>
            <p:nvSpPr>
              <p:cNvPr id="373" name="Line 53"/>
              <p:cNvSpPr>
                <a:spLocks noChangeShapeType="1"/>
              </p:cNvSpPr>
              <p:nvPr/>
            </p:nvSpPr>
            <p:spPr bwMode="auto">
              <a:xfrm flipV="1">
                <a:off x="1890713" y="5541963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74" name="Line 54"/>
              <p:cNvSpPr>
                <a:spLocks noChangeShapeType="1"/>
              </p:cNvSpPr>
              <p:nvPr/>
            </p:nvSpPr>
            <p:spPr bwMode="auto">
              <a:xfrm flipV="1">
                <a:off x="3462339" y="5451475"/>
                <a:ext cx="225426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75" name="Line 55"/>
              <p:cNvSpPr>
                <a:spLocks noChangeShapeType="1"/>
              </p:cNvSpPr>
              <p:nvPr/>
            </p:nvSpPr>
            <p:spPr bwMode="auto">
              <a:xfrm flipV="1">
                <a:off x="3911601" y="5133975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76" name="Line 56"/>
              <p:cNvSpPr>
                <a:spLocks noChangeShapeType="1"/>
              </p:cNvSpPr>
              <p:nvPr/>
            </p:nvSpPr>
            <p:spPr bwMode="auto">
              <a:xfrm flipV="1">
                <a:off x="5483226" y="5041900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77" name="Line 57"/>
              <p:cNvSpPr>
                <a:spLocks noChangeShapeType="1"/>
              </p:cNvSpPr>
              <p:nvPr/>
            </p:nvSpPr>
            <p:spPr bwMode="auto">
              <a:xfrm flipV="1">
                <a:off x="5932488" y="4745038"/>
                <a:ext cx="1239838" cy="2524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372" name="Line 54"/>
            <p:cNvSpPr>
              <a:spLocks noChangeShapeType="1"/>
            </p:cNvSpPr>
            <p:nvPr/>
          </p:nvSpPr>
          <p:spPr bwMode="auto">
            <a:xfrm flipV="1">
              <a:off x="4423734" y="5278508"/>
              <a:ext cx="107077" cy="218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68B81-35AD-4611-A20F-CB09AA569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B</a:t>
            </a:r>
          </a:p>
          <a:p>
            <a:pPr lvl="1"/>
            <a:r>
              <a:rPr lang="en-US" dirty="0"/>
              <a:t>Evidence overlaid on plat lines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698751" y="2409827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738563" y="2432051"/>
            <a:ext cx="2693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200'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00338" y="2574928"/>
            <a:ext cx="10985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798888" y="2574928"/>
            <a:ext cx="1588" cy="92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2700338" y="2667003"/>
            <a:ext cx="10985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2700338" y="2574928"/>
            <a:ext cx="1588" cy="92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700342" y="2574927"/>
            <a:ext cx="549275" cy="46039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700342" y="2574927"/>
            <a:ext cx="549275" cy="4603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249617" y="2620963"/>
            <a:ext cx="549275" cy="46039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49617" y="2620963"/>
            <a:ext cx="549275" cy="4603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 flipV="1">
            <a:off x="6481767" y="1463677"/>
            <a:ext cx="671513" cy="31384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1860555" y="4602165"/>
            <a:ext cx="5292725" cy="10715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454780" y="1436691"/>
            <a:ext cx="53975" cy="53975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3243263" y="1614491"/>
            <a:ext cx="1588" cy="307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18" name="Freeform 50"/>
          <p:cNvSpPr>
            <a:spLocks/>
          </p:cNvSpPr>
          <p:nvPr/>
        </p:nvSpPr>
        <p:spPr bwMode="auto">
          <a:xfrm>
            <a:off x="3200401" y="1992314"/>
            <a:ext cx="90488" cy="90488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197" y="39"/>
              </a:cxn>
              <a:cxn ang="0">
                <a:pos x="129" y="0"/>
              </a:cxn>
              <a:cxn ang="0">
                <a:pos x="51" y="13"/>
              </a:cxn>
              <a:cxn ang="0">
                <a:pos x="0" y="74"/>
              </a:cxn>
              <a:cxn ang="0">
                <a:pos x="0" y="153"/>
              </a:cxn>
              <a:cxn ang="0">
                <a:pos x="51" y="214"/>
              </a:cxn>
              <a:cxn ang="0">
                <a:pos x="129" y="228"/>
              </a:cxn>
              <a:cxn ang="0">
                <a:pos x="197" y="188"/>
              </a:cxn>
              <a:cxn ang="0">
                <a:pos x="224" y="114"/>
              </a:cxn>
            </a:cxnLst>
            <a:rect l="0" t="0" r="r" b="b"/>
            <a:pathLst>
              <a:path w="224" h="228">
                <a:moveTo>
                  <a:pt x="224" y="114"/>
                </a:moveTo>
                <a:lnTo>
                  <a:pt x="197" y="39"/>
                </a:lnTo>
                <a:lnTo>
                  <a:pt x="129" y="0"/>
                </a:lnTo>
                <a:lnTo>
                  <a:pt x="51" y="13"/>
                </a:lnTo>
                <a:lnTo>
                  <a:pt x="0" y="74"/>
                </a:lnTo>
                <a:lnTo>
                  <a:pt x="0" y="153"/>
                </a:lnTo>
                <a:lnTo>
                  <a:pt x="51" y="214"/>
                </a:lnTo>
                <a:lnTo>
                  <a:pt x="129" y="228"/>
                </a:lnTo>
                <a:lnTo>
                  <a:pt x="197" y="188"/>
                </a:lnTo>
                <a:lnTo>
                  <a:pt x="224" y="11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19" name="Freeform 51"/>
          <p:cNvSpPr>
            <a:spLocks/>
          </p:cNvSpPr>
          <p:nvPr/>
        </p:nvSpPr>
        <p:spPr bwMode="auto">
          <a:xfrm>
            <a:off x="3217863" y="2419352"/>
            <a:ext cx="57150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45"/>
              </a:cxn>
              <a:cxn ang="0">
                <a:pos x="72" y="63"/>
              </a:cxn>
              <a:cxn ang="0">
                <a:pos x="120" y="45"/>
              </a:cxn>
              <a:cxn ang="0">
                <a:pos x="145" y="0"/>
              </a:cxn>
            </a:cxnLst>
            <a:rect l="0" t="0" r="r" b="b"/>
            <a:pathLst>
              <a:path w="145" h="63">
                <a:moveTo>
                  <a:pt x="0" y="0"/>
                </a:moveTo>
                <a:lnTo>
                  <a:pt x="24" y="45"/>
                </a:lnTo>
                <a:lnTo>
                  <a:pt x="72" y="63"/>
                </a:lnTo>
                <a:lnTo>
                  <a:pt x="120" y="45"/>
                </a:lnTo>
                <a:lnTo>
                  <a:pt x="145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 flipH="1">
            <a:off x="3217863" y="2157413"/>
            <a:ext cx="25400" cy="26194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3243263" y="2155828"/>
            <a:ext cx="31750" cy="2635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2" name="Freeform 54"/>
          <p:cNvSpPr>
            <a:spLocks/>
          </p:cNvSpPr>
          <p:nvPr/>
        </p:nvSpPr>
        <p:spPr bwMode="auto">
          <a:xfrm>
            <a:off x="3203576" y="1995489"/>
            <a:ext cx="84138" cy="84139"/>
          </a:xfrm>
          <a:custGeom>
            <a:avLst/>
            <a:gdLst/>
            <a:ahLst/>
            <a:cxnLst>
              <a:cxn ang="0">
                <a:pos x="208" y="105"/>
              </a:cxn>
              <a:cxn ang="0">
                <a:pos x="183" y="36"/>
              </a:cxn>
              <a:cxn ang="0">
                <a:pos x="120" y="0"/>
              </a:cxn>
              <a:cxn ang="0">
                <a:pos x="47" y="12"/>
              </a:cxn>
              <a:cxn ang="0">
                <a:pos x="0" y="69"/>
              </a:cxn>
              <a:cxn ang="0">
                <a:pos x="0" y="142"/>
              </a:cxn>
              <a:cxn ang="0">
                <a:pos x="47" y="199"/>
              </a:cxn>
              <a:cxn ang="0">
                <a:pos x="120" y="211"/>
              </a:cxn>
              <a:cxn ang="0">
                <a:pos x="183" y="175"/>
              </a:cxn>
              <a:cxn ang="0">
                <a:pos x="208" y="105"/>
              </a:cxn>
            </a:cxnLst>
            <a:rect l="0" t="0" r="r" b="b"/>
            <a:pathLst>
              <a:path w="208" h="211">
                <a:moveTo>
                  <a:pt x="208" y="105"/>
                </a:moveTo>
                <a:lnTo>
                  <a:pt x="183" y="36"/>
                </a:lnTo>
                <a:lnTo>
                  <a:pt x="120" y="0"/>
                </a:lnTo>
                <a:lnTo>
                  <a:pt x="47" y="12"/>
                </a:lnTo>
                <a:lnTo>
                  <a:pt x="0" y="69"/>
                </a:lnTo>
                <a:lnTo>
                  <a:pt x="0" y="142"/>
                </a:lnTo>
                <a:lnTo>
                  <a:pt x="47" y="199"/>
                </a:lnTo>
                <a:lnTo>
                  <a:pt x="120" y="211"/>
                </a:lnTo>
                <a:lnTo>
                  <a:pt x="183" y="175"/>
                </a:lnTo>
                <a:lnTo>
                  <a:pt x="208" y="10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3" name="Freeform 55"/>
          <p:cNvSpPr>
            <a:spLocks/>
          </p:cNvSpPr>
          <p:nvPr/>
        </p:nvSpPr>
        <p:spPr bwMode="auto">
          <a:xfrm>
            <a:off x="3243263" y="1828803"/>
            <a:ext cx="31750" cy="11113"/>
          </a:xfrm>
          <a:custGeom>
            <a:avLst/>
            <a:gdLst/>
            <a:ahLst/>
            <a:cxnLst>
              <a:cxn ang="0">
                <a:pos x="78" y="28"/>
              </a:cxn>
              <a:cxn ang="0">
                <a:pos x="64" y="8"/>
              </a:cxn>
              <a:cxn ang="0">
                <a:pos x="40" y="0"/>
              </a:cxn>
              <a:cxn ang="0">
                <a:pos x="16" y="6"/>
              </a:cxn>
              <a:cxn ang="0">
                <a:pos x="0" y="25"/>
              </a:cxn>
            </a:cxnLst>
            <a:rect l="0" t="0" r="r" b="b"/>
            <a:pathLst>
              <a:path w="78" h="28">
                <a:moveTo>
                  <a:pt x="78" y="28"/>
                </a:moveTo>
                <a:lnTo>
                  <a:pt x="64" y="8"/>
                </a:lnTo>
                <a:lnTo>
                  <a:pt x="40" y="0"/>
                </a:lnTo>
                <a:lnTo>
                  <a:pt x="16" y="6"/>
                </a:lnTo>
                <a:lnTo>
                  <a:pt x="0" y="2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3243267" y="1638301"/>
            <a:ext cx="34925" cy="22860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5" name="Freeform 57"/>
          <p:cNvSpPr>
            <a:spLocks/>
          </p:cNvSpPr>
          <p:nvPr/>
        </p:nvSpPr>
        <p:spPr bwMode="auto">
          <a:xfrm>
            <a:off x="3132138" y="1922464"/>
            <a:ext cx="222250" cy="234952"/>
          </a:xfrm>
          <a:custGeom>
            <a:avLst/>
            <a:gdLst/>
            <a:ahLst/>
            <a:cxnLst>
              <a:cxn ang="0">
                <a:pos x="279" y="0"/>
              </a:cxn>
              <a:cxn ang="0">
                <a:pos x="326" y="180"/>
              </a:cxn>
              <a:cxn ang="0">
                <a:pos x="494" y="84"/>
              </a:cxn>
              <a:cxn ang="0">
                <a:pos x="391" y="250"/>
              </a:cxn>
              <a:cxn ang="0">
                <a:pos x="555" y="286"/>
              </a:cxn>
              <a:cxn ang="0">
                <a:pos x="391" y="317"/>
              </a:cxn>
              <a:cxn ang="0">
                <a:pos x="492" y="481"/>
              </a:cxn>
              <a:cxn ang="0">
                <a:pos x="332" y="389"/>
              </a:cxn>
              <a:cxn ang="0">
                <a:pos x="277" y="584"/>
              </a:cxn>
              <a:cxn ang="0">
                <a:pos x="236" y="393"/>
              </a:cxn>
              <a:cxn ang="0">
                <a:pos x="63" y="479"/>
              </a:cxn>
              <a:cxn ang="0">
                <a:pos x="171" y="328"/>
              </a:cxn>
              <a:cxn ang="0">
                <a:pos x="0" y="283"/>
              </a:cxn>
              <a:cxn ang="0">
                <a:pos x="171" y="247"/>
              </a:cxn>
              <a:cxn ang="0">
                <a:pos x="65" y="88"/>
              </a:cxn>
              <a:cxn ang="0">
                <a:pos x="225" y="184"/>
              </a:cxn>
              <a:cxn ang="0">
                <a:pos x="279" y="0"/>
              </a:cxn>
            </a:cxnLst>
            <a:rect l="0" t="0" r="r" b="b"/>
            <a:pathLst>
              <a:path w="555" h="584">
                <a:moveTo>
                  <a:pt x="279" y="0"/>
                </a:moveTo>
                <a:lnTo>
                  <a:pt x="326" y="180"/>
                </a:lnTo>
                <a:lnTo>
                  <a:pt x="494" y="84"/>
                </a:lnTo>
                <a:lnTo>
                  <a:pt x="391" y="250"/>
                </a:lnTo>
                <a:lnTo>
                  <a:pt x="555" y="286"/>
                </a:lnTo>
                <a:lnTo>
                  <a:pt x="391" y="317"/>
                </a:lnTo>
                <a:lnTo>
                  <a:pt x="492" y="481"/>
                </a:lnTo>
                <a:lnTo>
                  <a:pt x="332" y="389"/>
                </a:lnTo>
                <a:lnTo>
                  <a:pt x="277" y="584"/>
                </a:lnTo>
                <a:lnTo>
                  <a:pt x="236" y="393"/>
                </a:lnTo>
                <a:lnTo>
                  <a:pt x="63" y="479"/>
                </a:lnTo>
                <a:lnTo>
                  <a:pt x="171" y="328"/>
                </a:lnTo>
                <a:lnTo>
                  <a:pt x="0" y="283"/>
                </a:lnTo>
                <a:lnTo>
                  <a:pt x="171" y="247"/>
                </a:lnTo>
                <a:lnTo>
                  <a:pt x="65" y="88"/>
                </a:lnTo>
                <a:lnTo>
                  <a:pt x="225" y="184"/>
                </a:lnTo>
                <a:lnTo>
                  <a:pt x="279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6" name="Freeform 58"/>
          <p:cNvSpPr>
            <a:spLocks/>
          </p:cNvSpPr>
          <p:nvPr/>
        </p:nvSpPr>
        <p:spPr bwMode="auto">
          <a:xfrm>
            <a:off x="3240092" y="2016128"/>
            <a:ext cx="4763" cy="39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3"/>
              </a:cxn>
              <a:cxn ang="0">
                <a:pos x="13" y="74"/>
              </a:cxn>
              <a:cxn ang="0">
                <a:pos x="12" y="100"/>
              </a:cxn>
            </a:cxnLst>
            <a:rect l="0" t="0" r="r" b="b"/>
            <a:pathLst>
              <a:path w="13" h="100">
                <a:moveTo>
                  <a:pt x="0" y="0"/>
                </a:moveTo>
                <a:lnTo>
                  <a:pt x="6" y="23"/>
                </a:lnTo>
                <a:lnTo>
                  <a:pt x="13" y="74"/>
                </a:lnTo>
                <a:lnTo>
                  <a:pt x="12" y="10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7" name="Freeform 59"/>
          <p:cNvSpPr>
            <a:spLocks/>
          </p:cNvSpPr>
          <p:nvPr/>
        </p:nvSpPr>
        <p:spPr bwMode="auto">
          <a:xfrm>
            <a:off x="3214688" y="2016128"/>
            <a:ext cx="25400" cy="39688"/>
          </a:xfrm>
          <a:custGeom>
            <a:avLst/>
            <a:gdLst/>
            <a:ahLst/>
            <a:cxnLst>
              <a:cxn ang="0">
                <a:pos x="6" y="89"/>
              </a:cxn>
              <a:cxn ang="0">
                <a:pos x="9" y="88"/>
              </a:cxn>
              <a:cxn ang="0">
                <a:pos x="11" y="84"/>
              </a:cxn>
              <a:cxn ang="0">
                <a:pos x="9" y="81"/>
              </a:cxn>
              <a:cxn ang="0">
                <a:pos x="6" y="80"/>
              </a:cxn>
              <a:cxn ang="0">
                <a:pos x="2" y="82"/>
              </a:cxn>
              <a:cxn ang="0">
                <a:pos x="0" y="86"/>
              </a:cxn>
              <a:cxn ang="0">
                <a:pos x="0" y="91"/>
              </a:cxn>
              <a:cxn ang="0">
                <a:pos x="2" y="96"/>
              </a:cxn>
              <a:cxn ang="0">
                <a:pos x="6" y="99"/>
              </a:cxn>
              <a:cxn ang="0">
                <a:pos x="11" y="100"/>
              </a:cxn>
              <a:cxn ang="0">
                <a:pos x="16" y="100"/>
              </a:cxn>
              <a:cxn ang="0">
                <a:pos x="20" y="98"/>
              </a:cxn>
              <a:cxn ang="0">
                <a:pos x="26" y="94"/>
              </a:cxn>
              <a:cxn ang="0">
                <a:pos x="31" y="87"/>
              </a:cxn>
              <a:cxn ang="0">
                <a:pos x="34" y="80"/>
              </a:cxn>
              <a:cxn ang="0">
                <a:pos x="39" y="69"/>
              </a:cxn>
              <a:cxn ang="0">
                <a:pos x="62" y="0"/>
              </a:cxn>
            </a:cxnLst>
            <a:rect l="0" t="0" r="r" b="b"/>
            <a:pathLst>
              <a:path w="62" h="100">
                <a:moveTo>
                  <a:pt x="6" y="89"/>
                </a:moveTo>
                <a:lnTo>
                  <a:pt x="9" y="88"/>
                </a:lnTo>
                <a:lnTo>
                  <a:pt x="11" y="84"/>
                </a:lnTo>
                <a:lnTo>
                  <a:pt x="9" y="81"/>
                </a:lnTo>
                <a:lnTo>
                  <a:pt x="6" y="80"/>
                </a:lnTo>
                <a:lnTo>
                  <a:pt x="2" y="82"/>
                </a:lnTo>
                <a:lnTo>
                  <a:pt x="0" y="86"/>
                </a:lnTo>
                <a:lnTo>
                  <a:pt x="0" y="91"/>
                </a:lnTo>
                <a:lnTo>
                  <a:pt x="2" y="96"/>
                </a:lnTo>
                <a:lnTo>
                  <a:pt x="6" y="99"/>
                </a:lnTo>
                <a:lnTo>
                  <a:pt x="11" y="100"/>
                </a:lnTo>
                <a:lnTo>
                  <a:pt x="16" y="100"/>
                </a:lnTo>
                <a:lnTo>
                  <a:pt x="20" y="98"/>
                </a:lnTo>
                <a:lnTo>
                  <a:pt x="26" y="94"/>
                </a:lnTo>
                <a:lnTo>
                  <a:pt x="31" y="87"/>
                </a:lnTo>
                <a:lnTo>
                  <a:pt x="34" y="80"/>
                </a:lnTo>
                <a:lnTo>
                  <a:pt x="39" y="69"/>
                </a:lnTo>
                <a:lnTo>
                  <a:pt x="62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8" name="Freeform 60"/>
          <p:cNvSpPr>
            <a:spLocks/>
          </p:cNvSpPr>
          <p:nvPr/>
        </p:nvSpPr>
        <p:spPr bwMode="auto">
          <a:xfrm>
            <a:off x="3240092" y="2016128"/>
            <a:ext cx="4763" cy="396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0"/>
              </a:cxn>
              <a:cxn ang="0">
                <a:pos x="0" y="13"/>
              </a:cxn>
              <a:cxn ang="0">
                <a:pos x="1" y="24"/>
              </a:cxn>
              <a:cxn ang="0">
                <a:pos x="12" y="98"/>
              </a:cxn>
              <a:cxn ang="0">
                <a:pos x="12" y="100"/>
              </a:cxn>
            </a:cxnLst>
            <a:rect l="0" t="0" r="r" b="b"/>
            <a:pathLst>
              <a:path w="12" h="100">
                <a:moveTo>
                  <a:pt x="0" y="1"/>
                </a:moveTo>
                <a:lnTo>
                  <a:pt x="0" y="0"/>
                </a:lnTo>
                <a:lnTo>
                  <a:pt x="0" y="13"/>
                </a:lnTo>
                <a:lnTo>
                  <a:pt x="1" y="24"/>
                </a:lnTo>
                <a:lnTo>
                  <a:pt x="12" y="98"/>
                </a:lnTo>
                <a:lnTo>
                  <a:pt x="12" y="10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9" name="Freeform 61"/>
          <p:cNvSpPr>
            <a:spLocks/>
          </p:cNvSpPr>
          <p:nvPr/>
        </p:nvSpPr>
        <p:spPr bwMode="auto">
          <a:xfrm>
            <a:off x="3244855" y="2014540"/>
            <a:ext cx="23813" cy="41275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5" y="83"/>
              </a:cxn>
              <a:cxn ang="0">
                <a:pos x="14" y="55"/>
              </a:cxn>
              <a:cxn ang="0">
                <a:pos x="22" y="30"/>
              </a:cxn>
              <a:cxn ang="0">
                <a:pos x="27" y="20"/>
              </a:cxn>
              <a:cxn ang="0">
                <a:pos x="32" y="12"/>
              </a:cxn>
              <a:cxn ang="0">
                <a:pos x="37" y="6"/>
              </a:cxn>
              <a:cxn ang="0">
                <a:pos x="43" y="2"/>
              </a:cxn>
              <a:cxn ang="0">
                <a:pos x="47" y="1"/>
              </a:cxn>
              <a:cxn ang="0">
                <a:pos x="53" y="0"/>
              </a:cxn>
              <a:cxn ang="0">
                <a:pos x="57" y="1"/>
              </a:cxn>
              <a:cxn ang="0">
                <a:pos x="59" y="3"/>
              </a:cxn>
              <a:cxn ang="0">
                <a:pos x="61" y="6"/>
              </a:cxn>
              <a:cxn ang="0">
                <a:pos x="61" y="9"/>
              </a:cxn>
              <a:cxn ang="0">
                <a:pos x="60" y="12"/>
              </a:cxn>
              <a:cxn ang="0">
                <a:pos x="57" y="13"/>
              </a:cxn>
              <a:cxn ang="0">
                <a:pos x="54" y="13"/>
              </a:cxn>
              <a:cxn ang="0">
                <a:pos x="52" y="11"/>
              </a:cxn>
              <a:cxn ang="0">
                <a:pos x="53" y="8"/>
              </a:cxn>
              <a:cxn ang="0">
                <a:pos x="54" y="7"/>
              </a:cxn>
              <a:cxn ang="0">
                <a:pos x="57" y="6"/>
              </a:cxn>
            </a:cxnLst>
            <a:rect l="0" t="0" r="r" b="b"/>
            <a:pathLst>
              <a:path w="61" h="101">
                <a:moveTo>
                  <a:pt x="0" y="101"/>
                </a:moveTo>
                <a:lnTo>
                  <a:pt x="5" y="83"/>
                </a:lnTo>
                <a:lnTo>
                  <a:pt x="14" y="55"/>
                </a:lnTo>
                <a:lnTo>
                  <a:pt x="22" y="30"/>
                </a:lnTo>
                <a:lnTo>
                  <a:pt x="27" y="20"/>
                </a:lnTo>
                <a:lnTo>
                  <a:pt x="32" y="12"/>
                </a:lnTo>
                <a:lnTo>
                  <a:pt x="37" y="6"/>
                </a:lnTo>
                <a:lnTo>
                  <a:pt x="43" y="2"/>
                </a:lnTo>
                <a:lnTo>
                  <a:pt x="47" y="1"/>
                </a:lnTo>
                <a:lnTo>
                  <a:pt x="53" y="0"/>
                </a:lnTo>
                <a:lnTo>
                  <a:pt x="57" y="1"/>
                </a:lnTo>
                <a:lnTo>
                  <a:pt x="59" y="3"/>
                </a:lnTo>
                <a:lnTo>
                  <a:pt x="61" y="6"/>
                </a:lnTo>
                <a:lnTo>
                  <a:pt x="61" y="9"/>
                </a:lnTo>
                <a:lnTo>
                  <a:pt x="60" y="12"/>
                </a:lnTo>
                <a:lnTo>
                  <a:pt x="57" y="13"/>
                </a:lnTo>
                <a:lnTo>
                  <a:pt x="54" y="13"/>
                </a:lnTo>
                <a:lnTo>
                  <a:pt x="52" y="11"/>
                </a:lnTo>
                <a:lnTo>
                  <a:pt x="53" y="8"/>
                </a:lnTo>
                <a:lnTo>
                  <a:pt x="54" y="7"/>
                </a:lnTo>
                <a:lnTo>
                  <a:pt x="57" y="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 flipH="1" flipV="1">
            <a:off x="7153280" y="4602164"/>
            <a:ext cx="34925" cy="161926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31" name="Rectangle 63"/>
          <p:cNvSpPr>
            <a:spLocks noChangeArrowheads="1"/>
          </p:cNvSpPr>
          <p:nvPr/>
        </p:nvSpPr>
        <p:spPr bwMode="auto">
          <a:xfrm rot="4680000">
            <a:off x="5956896" y="2700875"/>
            <a:ext cx="18339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 12°03'40" E   581.03'  to S/L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7161216" y="4737104"/>
            <a:ext cx="53975" cy="53975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>
            <a:off x="1851030" y="5811841"/>
            <a:ext cx="53975" cy="53975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34" name="Rectangle 66"/>
          <p:cNvSpPr>
            <a:spLocks noChangeArrowheads="1"/>
          </p:cNvSpPr>
          <p:nvPr/>
        </p:nvSpPr>
        <p:spPr bwMode="auto">
          <a:xfrm>
            <a:off x="6970713" y="4918077"/>
            <a:ext cx="9105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 12°03'40" E  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7351717" y="5064126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30.02'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36" name="Rectangle 68"/>
          <p:cNvSpPr>
            <a:spLocks noChangeArrowheads="1"/>
          </p:cNvSpPr>
          <p:nvPr/>
        </p:nvSpPr>
        <p:spPr bwMode="auto">
          <a:xfrm rot="20880000">
            <a:off x="2845007" y="5518684"/>
            <a:ext cx="14346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 78°33'02" W  980.84'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37" name="Rectangle 69"/>
          <p:cNvSpPr>
            <a:spLocks noChangeArrowheads="1"/>
          </p:cNvSpPr>
          <p:nvPr/>
        </p:nvSpPr>
        <p:spPr bwMode="auto">
          <a:xfrm rot="20880000">
            <a:off x="2129044" y="5485348"/>
            <a:ext cx="14346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 78°33'02" W  977.69'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38" name="Rectangle 70"/>
          <p:cNvSpPr>
            <a:spLocks noChangeArrowheads="1"/>
          </p:cNvSpPr>
          <p:nvPr/>
        </p:nvSpPr>
        <p:spPr bwMode="auto">
          <a:xfrm>
            <a:off x="6399217" y="4387852"/>
            <a:ext cx="4392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2.04' 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6399217" y="4533903"/>
            <a:ext cx="4167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3.41' E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73" name="Rectangle 105"/>
          <p:cNvSpPr>
            <a:spLocks noChangeArrowheads="1"/>
          </p:cNvSpPr>
          <p:nvPr/>
        </p:nvSpPr>
        <p:spPr bwMode="auto">
          <a:xfrm rot="15420000">
            <a:off x="3662609" y="4407437"/>
            <a:ext cx="3963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264C26"/>
                </a:solidFill>
                <a:effectLst/>
                <a:latin typeface="+mj-lt"/>
                <a:cs typeface="Arial" pitchFamily="34" charset="0"/>
              </a:rPr>
              <a:t>Hedge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44" name="Line 176"/>
          <p:cNvSpPr>
            <a:spLocks noChangeShapeType="1"/>
          </p:cNvSpPr>
          <p:nvPr/>
        </p:nvSpPr>
        <p:spPr bwMode="auto">
          <a:xfrm flipV="1">
            <a:off x="7172330" y="4764089"/>
            <a:ext cx="158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345" name="Freeform 177"/>
          <p:cNvSpPr>
            <a:spLocks/>
          </p:cNvSpPr>
          <p:nvPr/>
        </p:nvSpPr>
        <p:spPr bwMode="auto">
          <a:xfrm>
            <a:off x="7127876" y="4575177"/>
            <a:ext cx="52388" cy="52388"/>
          </a:xfrm>
          <a:custGeom>
            <a:avLst/>
            <a:gdLst/>
            <a:ahLst/>
            <a:cxnLst>
              <a:cxn ang="0">
                <a:pos x="131" y="67"/>
              </a:cxn>
              <a:cxn ang="0">
                <a:pos x="105" y="13"/>
              </a:cxn>
              <a:cxn ang="0">
                <a:pos x="47" y="0"/>
              </a:cxn>
              <a:cxn ang="0">
                <a:pos x="0" y="37"/>
              </a:cxn>
              <a:cxn ang="0">
                <a:pos x="0" y="97"/>
              </a:cxn>
              <a:cxn ang="0">
                <a:pos x="47" y="134"/>
              </a:cxn>
              <a:cxn ang="0">
                <a:pos x="105" y="121"/>
              </a:cxn>
              <a:cxn ang="0">
                <a:pos x="131" y="67"/>
              </a:cxn>
            </a:cxnLst>
            <a:rect l="0" t="0" r="r" b="b"/>
            <a:pathLst>
              <a:path w="131" h="134">
                <a:moveTo>
                  <a:pt x="131" y="67"/>
                </a:moveTo>
                <a:lnTo>
                  <a:pt x="105" y="13"/>
                </a:lnTo>
                <a:lnTo>
                  <a:pt x="47" y="0"/>
                </a:lnTo>
                <a:lnTo>
                  <a:pt x="0" y="37"/>
                </a:lnTo>
                <a:lnTo>
                  <a:pt x="0" y="97"/>
                </a:lnTo>
                <a:lnTo>
                  <a:pt x="47" y="134"/>
                </a:lnTo>
                <a:lnTo>
                  <a:pt x="105" y="121"/>
                </a:lnTo>
                <a:lnTo>
                  <a:pt x="131" y="6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346" name="Freeform 178"/>
          <p:cNvSpPr>
            <a:spLocks/>
          </p:cNvSpPr>
          <p:nvPr/>
        </p:nvSpPr>
        <p:spPr bwMode="auto">
          <a:xfrm>
            <a:off x="1836738" y="5646740"/>
            <a:ext cx="52388" cy="53975"/>
          </a:xfrm>
          <a:custGeom>
            <a:avLst/>
            <a:gdLst/>
            <a:ahLst/>
            <a:cxnLst>
              <a:cxn ang="0">
                <a:pos x="131" y="67"/>
              </a:cxn>
              <a:cxn ang="0">
                <a:pos x="105" y="13"/>
              </a:cxn>
              <a:cxn ang="0">
                <a:pos x="47" y="0"/>
              </a:cxn>
              <a:cxn ang="0">
                <a:pos x="0" y="37"/>
              </a:cxn>
              <a:cxn ang="0">
                <a:pos x="0" y="97"/>
              </a:cxn>
              <a:cxn ang="0">
                <a:pos x="47" y="134"/>
              </a:cxn>
              <a:cxn ang="0">
                <a:pos x="105" y="121"/>
              </a:cxn>
              <a:cxn ang="0">
                <a:pos x="131" y="67"/>
              </a:cxn>
            </a:cxnLst>
            <a:rect l="0" t="0" r="r" b="b"/>
            <a:pathLst>
              <a:path w="131" h="134">
                <a:moveTo>
                  <a:pt x="131" y="67"/>
                </a:moveTo>
                <a:lnTo>
                  <a:pt x="105" y="13"/>
                </a:lnTo>
                <a:lnTo>
                  <a:pt x="47" y="0"/>
                </a:lnTo>
                <a:lnTo>
                  <a:pt x="0" y="37"/>
                </a:lnTo>
                <a:lnTo>
                  <a:pt x="0" y="97"/>
                </a:lnTo>
                <a:lnTo>
                  <a:pt x="47" y="134"/>
                </a:lnTo>
                <a:lnTo>
                  <a:pt x="105" y="121"/>
                </a:lnTo>
                <a:lnTo>
                  <a:pt x="131" y="6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grpSp>
        <p:nvGrpSpPr>
          <p:cNvPr id="2" name="Group 423"/>
          <p:cNvGrpSpPr/>
          <p:nvPr/>
        </p:nvGrpSpPr>
        <p:grpSpPr>
          <a:xfrm>
            <a:off x="4340226" y="3174268"/>
            <a:ext cx="2063736" cy="1588227"/>
            <a:chOff x="4340226" y="3174268"/>
            <a:chExt cx="2063736" cy="1588227"/>
          </a:xfrm>
        </p:grpSpPr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5983288" y="3205162"/>
              <a:ext cx="391983" cy="152697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271" name="Line 103"/>
            <p:cNvSpPr>
              <a:spLocks noChangeShapeType="1"/>
            </p:cNvSpPr>
            <p:nvPr/>
          </p:nvSpPr>
          <p:spPr bwMode="auto">
            <a:xfrm flipV="1">
              <a:off x="4372410" y="3207361"/>
              <a:ext cx="1608323" cy="4014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274" name="Rectangle 106"/>
            <p:cNvSpPr>
              <a:spLocks noChangeArrowheads="1"/>
            </p:cNvSpPr>
            <p:nvPr/>
          </p:nvSpPr>
          <p:spPr bwMode="auto">
            <a:xfrm rot="20760000">
              <a:off x="5007730" y="3177961"/>
              <a:ext cx="36484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cs typeface="Arial" pitchFamily="34" charset="0"/>
                </a:rPr>
                <a:t>Fence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grpSp>
          <p:nvGrpSpPr>
            <p:cNvPr id="3" name="Group 421"/>
            <p:cNvGrpSpPr/>
            <p:nvPr/>
          </p:nvGrpSpPr>
          <p:grpSpPr>
            <a:xfrm>
              <a:off x="5956301" y="3174268"/>
              <a:ext cx="53975" cy="58624"/>
              <a:chOff x="5956301" y="3176588"/>
              <a:chExt cx="53975" cy="58624"/>
            </a:xfrm>
          </p:grpSpPr>
          <p:sp>
            <p:nvSpPr>
              <p:cNvPr id="7272" name="Line 104"/>
              <p:cNvSpPr>
                <a:spLocks noChangeShapeType="1"/>
              </p:cNvSpPr>
              <p:nvPr/>
            </p:nvSpPr>
            <p:spPr bwMode="auto">
              <a:xfrm flipV="1">
                <a:off x="5975351" y="3205163"/>
                <a:ext cx="7938" cy="158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48" name="Line 180"/>
              <p:cNvSpPr>
                <a:spLocks noChangeShapeType="1"/>
              </p:cNvSpPr>
              <p:nvPr/>
            </p:nvSpPr>
            <p:spPr bwMode="auto">
              <a:xfrm>
                <a:off x="5956301" y="3176588"/>
                <a:ext cx="53975" cy="5556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49" name="Line 181"/>
              <p:cNvSpPr>
                <a:spLocks noChangeShapeType="1"/>
              </p:cNvSpPr>
              <p:nvPr/>
            </p:nvSpPr>
            <p:spPr bwMode="auto">
              <a:xfrm flipV="1">
                <a:off x="5957525" y="3176588"/>
                <a:ext cx="52751" cy="586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7350" name="Line 182"/>
            <p:cNvSpPr>
              <a:spLocks noChangeShapeType="1"/>
            </p:cNvSpPr>
            <p:nvPr/>
          </p:nvSpPr>
          <p:spPr bwMode="auto">
            <a:xfrm>
              <a:off x="4340226" y="3579813"/>
              <a:ext cx="53975" cy="539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51" name="Line 183"/>
            <p:cNvSpPr>
              <a:spLocks noChangeShapeType="1"/>
            </p:cNvSpPr>
            <p:nvPr/>
          </p:nvSpPr>
          <p:spPr bwMode="auto">
            <a:xfrm flipV="1">
              <a:off x="4340226" y="3579813"/>
              <a:ext cx="53975" cy="539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grpSp>
          <p:nvGrpSpPr>
            <p:cNvPr id="5" name="Group 422"/>
            <p:cNvGrpSpPr/>
            <p:nvPr/>
          </p:nvGrpSpPr>
          <p:grpSpPr>
            <a:xfrm>
              <a:off x="6348399" y="4706932"/>
              <a:ext cx="55563" cy="55563"/>
              <a:chOff x="6348413" y="4706938"/>
              <a:chExt cx="55563" cy="55563"/>
            </a:xfrm>
          </p:grpSpPr>
          <p:sp>
            <p:nvSpPr>
              <p:cNvPr id="7352" name="Line 184"/>
              <p:cNvSpPr>
                <a:spLocks noChangeShapeType="1"/>
              </p:cNvSpPr>
              <p:nvPr/>
            </p:nvSpPr>
            <p:spPr bwMode="auto">
              <a:xfrm>
                <a:off x="6348413" y="4706938"/>
                <a:ext cx="55563" cy="5556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53" name="Line 185"/>
              <p:cNvSpPr>
                <a:spLocks noChangeShapeType="1"/>
              </p:cNvSpPr>
              <p:nvPr/>
            </p:nvSpPr>
            <p:spPr bwMode="auto">
              <a:xfrm flipV="1">
                <a:off x="6348413" y="4706938"/>
                <a:ext cx="55563" cy="5556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sp>
        <p:nvSpPr>
          <p:cNvPr id="7354" name="Line 186"/>
          <p:cNvSpPr>
            <a:spLocks noChangeShapeType="1"/>
          </p:cNvSpPr>
          <p:nvPr/>
        </p:nvSpPr>
        <p:spPr bwMode="auto">
          <a:xfrm>
            <a:off x="1860555" y="5673728"/>
            <a:ext cx="17463" cy="16510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370" name="Rectangle 202"/>
          <p:cNvSpPr>
            <a:spLocks noChangeArrowheads="1"/>
          </p:cNvSpPr>
          <p:nvPr/>
        </p:nvSpPr>
        <p:spPr bwMode="auto">
          <a:xfrm>
            <a:off x="5534030" y="4576763"/>
            <a:ext cx="4103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1.36' S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71" name="Rectangle 203"/>
          <p:cNvSpPr>
            <a:spLocks noChangeArrowheads="1"/>
          </p:cNvSpPr>
          <p:nvPr/>
        </p:nvSpPr>
        <p:spPr bwMode="auto">
          <a:xfrm>
            <a:off x="5534028" y="4722815"/>
            <a:ext cx="4167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2.54' E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6" name="Group 425"/>
          <p:cNvGrpSpPr/>
          <p:nvPr/>
        </p:nvGrpSpPr>
        <p:grpSpPr>
          <a:xfrm>
            <a:off x="5349880" y="4364041"/>
            <a:ext cx="74613" cy="73025"/>
            <a:chOff x="5349876" y="4364038"/>
            <a:chExt cx="74613" cy="73025"/>
          </a:xfrm>
        </p:grpSpPr>
        <p:sp>
          <p:nvSpPr>
            <p:cNvPr id="7372" name="Freeform 204"/>
            <p:cNvSpPr>
              <a:spLocks/>
            </p:cNvSpPr>
            <p:nvPr/>
          </p:nvSpPr>
          <p:spPr bwMode="auto">
            <a:xfrm>
              <a:off x="5349876" y="4364038"/>
              <a:ext cx="74613" cy="73025"/>
            </a:xfrm>
            <a:custGeom>
              <a:avLst/>
              <a:gdLst/>
              <a:ahLst/>
              <a:cxnLst>
                <a:cxn ang="0">
                  <a:pos x="186" y="93"/>
                </a:cxn>
                <a:cxn ang="0">
                  <a:pos x="159" y="27"/>
                </a:cxn>
                <a:cxn ang="0">
                  <a:pos x="93" y="0"/>
                </a:cxn>
                <a:cxn ang="0">
                  <a:pos x="27" y="27"/>
                </a:cxn>
                <a:cxn ang="0">
                  <a:pos x="0" y="93"/>
                </a:cxn>
                <a:cxn ang="0">
                  <a:pos x="27" y="158"/>
                </a:cxn>
                <a:cxn ang="0">
                  <a:pos x="93" y="185"/>
                </a:cxn>
                <a:cxn ang="0">
                  <a:pos x="159" y="158"/>
                </a:cxn>
                <a:cxn ang="0">
                  <a:pos x="186" y="93"/>
                </a:cxn>
              </a:cxnLst>
              <a:rect l="0" t="0" r="r" b="b"/>
              <a:pathLst>
                <a:path w="186" h="185">
                  <a:moveTo>
                    <a:pt x="186" y="93"/>
                  </a:moveTo>
                  <a:lnTo>
                    <a:pt x="159" y="27"/>
                  </a:lnTo>
                  <a:lnTo>
                    <a:pt x="93" y="0"/>
                  </a:lnTo>
                  <a:lnTo>
                    <a:pt x="27" y="27"/>
                  </a:lnTo>
                  <a:lnTo>
                    <a:pt x="0" y="93"/>
                  </a:lnTo>
                  <a:lnTo>
                    <a:pt x="27" y="158"/>
                  </a:lnTo>
                  <a:lnTo>
                    <a:pt x="93" y="185"/>
                  </a:lnTo>
                  <a:lnTo>
                    <a:pt x="159" y="158"/>
                  </a:lnTo>
                  <a:lnTo>
                    <a:pt x="186" y="9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74" name="Line 206"/>
            <p:cNvSpPr>
              <a:spLocks noChangeShapeType="1"/>
            </p:cNvSpPr>
            <p:nvPr/>
          </p:nvSpPr>
          <p:spPr bwMode="auto">
            <a:xfrm>
              <a:off x="5360988" y="4375151"/>
              <a:ext cx="53975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75" name="Line 207"/>
            <p:cNvSpPr>
              <a:spLocks noChangeShapeType="1"/>
            </p:cNvSpPr>
            <p:nvPr/>
          </p:nvSpPr>
          <p:spPr bwMode="auto">
            <a:xfrm flipV="1">
              <a:off x="5360988" y="4375151"/>
              <a:ext cx="53975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</p:grpSp>
      <p:grpSp>
        <p:nvGrpSpPr>
          <p:cNvPr id="7" name="Group 426"/>
          <p:cNvGrpSpPr/>
          <p:nvPr/>
        </p:nvGrpSpPr>
        <p:grpSpPr>
          <a:xfrm>
            <a:off x="5535613" y="4905377"/>
            <a:ext cx="76200" cy="74614"/>
            <a:chOff x="5535613" y="4905376"/>
            <a:chExt cx="76200" cy="74613"/>
          </a:xfrm>
        </p:grpSpPr>
        <p:sp>
          <p:nvSpPr>
            <p:cNvPr id="7347" name="Freeform 179"/>
            <p:cNvSpPr>
              <a:spLocks/>
            </p:cNvSpPr>
            <p:nvPr/>
          </p:nvSpPr>
          <p:spPr bwMode="auto">
            <a:xfrm>
              <a:off x="5535613" y="4905376"/>
              <a:ext cx="76200" cy="74613"/>
            </a:xfrm>
            <a:custGeom>
              <a:avLst/>
              <a:gdLst/>
              <a:ahLst/>
              <a:cxnLst>
                <a:cxn ang="0">
                  <a:pos x="186" y="93"/>
                </a:cxn>
                <a:cxn ang="0">
                  <a:pos x="159" y="27"/>
                </a:cxn>
                <a:cxn ang="0">
                  <a:pos x="93" y="0"/>
                </a:cxn>
                <a:cxn ang="0">
                  <a:pos x="28" y="27"/>
                </a:cxn>
                <a:cxn ang="0">
                  <a:pos x="0" y="93"/>
                </a:cxn>
                <a:cxn ang="0">
                  <a:pos x="28" y="158"/>
                </a:cxn>
                <a:cxn ang="0">
                  <a:pos x="93" y="186"/>
                </a:cxn>
                <a:cxn ang="0">
                  <a:pos x="159" y="158"/>
                </a:cxn>
                <a:cxn ang="0">
                  <a:pos x="186" y="93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lnTo>
                    <a:pt x="159" y="27"/>
                  </a:lnTo>
                  <a:lnTo>
                    <a:pt x="93" y="0"/>
                  </a:lnTo>
                  <a:lnTo>
                    <a:pt x="28" y="27"/>
                  </a:lnTo>
                  <a:lnTo>
                    <a:pt x="0" y="93"/>
                  </a:lnTo>
                  <a:lnTo>
                    <a:pt x="28" y="158"/>
                  </a:lnTo>
                  <a:lnTo>
                    <a:pt x="93" y="186"/>
                  </a:lnTo>
                  <a:lnTo>
                    <a:pt x="159" y="158"/>
                  </a:lnTo>
                  <a:lnTo>
                    <a:pt x="186" y="9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76" name="Line 208"/>
            <p:cNvSpPr>
              <a:spLocks noChangeShapeType="1"/>
            </p:cNvSpPr>
            <p:nvPr/>
          </p:nvSpPr>
          <p:spPr bwMode="auto">
            <a:xfrm>
              <a:off x="5548313" y="4916488"/>
              <a:ext cx="53975" cy="539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77" name="Line 209"/>
            <p:cNvSpPr>
              <a:spLocks noChangeShapeType="1"/>
            </p:cNvSpPr>
            <p:nvPr/>
          </p:nvSpPr>
          <p:spPr bwMode="auto">
            <a:xfrm flipV="1">
              <a:off x="5548313" y="4916488"/>
              <a:ext cx="53975" cy="539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7380" name="Rectangle 212"/>
          <p:cNvSpPr>
            <a:spLocks noChangeArrowheads="1"/>
          </p:cNvSpPr>
          <p:nvPr/>
        </p:nvSpPr>
        <p:spPr bwMode="auto">
          <a:xfrm>
            <a:off x="5753331" y="2860677"/>
            <a:ext cx="4392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2.82' 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81" name="Rectangle 213"/>
          <p:cNvSpPr>
            <a:spLocks noChangeArrowheads="1"/>
          </p:cNvSpPr>
          <p:nvPr/>
        </p:nvSpPr>
        <p:spPr bwMode="auto">
          <a:xfrm>
            <a:off x="5753331" y="3006726"/>
            <a:ext cx="4776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2.71' W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82" name="Rectangle 214"/>
          <p:cNvSpPr>
            <a:spLocks noChangeArrowheads="1"/>
          </p:cNvSpPr>
          <p:nvPr/>
        </p:nvSpPr>
        <p:spPr bwMode="auto">
          <a:xfrm>
            <a:off x="6299431" y="2759076"/>
            <a:ext cx="4392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0.87' 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83" name="Rectangle 215"/>
          <p:cNvSpPr>
            <a:spLocks noChangeArrowheads="1"/>
          </p:cNvSpPr>
          <p:nvPr/>
        </p:nvSpPr>
        <p:spPr bwMode="auto">
          <a:xfrm>
            <a:off x="6270856" y="2903538"/>
            <a:ext cx="4776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1.08' W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8" name="Group 723"/>
          <p:cNvGrpSpPr/>
          <p:nvPr/>
        </p:nvGrpSpPr>
        <p:grpSpPr>
          <a:xfrm>
            <a:off x="6759577" y="3011489"/>
            <a:ext cx="74613" cy="74614"/>
            <a:chOff x="6759575" y="3011488"/>
            <a:chExt cx="74613" cy="74613"/>
          </a:xfrm>
        </p:grpSpPr>
        <p:sp>
          <p:nvSpPr>
            <p:cNvPr id="7384" name="Freeform 216"/>
            <p:cNvSpPr>
              <a:spLocks/>
            </p:cNvSpPr>
            <p:nvPr/>
          </p:nvSpPr>
          <p:spPr bwMode="auto">
            <a:xfrm>
              <a:off x="6759575" y="3011488"/>
              <a:ext cx="74613" cy="74613"/>
            </a:xfrm>
            <a:custGeom>
              <a:avLst/>
              <a:gdLst/>
              <a:ahLst/>
              <a:cxnLst>
                <a:cxn ang="0">
                  <a:pos x="186" y="93"/>
                </a:cxn>
                <a:cxn ang="0">
                  <a:pos x="159" y="27"/>
                </a:cxn>
                <a:cxn ang="0">
                  <a:pos x="93" y="0"/>
                </a:cxn>
                <a:cxn ang="0">
                  <a:pos x="28" y="27"/>
                </a:cxn>
                <a:cxn ang="0">
                  <a:pos x="0" y="93"/>
                </a:cxn>
                <a:cxn ang="0">
                  <a:pos x="28" y="159"/>
                </a:cxn>
                <a:cxn ang="0">
                  <a:pos x="93" y="186"/>
                </a:cxn>
                <a:cxn ang="0">
                  <a:pos x="159" y="159"/>
                </a:cxn>
                <a:cxn ang="0">
                  <a:pos x="186" y="93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lnTo>
                    <a:pt x="159" y="27"/>
                  </a:lnTo>
                  <a:lnTo>
                    <a:pt x="93" y="0"/>
                  </a:lnTo>
                  <a:lnTo>
                    <a:pt x="28" y="27"/>
                  </a:lnTo>
                  <a:lnTo>
                    <a:pt x="0" y="93"/>
                  </a:lnTo>
                  <a:lnTo>
                    <a:pt x="28" y="159"/>
                  </a:lnTo>
                  <a:lnTo>
                    <a:pt x="93" y="186"/>
                  </a:lnTo>
                  <a:lnTo>
                    <a:pt x="159" y="159"/>
                  </a:lnTo>
                  <a:lnTo>
                    <a:pt x="186" y="9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85" name="Line 217"/>
            <p:cNvSpPr>
              <a:spLocks noChangeShapeType="1"/>
            </p:cNvSpPr>
            <p:nvPr/>
          </p:nvSpPr>
          <p:spPr bwMode="auto">
            <a:xfrm>
              <a:off x="6770688" y="3022601"/>
              <a:ext cx="55563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86" name="Line 218"/>
            <p:cNvSpPr>
              <a:spLocks noChangeShapeType="1"/>
            </p:cNvSpPr>
            <p:nvPr/>
          </p:nvSpPr>
          <p:spPr bwMode="auto">
            <a:xfrm flipV="1">
              <a:off x="6770688" y="3022601"/>
              <a:ext cx="55563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7387" name="Rectangle 219"/>
          <p:cNvSpPr>
            <a:spLocks noChangeArrowheads="1"/>
          </p:cNvSpPr>
          <p:nvPr/>
        </p:nvSpPr>
        <p:spPr bwMode="auto">
          <a:xfrm>
            <a:off x="4156079" y="3225803"/>
            <a:ext cx="4103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3.40' S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88" name="Rectangle 220"/>
          <p:cNvSpPr>
            <a:spLocks noChangeArrowheads="1"/>
          </p:cNvSpPr>
          <p:nvPr/>
        </p:nvSpPr>
        <p:spPr bwMode="auto">
          <a:xfrm>
            <a:off x="4156079" y="3371851"/>
            <a:ext cx="4776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2.28' W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89" name="Rectangle 221"/>
          <p:cNvSpPr>
            <a:spLocks noChangeArrowheads="1"/>
          </p:cNvSpPr>
          <p:nvPr/>
        </p:nvSpPr>
        <p:spPr bwMode="auto">
          <a:xfrm>
            <a:off x="3455020" y="3206394"/>
            <a:ext cx="3978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center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90" name="Rectangle 222"/>
          <p:cNvSpPr>
            <a:spLocks noChangeArrowheads="1"/>
          </p:cNvSpPr>
          <p:nvPr/>
        </p:nvSpPr>
        <p:spPr bwMode="auto">
          <a:xfrm>
            <a:off x="3440728" y="3350859"/>
            <a:ext cx="4376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~1.8' 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91" name="Rectangle 223"/>
          <p:cNvSpPr>
            <a:spLocks noChangeArrowheads="1"/>
          </p:cNvSpPr>
          <p:nvPr/>
        </p:nvSpPr>
        <p:spPr bwMode="auto">
          <a:xfrm>
            <a:off x="3448666" y="3495319"/>
            <a:ext cx="4151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~3.6' E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9" name="Group 725"/>
          <p:cNvGrpSpPr/>
          <p:nvPr/>
        </p:nvGrpSpPr>
        <p:grpSpPr>
          <a:xfrm>
            <a:off x="2763838" y="3062288"/>
            <a:ext cx="4389438" cy="2362200"/>
            <a:chOff x="2763838" y="3062288"/>
            <a:chExt cx="4389438" cy="2362200"/>
          </a:xfrm>
        </p:grpSpPr>
        <p:sp>
          <p:nvSpPr>
            <p:cNvPr id="7359" name="Line 191"/>
            <p:cNvSpPr>
              <a:spLocks noChangeShapeType="1"/>
            </p:cNvSpPr>
            <p:nvPr/>
          </p:nvSpPr>
          <p:spPr bwMode="auto">
            <a:xfrm flipH="1">
              <a:off x="5200651" y="3227388"/>
              <a:ext cx="811213" cy="16351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62" name="Line 194"/>
            <p:cNvSpPr>
              <a:spLocks noChangeShapeType="1"/>
            </p:cNvSpPr>
            <p:nvPr/>
          </p:nvSpPr>
          <p:spPr bwMode="auto">
            <a:xfrm flipH="1">
              <a:off x="4387851" y="3390901"/>
              <a:ext cx="812800" cy="1651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grpSp>
          <p:nvGrpSpPr>
            <p:cNvPr id="10" name="Group 724"/>
            <p:cNvGrpSpPr/>
            <p:nvPr/>
          </p:nvGrpSpPr>
          <p:grpSpPr>
            <a:xfrm>
              <a:off x="2763838" y="3062288"/>
              <a:ext cx="4389438" cy="2362200"/>
              <a:chOff x="2763838" y="3062288"/>
              <a:chExt cx="4389438" cy="2362200"/>
            </a:xfrm>
          </p:grpSpPr>
          <p:sp>
            <p:nvSpPr>
              <p:cNvPr id="7355" name="Line 187"/>
              <p:cNvSpPr>
                <a:spLocks noChangeShapeType="1"/>
              </p:cNvSpPr>
              <p:nvPr/>
            </p:nvSpPr>
            <p:spPr bwMode="auto">
              <a:xfrm flipH="1">
                <a:off x="6340476" y="4602163"/>
                <a:ext cx="812800" cy="16351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56" name="Line 188"/>
              <p:cNvSpPr>
                <a:spLocks noChangeShapeType="1"/>
              </p:cNvSpPr>
              <p:nvPr/>
            </p:nvSpPr>
            <p:spPr bwMode="auto">
              <a:xfrm flipH="1" flipV="1">
                <a:off x="6824663" y="3062288"/>
                <a:ext cx="328613" cy="153987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57" name="Line 189"/>
              <p:cNvSpPr>
                <a:spLocks noChangeShapeType="1"/>
              </p:cNvSpPr>
              <p:nvPr/>
            </p:nvSpPr>
            <p:spPr bwMode="auto">
              <a:xfrm flipH="1">
                <a:off x="6011863" y="3062288"/>
                <a:ext cx="812800" cy="1651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58" name="Line 190"/>
              <p:cNvSpPr>
                <a:spLocks noChangeShapeType="1"/>
              </p:cNvSpPr>
              <p:nvPr/>
            </p:nvSpPr>
            <p:spPr bwMode="auto">
              <a:xfrm>
                <a:off x="6011863" y="3227388"/>
                <a:ext cx="328613" cy="1538288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0" name="Line 192"/>
              <p:cNvSpPr>
                <a:spLocks noChangeShapeType="1"/>
              </p:cNvSpPr>
              <p:nvPr/>
            </p:nvSpPr>
            <p:spPr bwMode="auto">
              <a:xfrm>
                <a:off x="5200651" y="3390901"/>
                <a:ext cx="328613" cy="153987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1" name="Line 193"/>
              <p:cNvSpPr>
                <a:spLocks noChangeShapeType="1"/>
              </p:cNvSpPr>
              <p:nvPr/>
            </p:nvSpPr>
            <p:spPr bwMode="auto">
              <a:xfrm flipH="1">
                <a:off x="5529263" y="4765676"/>
                <a:ext cx="811213" cy="1651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3" name="Line 195"/>
              <p:cNvSpPr>
                <a:spLocks noChangeShapeType="1"/>
              </p:cNvSpPr>
              <p:nvPr/>
            </p:nvSpPr>
            <p:spPr bwMode="auto">
              <a:xfrm>
                <a:off x="4387851" y="3556001"/>
                <a:ext cx="328613" cy="1538288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4" name="Line 196"/>
              <p:cNvSpPr>
                <a:spLocks noChangeShapeType="1"/>
              </p:cNvSpPr>
              <p:nvPr/>
            </p:nvSpPr>
            <p:spPr bwMode="auto">
              <a:xfrm flipH="1">
                <a:off x="4716463" y="4930776"/>
                <a:ext cx="812800" cy="16351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5" name="Line 197"/>
              <p:cNvSpPr>
                <a:spLocks noChangeShapeType="1"/>
              </p:cNvSpPr>
              <p:nvPr/>
            </p:nvSpPr>
            <p:spPr bwMode="auto">
              <a:xfrm flipH="1">
                <a:off x="3576638" y="3556001"/>
                <a:ext cx="811213" cy="16351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6" name="Line 198"/>
              <p:cNvSpPr>
                <a:spLocks noChangeShapeType="1"/>
              </p:cNvSpPr>
              <p:nvPr/>
            </p:nvSpPr>
            <p:spPr bwMode="auto">
              <a:xfrm flipH="1">
                <a:off x="3905251" y="5094288"/>
                <a:ext cx="811213" cy="1651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7" name="Line 199"/>
              <p:cNvSpPr>
                <a:spLocks noChangeShapeType="1"/>
              </p:cNvSpPr>
              <p:nvPr/>
            </p:nvSpPr>
            <p:spPr bwMode="auto">
              <a:xfrm flipH="1">
                <a:off x="2763838" y="3719513"/>
                <a:ext cx="812800" cy="1651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8" name="Line 200"/>
              <p:cNvSpPr>
                <a:spLocks noChangeShapeType="1"/>
              </p:cNvSpPr>
              <p:nvPr/>
            </p:nvSpPr>
            <p:spPr bwMode="auto">
              <a:xfrm>
                <a:off x="2763838" y="3884613"/>
                <a:ext cx="330200" cy="153987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9" name="Line 201"/>
              <p:cNvSpPr>
                <a:spLocks noChangeShapeType="1"/>
              </p:cNvSpPr>
              <p:nvPr/>
            </p:nvSpPr>
            <p:spPr bwMode="auto">
              <a:xfrm flipH="1">
                <a:off x="3094038" y="5259388"/>
                <a:ext cx="811213" cy="1651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539" name="Line 371"/>
              <p:cNvSpPr>
                <a:spLocks noChangeShapeType="1"/>
              </p:cNvSpPr>
              <p:nvPr/>
            </p:nvSpPr>
            <p:spPr bwMode="auto">
              <a:xfrm>
                <a:off x="3576638" y="3719513"/>
                <a:ext cx="328613" cy="153987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grpSp>
        <p:nvGrpSpPr>
          <p:cNvPr id="11" name="Group 427"/>
          <p:cNvGrpSpPr/>
          <p:nvPr/>
        </p:nvGrpSpPr>
        <p:grpSpPr>
          <a:xfrm>
            <a:off x="3814483" y="5265739"/>
            <a:ext cx="74613" cy="74614"/>
            <a:chOff x="3830919" y="5265738"/>
            <a:chExt cx="74613" cy="74613"/>
          </a:xfrm>
        </p:grpSpPr>
        <p:sp>
          <p:nvSpPr>
            <p:cNvPr id="7540" name="Freeform 372"/>
            <p:cNvSpPr>
              <a:spLocks/>
            </p:cNvSpPr>
            <p:nvPr/>
          </p:nvSpPr>
          <p:spPr bwMode="auto">
            <a:xfrm>
              <a:off x="3830919" y="5265738"/>
              <a:ext cx="74613" cy="74613"/>
            </a:xfrm>
            <a:custGeom>
              <a:avLst/>
              <a:gdLst/>
              <a:ahLst/>
              <a:cxnLst>
                <a:cxn ang="0">
                  <a:pos x="186" y="93"/>
                </a:cxn>
                <a:cxn ang="0">
                  <a:pos x="159" y="27"/>
                </a:cxn>
                <a:cxn ang="0">
                  <a:pos x="93" y="0"/>
                </a:cxn>
                <a:cxn ang="0">
                  <a:pos x="28" y="27"/>
                </a:cxn>
                <a:cxn ang="0">
                  <a:pos x="0" y="93"/>
                </a:cxn>
                <a:cxn ang="0">
                  <a:pos x="28" y="159"/>
                </a:cxn>
                <a:cxn ang="0">
                  <a:pos x="93" y="186"/>
                </a:cxn>
                <a:cxn ang="0">
                  <a:pos x="159" y="159"/>
                </a:cxn>
                <a:cxn ang="0">
                  <a:pos x="186" y="93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lnTo>
                    <a:pt x="159" y="27"/>
                  </a:lnTo>
                  <a:lnTo>
                    <a:pt x="93" y="0"/>
                  </a:lnTo>
                  <a:lnTo>
                    <a:pt x="28" y="27"/>
                  </a:lnTo>
                  <a:lnTo>
                    <a:pt x="0" y="93"/>
                  </a:lnTo>
                  <a:lnTo>
                    <a:pt x="28" y="159"/>
                  </a:lnTo>
                  <a:lnTo>
                    <a:pt x="93" y="186"/>
                  </a:lnTo>
                  <a:lnTo>
                    <a:pt x="159" y="159"/>
                  </a:lnTo>
                  <a:lnTo>
                    <a:pt x="186" y="9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541" name="Line 373"/>
            <p:cNvSpPr>
              <a:spLocks noChangeShapeType="1"/>
            </p:cNvSpPr>
            <p:nvPr/>
          </p:nvSpPr>
          <p:spPr bwMode="auto">
            <a:xfrm>
              <a:off x="3842032" y="5275263"/>
              <a:ext cx="53975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542" name="Line 374"/>
            <p:cNvSpPr>
              <a:spLocks noChangeShapeType="1"/>
            </p:cNvSpPr>
            <p:nvPr/>
          </p:nvSpPr>
          <p:spPr bwMode="auto">
            <a:xfrm flipV="1">
              <a:off x="3842032" y="5275263"/>
              <a:ext cx="53975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7543" name="Rectangle 375"/>
          <p:cNvSpPr>
            <a:spLocks noChangeArrowheads="1"/>
          </p:cNvSpPr>
          <p:nvPr/>
        </p:nvSpPr>
        <p:spPr bwMode="auto">
          <a:xfrm>
            <a:off x="3908429" y="4876803"/>
            <a:ext cx="4103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4.40' S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44" name="Rectangle 376"/>
          <p:cNvSpPr>
            <a:spLocks noChangeArrowheads="1"/>
          </p:cNvSpPr>
          <p:nvPr/>
        </p:nvSpPr>
        <p:spPr bwMode="auto">
          <a:xfrm>
            <a:off x="3908429" y="5021263"/>
            <a:ext cx="4776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3.28' W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12" name="Group 424"/>
          <p:cNvGrpSpPr/>
          <p:nvPr/>
        </p:nvGrpSpPr>
        <p:grpSpPr>
          <a:xfrm>
            <a:off x="2706692" y="3908427"/>
            <a:ext cx="74613" cy="74614"/>
            <a:chOff x="2706688" y="3908426"/>
            <a:chExt cx="74613" cy="74613"/>
          </a:xfrm>
        </p:grpSpPr>
        <p:sp>
          <p:nvSpPr>
            <p:cNvPr id="7545" name="Freeform 377"/>
            <p:cNvSpPr>
              <a:spLocks/>
            </p:cNvSpPr>
            <p:nvPr/>
          </p:nvSpPr>
          <p:spPr bwMode="auto">
            <a:xfrm>
              <a:off x="2706688" y="3908426"/>
              <a:ext cx="74613" cy="74613"/>
            </a:xfrm>
            <a:custGeom>
              <a:avLst/>
              <a:gdLst/>
              <a:ahLst/>
              <a:cxnLst>
                <a:cxn ang="0">
                  <a:pos x="186" y="93"/>
                </a:cxn>
                <a:cxn ang="0">
                  <a:pos x="159" y="27"/>
                </a:cxn>
                <a:cxn ang="0">
                  <a:pos x="93" y="0"/>
                </a:cxn>
                <a:cxn ang="0">
                  <a:pos x="27" y="27"/>
                </a:cxn>
                <a:cxn ang="0">
                  <a:pos x="0" y="93"/>
                </a:cxn>
                <a:cxn ang="0">
                  <a:pos x="27" y="158"/>
                </a:cxn>
                <a:cxn ang="0">
                  <a:pos x="93" y="185"/>
                </a:cxn>
                <a:cxn ang="0">
                  <a:pos x="159" y="158"/>
                </a:cxn>
                <a:cxn ang="0">
                  <a:pos x="186" y="93"/>
                </a:cxn>
              </a:cxnLst>
              <a:rect l="0" t="0" r="r" b="b"/>
              <a:pathLst>
                <a:path w="186" h="185">
                  <a:moveTo>
                    <a:pt x="186" y="93"/>
                  </a:moveTo>
                  <a:lnTo>
                    <a:pt x="159" y="27"/>
                  </a:lnTo>
                  <a:lnTo>
                    <a:pt x="93" y="0"/>
                  </a:lnTo>
                  <a:lnTo>
                    <a:pt x="27" y="27"/>
                  </a:lnTo>
                  <a:lnTo>
                    <a:pt x="0" y="93"/>
                  </a:lnTo>
                  <a:lnTo>
                    <a:pt x="27" y="158"/>
                  </a:lnTo>
                  <a:lnTo>
                    <a:pt x="93" y="185"/>
                  </a:lnTo>
                  <a:lnTo>
                    <a:pt x="159" y="158"/>
                  </a:lnTo>
                  <a:lnTo>
                    <a:pt x="186" y="9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546" name="Line 378"/>
            <p:cNvSpPr>
              <a:spLocks noChangeShapeType="1"/>
            </p:cNvSpPr>
            <p:nvPr/>
          </p:nvSpPr>
          <p:spPr bwMode="auto">
            <a:xfrm>
              <a:off x="2717800" y="3919538"/>
              <a:ext cx="53975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547" name="Line 379"/>
            <p:cNvSpPr>
              <a:spLocks noChangeShapeType="1"/>
            </p:cNvSpPr>
            <p:nvPr/>
          </p:nvSpPr>
          <p:spPr bwMode="auto">
            <a:xfrm flipV="1">
              <a:off x="2717800" y="3919538"/>
              <a:ext cx="53975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7548" name="Rectangle 380"/>
          <p:cNvSpPr>
            <a:spLocks noChangeArrowheads="1"/>
          </p:cNvSpPr>
          <p:nvPr/>
        </p:nvSpPr>
        <p:spPr bwMode="auto">
          <a:xfrm>
            <a:off x="2524129" y="3557588"/>
            <a:ext cx="4103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3.12' S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49" name="Rectangle 381"/>
          <p:cNvSpPr>
            <a:spLocks noChangeArrowheads="1"/>
          </p:cNvSpPr>
          <p:nvPr/>
        </p:nvSpPr>
        <p:spPr bwMode="auto">
          <a:xfrm>
            <a:off x="2524129" y="3703638"/>
            <a:ext cx="4776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1.80' W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50" name="Line 382"/>
          <p:cNvSpPr>
            <a:spLocks noChangeShapeType="1"/>
          </p:cNvSpPr>
          <p:nvPr/>
        </p:nvSpPr>
        <p:spPr bwMode="auto">
          <a:xfrm flipH="1">
            <a:off x="1851029" y="5811841"/>
            <a:ext cx="53975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51" name="Line 383"/>
          <p:cNvSpPr>
            <a:spLocks noChangeShapeType="1"/>
          </p:cNvSpPr>
          <p:nvPr/>
        </p:nvSpPr>
        <p:spPr bwMode="auto">
          <a:xfrm flipH="1">
            <a:off x="7161216" y="4737104"/>
            <a:ext cx="53975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52" name="Line 384"/>
          <p:cNvSpPr>
            <a:spLocks noChangeShapeType="1"/>
          </p:cNvSpPr>
          <p:nvPr/>
        </p:nvSpPr>
        <p:spPr bwMode="auto">
          <a:xfrm flipH="1">
            <a:off x="6454779" y="1436691"/>
            <a:ext cx="53975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53" name="Line 385"/>
          <p:cNvSpPr>
            <a:spLocks noChangeShapeType="1"/>
          </p:cNvSpPr>
          <p:nvPr/>
        </p:nvSpPr>
        <p:spPr bwMode="auto">
          <a:xfrm>
            <a:off x="4548188" y="1693864"/>
            <a:ext cx="966788" cy="1588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54" name="Rectangle 386"/>
          <p:cNvSpPr>
            <a:spLocks noChangeArrowheads="1"/>
          </p:cNvSpPr>
          <p:nvPr/>
        </p:nvSpPr>
        <p:spPr bwMode="auto">
          <a:xfrm>
            <a:off x="4587875" y="1519239"/>
            <a:ext cx="4460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Legend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55" name="Rectangle 387"/>
          <p:cNvSpPr>
            <a:spLocks noChangeArrowheads="1"/>
          </p:cNvSpPr>
          <p:nvPr/>
        </p:nvSpPr>
        <p:spPr bwMode="auto">
          <a:xfrm>
            <a:off x="4748213" y="1724027"/>
            <a:ext cx="12066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Found 3/4" Iron Pin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56" name="Rectangle 388"/>
          <p:cNvSpPr>
            <a:spLocks noChangeArrowheads="1"/>
          </p:cNvSpPr>
          <p:nvPr/>
        </p:nvSpPr>
        <p:spPr bwMode="auto">
          <a:xfrm>
            <a:off x="4762504" y="1876427"/>
            <a:ext cx="9741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Found #5 Rebar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57" name="Freeform 389"/>
          <p:cNvSpPr>
            <a:spLocks/>
          </p:cNvSpPr>
          <p:nvPr/>
        </p:nvSpPr>
        <p:spPr bwMode="auto">
          <a:xfrm>
            <a:off x="4592642" y="1943103"/>
            <a:ext cx="53975" cy="53975"/>
          </a:xfrm>
          <a:custGeom>
            <a:avLst/>
            <a:gdLst/>
            <a:ahLst/>
            <a:cxnLst>
              <a:cxn ang="0">
                <a:pos x="131" y="67"/>
              </a:cxn>
              <a:cxn ang="0">
                <a:pos x="105" y="14"/>
              </a:cxn>
              <a:cxn ang="0">
                <a:pos x="47" y="0"/>
              </a:cxn>
              <a:cxn ang="0">
                <a:pos x="0" y="38"/>
              </a:cxn>
              <a:cxn ang="0">
                <a:pos x="0" y="97"/>
              </a:cxn>
              <a:cxn ang="0">
                <a:pos x="47" y="134"/>
              </a:cxn>
              <a:cxn ang="0">
                <a:pos x="105" y="121"/>
              </a:cxn>
              <a:cxn ang="0">
                <a:pos x="131" y="67"/>
              </a:cxn>
            </a:cxnLst>
            <a:rect l="0" t="0" r="r" b="b"/>
            <a:pathLst>
              <a:path w="131" h="134">
                <a:moveTo>
                  <a:pt x="131" y="67"/>
                </a:moveTo>
                <a:lnTo>
                  <a:pt x="105" y="14"/>
                </a:lnTo>
                <a:lnTo>
                  <a:pt x="47" y="0"/>
                </a:lnTo>
                <a:lnTo>
                  <a:pt x="0" y="38"/>
                </a:lnTo>
                <a:lnTo>
                  <a:pt x="0" y="97"/>
                </a:lnTo>
                <a:lnTo>
                  <a:pt x="47" y="134"/>
                </a:lnTo>
                <a:lnTo>
                  <a:pt x="105" y="121"/>
                </a:lnTo>
                <a:lnTo>
                  <a:pt x="131" y="6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58" name="Rectangle 390"/>
          <p:cNvSpPr>
            <a:spLocks noChangeArrowheads="1"/>
          </p:cNvSpPr>
          <p:nvPr/>
        </p:nvSpPr>
        <p:spPr bwMode="auto">
          <a:xfrm>
            <a:off x="4591054" y="1789114"/>
            <a:ext cx="53975" cy="52388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59" name="Rectangle 391"/>
          <p:cNvSpPr>
            <a:spLocks noChangeArrowheads="1"/>
          </p:cNvSpPr>
          <p:nvPr/>
        </p:nvSpPr>
        <p:spPr bwMode="auto">
          <a:xfrm>
            <a:off x="4768850" y="2039939"/>
            <a:ext cx="1033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Found #5" Rebar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60" name="Freeform 392"/>
          <p:cNvSpPr>
            <a:spLocks/>
          </p:cNvSpPr>
          <p:nvPr/>
        </p:nvSpPr>
        <p:spPr bwMode="auto">
          <a:xfrm>
            <a:off x="4581529" y="2097089"/>
            <a:ext cx="74613" cy="74614"/>
          </a:xfrm>
          <a:custGeom>
            <a:avLst/>
            <a:gdLst/>
            <a:ahLst/>
            <a:cxnLst>
              <a:cxn ang="0">
                <a:pos x="186" y="93"/>
              </a:cxn>
              <a:cxn ang="0">
                <a:pos x="159" y="27"/>
              </a:cxn>
              <a:cxn ang="0">
                <a:pos x="93" y="0"/>
              </a:cxn>
              <a:cxn ang="0">
                <a:pos x="28" y="27"/>
              </a:cxn>
              <a:cxn ang="0">
                <a:pos x="0" y="93"/>
              </a:cxn>
              <a:cxn ang="0">
                <a:pos x="28" y="158"/>
              </a:cxn>
              <a:cxn ang="0">
                <a:pos x="93" y="186"/>
              </a:cxn>
              <a:cxn ang="0">
                <a:pos x="159" y="158"/>
              </a:cxn>
              <a:cxn ang="0">
                <a:pos x="186" y="93"/>
              </a:cxn>
            </a:cxnLst>
            <a:rect l="0" t="0" r="r" b="b"/>
            <a:pathLst>
              <a:path w="186" h="186">
                <a:moveTo>
                  <a:pt x="186" y="93"/>
                </a:moveTo>
                <a:lnTo>
                  <a:pt x="159" y="27"/>
                </a:lnTo>
                <a:lnTo>
                  <a:pt x="93" y="0"/>
                </a:lnTo>
                <a:lnTo>
                  <a:pt x="28" y="27"/>
                </a:lnTo>
                <a:lnTo>
                  <a:pt x="0" y="93"/>
                </a:lnTo>
                <a:lnTo>
                  <a:pt x="28" y="158"/>
                </a:lnTo>
                <a:lnTo>
                  <a:pt x="93" y="186"/>
                </a:lnTo>
                <a:lnTo>
                  <a:pt x="159" y="158"/>
                </a:lnTo>
                <a:lnTo>
                  <a:pt x="186" y="93"/>
                </a:lnTo>
              </a:path>
            </a:pathLst>
          </a:cu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1" name="Rectangle 393"/>
          <p:cNvSpPr>
            <a:spLocks noChangeArrowheads="1"/>
          </p:cNvSpPr>
          <p:nvPr/>
        </p:nvSpPr>
        <p:spPr bwMode="auto">
          <a:xfrm>
            <a:off x="4768850" y="2222502"/>
            <a:ext cx="66415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Fence Post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62" name="Line 394"/>
          <p:cNvSpPr>
            <a:spLocks noChangeShapeType="1"/>
          </p:cNvSpPr>
          <p:nvPr/>
        </p:nvSpPr>
        <p:spPr bwMode="auto">
          <a:xfrm>
            <a:off x="4587879" y="2268541"/>
            <a:ext cx="53975" cy="539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3" name="Line 395"/>
          <p:cNvSpPr>
            <a:spLocks noChangeShapeType="1"/>
          </p:cNvSpPr>
          <p:nvPr/>
        </p:nvSpPr>
        <p:spPr bwMode="auto">
          <a:xfrm flipV="1">
            <a:off x="4587879" y="2268541"/>
            <a:ext cx="53975" cy="539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4" name="Line 396"/>
          <p:cNvSpPr>
            <a:spLocks noChangeShapeType="1"/>
          </p:cNvSpPr>
          <p:nvPr/>
        </p:nvSpPr>
        <p:spPr bwMode="auto">
          <a:xfrm flipH="1">
            <a:off x="4591054" y="1789114"/>
            <a:ext cx="53975" cy="523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5" name="Line 397"/>
          <p:cNvSpPr>
            <a:spLocks noChangeShapeType="1"/>
          </p:cNvSpPr>
          <p:nvPr/>
        </p:nvSpPr>
        <p:spPr bwMode="auto">
          <a:xfrm>
            <a:off x="4591054" y="2106615"/>
            <a:ext cx="55563" cy="539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6" name="Line 398"/>
          <p:cNvSpPr>
            <a:spLocks noChangeShapeType="1"/>
          </p:cNvSpPr>
          <p:nvPr/>
        </p:nvSpPr>
        <p:spPr bwMode="auto">
          <a:xfrm flipV="1">
            <a:off x="4591054" y="2106615"/>
            <a:ext cx="55563" cy="539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7" name="Line 399"/>
          <p:cNvSpPr>
            <a:spLocks noChangeShapeType="1"/>
          </p:cNvSpPr>
          <p:nvPr/>
        </p:nvSpPr>
        <p:spPr bwMode="auto">
          <a:xfrm>
            <a:off x="4518029" y="2295527"/>
            <a:ext cx="34925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8" name="Line 400"/>
          <p:cNvSpPr>
            <a:spLocks noChangeShapeType="1"/>
          </p:cNvSpPr>
          <p:nvPr/>
        </p:nvSpPr>
        <p:spPr bwMode="auto">
          <a:xfrm>
            <a:off x="4570413" y="2295527"/>
            <a:ext cx="33338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9" name="Line 401"/>
          <p:cNvSpPr>
            <a:spLocks noChangeShapeType="1"/>
          </p:cNvSpPr>
          <p:nvPr/>
        </p:nvSpPr>
        <p:spPr bwMode="auto">
          <a:xfrm>
            <a:off x="4621215" y="2295527"/>
            <a:ext cx="34925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0" name="Line 402"/>
          <p:cNvSpPr>
            <a:spLocks noChangeShapeType="1"/>
          </p:cNvSpPr>
          <p:nvPr/>
        </p:nvSpPr>
        <p:spPr bwMode="auto">
          <a:xfrm>
            <a:off x="4673604" y="2295527"/>
            <a:ext cx="34925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1" name="Rectangle 403"/>
          <p:cNvSpPr>
            <a:spLocks noChangeArrowheads="1"/>
          </p:cNvSpPr>
          <p:nvPr/>
        </p:nvSpPr>
        <p:spPr bwMode="auto">
          <a:xfrm>
            <a:off x="4764092" y="2384427"/>
            <a:ext cx="3648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Fence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72" name="Rectangle 404"/>
          <p:cNvSpPr>
            <a:spLocks noChangeArrowheads="1"/>
          </p:cNvSpPr>
          <p:nvPr/>
        </p:nvSpPr>
        <p:spPr bwMode="auto">
          <a:xfrm>
            <a:off x="4760913" y="2544763"/>
            <a:ext cx="12666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Computed Plat Lines</a:t>
            </a:r>
          </a:p>
        </p:txBody>
      </p:sp>
      <p:sp>
        <p:nvSpPr>
          <p:cNvPr id="7573" name="Line 405"/>
          <p:cNvSpPr>
            <a:spLocks noChangeShapeType="1"/>
          </p:cNvSpPr>
          <p:nvPr/>
        </p:nvSpPr>
        <p:spPr bwMode="auto">
          <a:xfrm>
            <a:off x="4519613" y="2459039"/>
            <a:ext cx="33338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5" name="Line 407"/>
          <p:cNvSpPr>
            <a:spLocks noChangeShapeType="1"/>
          </p:cNvSpPr>
          <p:nvPr/>
        </p:nvSpPr>
        <p:spPr bwMode="auto">
          <a:xfrm>
            <a:off x="4570417" y="2459039"/>
            <a:ext cx="34925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6" name="Line 408"/>
          <p:cNvSpPr>
            <a:spLocks noChangeShapeType="1"/>
          </p:cNvSpPr>
          <p:nvPr/>
        </p:nvSpPr>
        <p:spPr bwMode="auto">
          <a:xfrm>
            <a:off x="4622804" y="2459039"/>
            <a:ext cx="34925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7" name="Line 409"/>
          <p:cNvSpPr>
            <a:spLocks noChangeShapeType="1"/>
          </p:cNvSpPr>
          <p:nvPr/>
        </p:nvSpPr>
        <p:spPr bwMode="auto">
          <a:xfrm>
            <a:off x="4673604" y="2459039"/>
            <a:ext cx="34925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8" name="Line 410"/>
          <p:cNvSpPr>
            <a:spLocks noChangeShapeType="1"/>
          </p:cNvSpPr>
          <p:nvPr/>
        </p:nvSpPr>
        <p:spPr bwMode="auto">
          <a:xfrm>
            <a:off x="4514854" y="2619377"/>
            <a:ext cx="193675" cy="1588"/>
          </a:xfrm>
          <a:prstGeom prst="line">
            <a:avLst/>
          </a:prstGeom>
          <a:noFill/>
          <a:ln w="6350">
            <a:solidFill>
              <a:srgbClr val="0000FF"/>
            </a:solidFill>
            <a:prstDash val="lg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9" name="Freeform 411"/>
          <p:cNvSpPr>
            <a:spLocks/>
          </p:cNvSpPr>
          <p:nvPr/>
        </p:nvSpPr>
        <p:spPr bwMode="auto">
          <a:xfrm>
            <a:off x="7207250" y="4675190"/>
            <a:ext cx="293688" cy="239713"/>
          </a:xfrm>
          <a:custGeom>
            <a:avLst/>
            <a:gdLst/>
            <a:ahLst/>
            <a:cxnLst>
              <a:cxn ang="0">
                <a:pos x="731" y="597"/>
              </a:cxn>
              <a:cxn ang="0">
                <a:pos x="704" y="420"/>
              </a:cxn>
              <a:cxn ang="0">
                <a:pos x="627" y="260"/>
              </a:cxn>
              <a:cxn ang="0">
                <a:pos x="506" y="129"/>
              </a:cxn>
              <a:cxn ang="0">
                <a:pos x="351" y="39"/>
              </a:cxn>
              <a:cxn ang="0">
                <a:pos x="178" y="0"/>
              </a:cxn>
              <a:cxn ang="0">
                <a:pos x="0" y="13"/>
              </a:cxn>
            </a:cxnLst>
            <a:rect l="0" t="0" r="r" b="b"/>
            <a:pathLst>
              <a:path w="731" h="597">
                <a:moveTo>
                  <a:pt x="731" y="597"/>
                </a:moveTo>
                <a:lnTo>
                  <a:pt x="704" y="420"/>
                </a:lnTo>
                <a:lnTo>
                  <a:pt x="627" y="260"/>
                </a:lnTo>
                <a:lnTo>
                  <a:pt x="506" y="129"/>
                </a:lnTo>
                <a:lnTo>
                  <a:pt x="351" y="39"/>
                </a:lnTo>
                <a:lnTo>
                  <a:pt x="178" y="0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0" name="Line 412"/>
          <p:cNvSpPr>
            <a:spLocks noChangeShapeType="1"/>
          </p:cNvSpPr>
          <p:nvPr/>
        </p:nvSpPr>
        <p:spPr bwMode="auto">
          <a:xfrm flipH="1">
            <a:off x="7207250" y="4649791"/>
            <a:ext cx="31750" cy="31751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1" name="Line 413"/>
          <p:cNvSpPr>
            <a:spLocks noChangeShapeType="1"/>
          </p:cNvSpPr>
          <p:nvPr/>
        </p:nvSpPr>
        <p:spPr bwMode="auto">
          <a:xfrm flipH="1" flipV="1">
            <a:off x="7207252" y="4681539"/>
            <a:ext cx="41275" cy="14288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2" name="Line 414"/>
          <p:cNvSpPr>
            <a:spLocks noChangeShapeType="1"/>
          </p:cNvSpPr>
          <p:nvPr/>
        </p:nvSpPr>
        <p:spPr bwMode="auto">
          <a:xfrm>
            <a:off x="7207252" y="4681539"/>
            <a:ext cx="41275" cy="14288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3" name="Rectangle 415"/>
          <p:cNvSpPr>
            <a:spLocks noChangeArrowheads="1"/>
          </p:cNvSpPr>
          <p:nvPr/>
        </p:nvSpPr>
        <p:spPr bwMode="auto">
          <a:xfrm>
            <a:off x="1430342" y="5237164"/>
            <a:ext cx="92172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N 6°04'25" W  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84" name="Rectangle 416"/>
          <p:cNvSpPr>
            <a:spLocks noChangeArrowheads="1"/>
          </p:cNvSpPr>
          <p:nvPr/>
        </p:nvSpPr>
        <p:spPr bwMode="auto">
          <a:xfrm>
            <a:off x="1430342" y="5383212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30.15'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85" name="Freeform 417"/>
          <p:cNvSpPr>
            <a:spLocks/>
          </p:cNvSpPr>
          <p:nvPr/>
        </p:nvSpPr>
        <p:spPr bwMode="auto">
          <a:xfrm>
            <a:off x="1577975" y="5541964"/>
            <a:ext cx="280988" cy="222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" y="186"/>
              </a:cxn>
              <a:cxn ang="0">
                <a:pos x="172" y="346"/>
              </a:cxn>
              <a:cxn ang="0">
                <a:pos x="326" y="467"/>
              </a:cxn>
              <a:cxn ang="0">
                <a:pos x="508" y="539"/>
              </a:cxn>
              <a:cxn ang="0">
                <a:pos x="703" y="555"/>
              </a:cxn>
            </a:cxnLst>
            <a:rect l="0" t="0" r="r" b="b"/>
            <a:pathLst>
              <a:path w="703" h="555">
                <a:moveTo>
                  <a:pt x="0" y="0"/>
                </a:moveTo>
                <a:lnTo>
                  <a:pt x="61" y="186"/>
                </a:lnTo>
                <a:lnTo>
                  <a:pt x="172" y="346"/>
                </a:lnTo>
                <a:lnTo>
                  <a:pt x="326" y="467"/>
                </a:lnTo>
                <a:lnTo>
                  <a:pt x="508" y="539"/>
                </a:lnTo>
                <a:lnTo>
                  <a:pt x="703" y="555"/>
                </a:lnTo>
              </a:path>
            </a:pathLst>
          </a:cu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6" name="Line 418"/>
          <p:cNvSpPr>
            <a:spLocks noChangeShapeType="1"/>
          </p:cNvSpPr>
          <p:nvPr/>
        </p:nvSpPr>
        <p:spPr bwMode="auto">
          <a:xfrm flipV="1">
            <a:off x="1824042" y="5764214"/>
            <a:ext cx="34925" cy="25400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7" name="Line 419"/>
          <p:cNvSpPr>
            <a:spLocks noChangeShapeType="1"/>
          </p:cNvSpPr>
          <p:nvPr/>
        </p:nvSpPr>
        <p:spPr bwMode="auto">
          <a:xfrm>
            <a:off x="1820863" y="5743579"/>
            <a:ext cx="38100" cy="20639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8" name="Line 420"/>
          <p:cNvSpPr>
            <a:spLocks noChangeShapeType="1"/>
          </p:cNvSpPr>
          <p:nvPr/>
        </p:nvSpPr>
        <p:spPr bwMode="auto">
          <a:xfrm flipH="1" flipV="1">
            <a:off x="1820863" y="5743579"/>
            <a:ext cx="38100" cy="20639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grpSp>
        <p:nvGrpSpPr>
          <p:cNvPr id="13" name="Group 722"/>
          <p:cNvGrpSpPr/>
          <p:nvPr/>
        </p:nvGrpSpPr>
        <p:grpSpPr>
          <a:xfrm>
            <a:off x="3597276" y="3714752"/>
            <a:ext cx="290513" cy="1595440"/>
            <a:chOff x="3597275" y="3714751"/>
            <a:chExt cx="290513" cy="1595438"/>
          </a:xfrm>
        </p:grpSpPr>
        <p:sp>
          <p:nvSpPr>
            <p:cNvPr id="7485" name="Line 317"/>
            <p:cNvSpPr>
              <a:spLocks noChangeShapeType="1"/>
            </p:cNvSpPr>
            <p:nvPr/>
          </p:nvSpPr>
          <p:spPr bwMode="auto">
            <a:xfrm flipH="1" flipV="1">
              <a:off x="3668713" y="4181476"/>
              <a:ext cx="11113" cy="19050"/>
            </a:xfrm>
            <a:prstGeom prst="line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grpSp>
          <p:nvGrpSpPr>
            <p:cNvPr id="14" name="Group 574"/>
            <p:cNvGrpSpPr/>
            <p:nvPr/>
          </p:nvGrpSpPr>
          <p:grpSpPr>
            <a:xfrm>
              <a:off x="3597275" y="3714751"/>
              <a:ext cx="290513" cy="1595438"/>
              <a:chOff x="3597275" y="3714751"/>
              <a:chExt cx="290513" cy="1595438"/>
            </a:xfrm>
          </p:grpSpPr>
          <p:sp>
            <p:nvSpPr>
              <p:cNvPr id="576" name="Line 280"/>
              <p:cNvSpPr>
                <a:spLocks noChangeShapeType="1"/>
              </p:cNvSpPr>
              <p:nvPr/>
            </p:nvSpPr>
            <p:spPr bwMode="auto">
              <a:xfrm flipV="1">
                <a:off x="3619500" y="3913188"/>
                <a:ext cx="34925" cy="114300"/>
              </a:xfrm>
              <a:prstGeom prst="line">
                <a:avLst/>
              </a:prstGeom>
              <a:noFill/>
              <a:ln w="635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77" name="Line 323"/>
              <p:cNvSpPr>
                <a:spLocks noChangeShapeType="1"/>
              </p:cNvSpPr>
              <p:nvPr/>
            </p:nvSpPr>
            <p:spPr bwMode="auto">
              <a:xfrm flipH="1" flipV="1">
                <a:off x="3629025" y="3922713"/>
                <a:ext cx="26988" cy="50800"/>
              </a:xfrm>
              <a:prstGeom prst="line">
                <a:avLst/>
              </a:prstGeom>
              <a:noFill/>
              <a:ln w="635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78" name="Line 347"/>
              <p:cNvSpPr>
                <a:spLocks noChangeShapeType="1"/>
              </p:cNvSpPr>
              <p:nvPr/>
            </p:nvSpPr>
            <p:spPr bwMode="auto">
              <a:xfrm flipH="1" flipV="1">
                <a:off x="3611563" y="3960813"/>
                <a:ext cx="6350" cy="1588"/>
              </a:xfrm>
              <a:prstGeom prst="line">
                <a:avLst/>
              </a:prstGeom>
              <a:noFill/>
              <a:ln w="635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grpSp>
            <p:nvGrpSpPr>
              <p:cNvPr id="15" name="Group 429"/>
              <p:cNvGrpSpPr/>
              <p:nvPr/>
            </p:nvGrpSpPr>
            <p:grpSpPr>
              <a:xfrm>
                <a:off x="3597275" y="3714751"/>
                <a:ext cx="290513" cy="1595438"/>
                <a:chOff x="3597275" y="3714751"/>
                <a:chExt cx="290513" cy="1595438"/>
              </a:xfrm>
            </p:grpSpPr>
            <p:sp>
              <p:nvSpPr>
                <p:cNvPr id="580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3825875" y="5224463"/>
                  <a:ext cx="41275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3790950" y="5080001"/>
                  <a:ext cx="41275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2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3757613" y="4948238"/>
                  <a:ext cx="11113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3" name="Line 227"/>
                <p:cNvSpPr>
                  <a:spLocks noChangeShapeType="1"/>
                </p:cNvSpPr>
                <p:nvPr/>
              </p:nvSpPr>
              <p:spPr bwMode="auto">
                <a:xfrm>
                  <a:off x="3768725" y="494823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4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3768725" y="4932363"/>
                  <a:ext cx="31750" cy="158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5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3727450" y="4784726"/>
                  <a:ext cx="41275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6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3698875" y="4635501"/>
                  <a:ext cx="42863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7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3673475" y="4497388"/>
                  <a:ext cx="17463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8" name="Line 232"/>
                <p:cNvSpPr>
                  <a:spLocks noChangeShapeType="1"/>
                </p:cNvSpPr>
                <p:nvPr/>
              </p:nvSpPr>
              <p:spPr bwMode="auto">
                <a:xfrm>
                  <a:off x="3690938" y="449738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9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3690938" y="4483101"/>
                  <a:ext cx="26988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0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3652838" y="4330701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1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3633788" y="4176713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2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3617913" y="4021138"/>
                  <a:ext cx="44450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3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3606800" y="3862388"/>
                  <a:ext cx="44450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4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3597275" y="3722688"/>
                  <a:ext cx="6350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5" name="Line 239"/>
                <p:cNvSpPr>
                  <a:spLocks noChangeShapeType="1"/>
                </p:cNvSpPr>
                <p:nvPr/>
              </p:nvSpPr>
              <p:spPr bwMode="auto">
                <a:xfrm>
                  <a:off x="3603625" y="372268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6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3603625" y="3714751"/>
                  <a:ext cx="14288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7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3822700" y="5210176"/>
                  <a:ext cx="41275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8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3787775" y="5064126"/>
                  <a:ext cx="41275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9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3754438" y="4935538"/>
                  <a:ext cx="7938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0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3775075" y="4918076"/>
                  <a:ext cx="22225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1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3724275" y="4768851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2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3697288" y="4619626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3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3671888" y="4484688"/>
                  <a:ext cx="12700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4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3697288" y="4468813"/>
                  <a:ext cx="17463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5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3649663" y="4316413"/>
                  <a:ext cx="44450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6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3632200" y="4160838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7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3619500" y="4005263"/>
                  <a:ext cx="41275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8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605213" y="3846513"/>
                  <a:ext cx="44450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3829050" y="5238751"/>
                  <a:ext cx="42863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0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3794125" y="5095876"/>
                  <a:ext cx="38100" cy="206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1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760788" y="4968876"/>
                  <a:ext cx="3175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2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3776663" y="4946651"/>
                  <a:ext cx="26988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3730625" y="4799013"/>
                  <a:ext cx="41275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4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702050" y="4649788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5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3676650" y="4518026"/>
                  <a:ext cx="9525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6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3698875" y="4498976"/>
                  <a:ext cx="20638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7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654425" y="4346576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8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635375" y="4194176"/>
                  <a:ext cx="41275" cy="206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9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619500" y="4035426"/>
                  <a:ext cx="44450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0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606800" y="3878263"/>
                  <a:ext cx="44450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1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611563" y="3717926"/>
                  <a:ext cx="31750" cy="174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2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808413" y="5160963"/>
                  <a:ext cx="25400" cy="127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3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773488" y="4857751"/>
                  <a:ext cx="11113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4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713163" y="4710113"/>
                  <a:ext cx="42863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5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86175" y="4581526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6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95700" y="4408488"/>
                  <a:ext cx="11113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7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41725" y="4259263"/>
                  <a:ext cx="36513" cy="190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8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617913" y="3941763"/>
                  <a:ext cx="38100" cy="206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9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808413" y="5095876"/>
                  <a:ext cx="23813" cy="793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0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62375" y="4968876"/>
                  <a:ext cx="1588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775075" y="4883151"/>
                  <a:ext cx="14288" cy="460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2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717925" y="4665663"/>
                  <a:ext cx="30163" cy="968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3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679825" y="4518026"/>
                  <a:ext cx="6350" cy="206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697288" y="4435476"/>
                  <a:ext cx="12700" cy="428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5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644900" y="4194176"/>
                  <a:ext cx="31750" cy="1047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817938" y="5199063"/>
                  <a:ext cx="4763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833813" y="5127626"/>
                  <a:ext cx="9525" cy="333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8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3770313" y="4994276"/>
                  <a:ext cx="6350" cy="206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9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3732213" y="4748213"/>
                  <a:ext cx="12700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0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3687763" y="4543426"/>
                  <a:ext cx="11113" cy="381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1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3654425" y="4297363"/>
                  <a:ext cx="11113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2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678238" y="4238626"/>
                  <a:ext cx="6350" cy="206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3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3644900" y="3973513"/>
                  <a:ext cx="11113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4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3602038" y="3768726"/>
                  <a:ext cx="9525" cy="333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5" name="Line 290"/>
                <p:cNvSpPr>
                  <a:spLocks noChangeShapeType="1"/>
                </p:cNvSpPr>
                <p:nvPr/>
              </p:nvSpPr>
              <p:spPr bwMode="auto">
                <a:xfrm flipV="1">
                  <a:off x="3863975" y="5245101"/>
                  <a:ext cx="7938" cy="317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6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3798888" y="5110163"/>
                  <a:ext cx="7938" cy="254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7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3760788" y="4864101"/>
                  <a:ext cx="12700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8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3716338" y="4657726"/>
                  <a:ext cx="12700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9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3683000" y="4413251"/>
                  <a:ext cx="12700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0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3638550" y="4206876"/>
                  <a:ext cx="12700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1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3613150" y="3962401"/>
                  <a:ext cx="4763" cy="158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2" name="Line 297"/>
                <p:cNvSpPr>
                  <a:spLocks noChangeShapeType="1"/>
                </p:cNvSpPr>
                <p:nvPr/>
              </p:nvSpPr>
              <p:spPr bwMode="auto">
                <a:xfrm flipV="1">
                  <a:off x="3629025" y="3884613"/>
                  <a:ext cx="12700" cy="381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3" name="Line 298"/>
                <p:cNvSpPr>
                  <a:spLocks noChangeShapeType="1"/>
                </p:cNvSpPr>
                <p:nvPr/>
              </p:nvSpPr>
              <p:spPr bwMode="auto">
                <a:xfrm flipH="1" flipV="1">
                  <a:off x="3603625" y="3722688"/>
                  <a:ext cx="44450" cy="809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4" name="Line 299"/>
                <p:cNvSpPr>
                  <a:spLocks noChangeShapeType="1"/>
                </p:cNvSpPr>
                <p:nvPr/>
              </p:nvSpPr>
              <p:spPr bwMode="auto">
                <a:xfrm>
                  <a:off x="3603625" y="372268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5" name="Line 300"/>
                <p:cNvSpPr>
                  <a:spLocks noChangeShapeType="1"/>
                </p:cNvSpPr>
                <p:nvPr/>
              </p:nvSpPr>
              <p:spPr bwMode="auto">
                <a:xfrm flipH="1" flipV="1">
                  <a:off x="3600450" y="3716338"/>
                  <a:ext cx="3175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6" name="Line 301"/>
                <p:cNvSpPr>
                  <a:spLocks noChangeShapeType="1"/>
                </p:cNvSpPr>
                <p:nvPr/>
              </p:nvSpPr>
              <p:spPr bwMode="auto">
                <a:xfrm flipH="1" flipV="1">
                  <a:off x="3619500" y="4057651"/>
                  <a:ext cx="55563" cy="1047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7" name="Line 302"/>
                <p:cNvSpPr>
                  <a:spLocks noChangeShapeType="1"/>
                </p:cNvSpPr>
                <p:nvPr/>
              </p:nvSpPr>
              <p:spPr bwMode="auto">
                <a:xfrm flipH="1" flipV="1">
                  <a:off x="3690938" y="4497388"/>
                  <a:ext cx="39688" cy="746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8" name="Line 303"/>
                <p:cNvSpPr>
                  <a:spLocks noChangeShapeType="1"/>
                </p:cNvSpPr>
                <p:nvPr/>
              </p:nvSpPr>
              <p:spPr bwMode="auto">
                <a:xfrm>
                  <a:off x="3690938" y="449738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9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3665538" y="4449763"/>
                  <a:ext cx="25400" cy="476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0" name="Line 305"/>
                <p:cNvSpPr>
                  <a:spLocks noChangeShapeType="1"/>
                </p:cNvSpPr>
                <p:nvPr/>
              </p:nvSpPr>
              <p:spPr bwMode="auto">
                <a:xfrm flipH="1" flipV="1">
                  <a:off x="3768725" y="4948238"/>
                  <a:ext cx="58738" cy="1079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1" name="Line 306"/>
                <p:cNvSpPr>
                  <a:spLocks noChangeShapeType="1"/>
                </p:cNvSpPr>
                <p:nvPr/>
              </p:nvSpPr>
              <p:spPr bwMode="auto">
                <a:xfrm>
                  <a:off x="3768725" y="494823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2" name="Line 307"/>
                <p:cNvSpPr>
                  <a:spLocks noChangeShapeType="1"/>
                </p:cNvSpPr>
                <p:nvPr/>
              </p:nvSpPr>
              <p:spPr bwMode="auto">
                <a:xfrm flipH="1" flipV="1">
                  <a:off x="3746500" y="4906963"/>
                  <a:ext cx="22225" cy="412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3" name="Line 308"/>
                <p:cNvSpPr>
                  <a:spLocks noChangeShapeType="1"/>
                </p:cNvSpPr>
                <p:nvPr/>
              </p:nvSpPr>
              <p:spPr bwMode="auto">
                <a:xfrm flipH="1" flipV="1">
                  <a:off x="3622675" y="3729038"/>
                  <a:ext cx="23813" cy="412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4" name="Line 309"/>
                <p:cNvSpPr>
                  <a:spLocks noChangeShapeType="1"/>
                </p:cNvSpPr>
                <p:nvPr/>
              </p:nvSpPr>
              <p:spPr bwMode="auto">
                <a:xfrm flipH="1" flipV="1">
                  <a:off x="3616325" y="371633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5" name="Line 310"/>
                <p:cNvSpPr>
                  <a:spLocks noChangeShapeType="1"/>
                </p:cNvSpPr>
                <p:nvPr/>
              </p:nvSpPr>
              <p:spPr bwMode="auto">
                <a:xfrm flipH="1" flipV="1">
                  <a:off x="3632200" y="4052888"/>
                  <a:ext cx="39688" cy="714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6" name="Line 311"/>
                <p:cNvSpPr>
                  <a:spLocks noChangeShapeType="1"/>
                </p:cNvSpPr>
                <p:nvPr/>
              </p:nvSpPr>
              <p:spPr bwMode="auto">
                <a:xfrm flipH="1" flipV="1">
                  <a:off x="3616325" y="4021138"/>
                  <a:ext cx="9525" cy="190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7" name="Line 312"/>
                <p:cNvSpPr>
                  <a:spLocks noChangeShapeType="1"/>
                </p:cNvSpPr>
                <p:nvPr/>
              </p:nvSpPr>
              <p:spPr bwMode="auto">
                <a:xfrm flipH="1" flipV="1">
                  <a:off x="3711575" y="4503738"/>
                  <a:ext cx="12700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8" name="Line 313"/>
                <p:cNvSpPr>
                  <a:spLocks noChangeShapeType="1"/>
                </p:cNvSpPr>
                <p:nvPr/>
              </p:nvSpPr>
              <p:spPr bwMode="auto">
                <a:xfrm flipH="1" flipV="1">
                  <a:off x="3659188" y="4408488"/>
                  <a:ext cx="44450" cy="825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9" name="Line 314"/>
                <p:cNvSpPr>
                  <a:spLocks noChangeShapeType="1"/>
                </p:cNvSpPr>
                <p:nvPr/>
              </p:nvSpPr>
              <p:spPr bwMode="auto">
                <a:xfrm flipH="1" flipV="1">
                  <a:off x="3789363" y="4954588"/>
                  <a:ext cx="25400" cy="492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0" name="Line 315"/>
                <p:cNvSpPr>
                  <a:spLocks noChangeShapeType="1"/>
                </p:cNvSpPr>
                <p:nvPr/>
              </p:nvSpPr>
              <p:spPr bwMode="auto">
                <a:xfrm flipH="1" flipV="1">
                  <a:off x="3736975" y="4859338"/>
                  <a:ext cx="46038" cy="825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1" name="Line 316"/>
                <p:cNvSpPr>
                  <a:spLocks noChangeShapeType="1"/>
                </p:cNvSpPr>
                <p:nvPr/>
              </p:nvSpPr>
              <p:spPr bwMode="auto">
                <a:xfrm flipH="1" flipV="1">
                  <a:off x="3598863" y="3744913"/>
                  <a:ext cx="50800" cy="936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2" name="Line 318"/>
                <p:cNvSpPr>
                  <a:spLocks noChangeShapeType="1"/>
                </p:cNvSpPr>
                <p:nvPr/>
              </p:nvSpPr>
              <p:spPr bwMode="auto">
                <a:xfrm flipH="1" flipV="1">
                  <a:off x="3622675" y="4094163"/>
                  <a:ext cx="39688" cy="746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3" name="Line 319"/>
                <p:cNvSpPr>
                  <a:spLocks noChangeShapeType="1"/>
                </p:cNvSpPr>
                <p:nvPr/>
              </p:nvSpPr>
              <p:spPr bwMode="auto">
                <a:xfrm flipH="1" flipV="1">
                  <a:off x="3678238" y="4505326"/>
                  <a:ext cx="60325" cy="1111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4" name="Line 320"/>
                <p:cNvSpPr>
                  <a:spLocks noChangeShapeType="1"/>
                </p:cNvSpPr>
                <p:nvPr/>
              </p:nvSpPr>
              <p:spPr bwMode="auto">
                <a:xfrm flipH="1" flipV="1">
                  <a:off x="3671888" y="449103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5" name="Line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3825875" y="5083176"/>
                  <a:ext cx="14288" cy="269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6" name="Line 322"/>
                <p:cNvSpPr>
                  <a:spLocks noChangeShapeType="1"/>
                </p:cNvSpPr>
                <p:nvPr/>
              </p:nvSpPr>
              <p:spPr bwMode="auto">
                <a:xfrm flipH="1" flipV="1">
                  <a:off x="3759200" y="4959351"/>
                  <a:ext cx="58738" cy="1111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7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3638550" y="4246563"/>
                  <a:ext cx="26988" cy="508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8" name="Line 325"/>
                <p:cNvSpPr>
                  <a:spLocks noChangeShapeType="1"/>
                </p:cNvSpPr>
                <p:nvPr/>
              </p:nvSpPr>
              <p:spPr bwMode="auto">
                <a:xfrm flipH="1" flipV="1">
                  <a:off x="3716338" y="4697413"/>
                  <a:ext cx="28575" cy="508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9" name="Line 326"/>
                <p:cNvSpPr>
                  <a:spLocks noChangeShapeType="1"/>
                </p:cNvSpPr>
                <p:nvPr/>
              </p:nvSpPr>
              <p:spPr bwMode="auto">
                <a:xfrm flipH="1" flipV="1">
                  <a:off x="3863975" y="5276851"/>
                  <a:ext cx="1588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0" name="Line 327"/>
                <p:cNvSpPr>
                  <a:spLocks noChangeShapeType="1"/>
                </p:cNvSpPr>
                <p:nvPr/>
              </p:nvSpPr>
              <p:spPr bwMode="auto">
                <a:xfrm flipH="1" flipV="1">
                  <a:off x="3806825" y="5173663"/>
                  <a:ext cx="15875" cy="254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1" name="Line 328"/>
                <p:cNvSpPr>
                  <a:spLocks noChangeShapeType="1"/>
                </p:cNvSpPr>
                <p:nvPr/>
              </p:nvSpPr>
              <p:spPr bwMode="auto">
                <a:xfrm flipH="1" flipV="1">
                  <a:off x="3622675" y="3729038"/>
                  <a:ext cx="22225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2" name="Line 329"/>
                <p:cNvSpPr>
                  <a:spLocks noChangeShapeType="1"/>
                </p:cNvSpPr>
                <p:nvPr/>
              </p:nvSpPr>
              <p:spPr bwMode="auto">
                <a:xfrm flipH="1" flipV="1">
                  <a:off x="3603625" y="3829051"/>
                  <a:ext cx="46038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3" name="Line 330"/>
                <p:cNvSpPr>
                  <a:spLocks noChangeShapeType="1"/>
                </p:cNvSpPr>
                <p:nvPr/>
              </p:nvSpPr>
              <p:spPr bwMode="auto">
                <a:xfrm flipH="1" flipV="1">
                  <a:off x="3609975" y="3938588"/>
                  <a:ext cx="46038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4" name="Line 33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2200" y="4052888"/>
                  <a:ext cx="33338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5" name="Line 332"/>
                <p:cNvSpPr>
                  <a:spLocks noChangeShapeType="1"/>
                </p:cNvSpPr>
                <p:nvPr/>
              </p:nvSpPr>
              <p:spPr bwMode="auto">
                <a:xfrm flipH="1" flipV="1">
                  <a:off x="3629025" y="4157663"/>
                  <a:ext cx="33338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6" name="Line 333"/>
                <p:cNvSpPr>
                  <a:spLocks noChangeShapeType="1"/>
                </p:cNvSpPr>
                <p:nvPr/>
              </p:nvSpPr>
              <p:spPr bwMode="auto">
                <a:xfrm flipH="1" flipV="1">
                  <a:off x="3641725" y="4268788"/>
                  <a:ext cx="47625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7" name="Line 334"/>
                <p:cNvSpPr>
                  <a:spLocks noChangeShapeType="1"/>
                </p:cNvSpPr>
                <p:nvPr/>
              </p:nvSpPr>
              <p:spPr bwMode="auto">
                <a:xfrm flipH="1" flipV="1">
                  <a:off x="3656013" y="4379913"/>
                  <a:ext cx="47625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8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3711575" y="4503738"/>
                  <a:ext cx="9525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9" name="Line 336"/>
                <p:cNvSpPr>
                  <a:spLocks noChangeShapeType="1"/>
                </p:cNvSpPr>
                <p:nvPr/>
              </p:nvSpPr>
              <p:spPr bwMode="auto">
                <a:xfrm>
                  <a:off x="3671888" y="449103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0" name="Line 337"/>
                <p:cNvSpPr>
                  <a:spLocks noChangeShapeType="1"/>
                </p:cNvSpPr>
                <p:nvPr/>
              </p:nvSpPr>
              <p:spPr bwMode="auto">
                <a:xfrm flipH="1" flipV="1">
                  <a:off x="3690938" y="4603751"/>
                  <a:ext cx="49213" cy="158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1" name="Line 338"/>
                <p:cNvSpPr>
                  <a:spLocks noChangeShapeType="1"/>
                </p:cNvSpPr>
                <p:nvPr/>
              </p:nvSpPr>
              <p:spPr bwMode="auto">
                <a:xfrm flipH="1" flipV="1">
                  <a:off x="3709988" y="4716463"/>
                  <a:ext cx="49213" cy="158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2" name="Line 339"/>
                <p:cNvSpPr>
                  <a:spLocks noChangeShapeType="1"/>
                </p:cNvSpPr>
                <p:nvPr/>
              </p:nvSpPr>
              <p:spPr bwMode="auto">
                <a:xfrm flipH="1" flipV="1">
                  <a:off x="3732213" y="4830763"/>
                  <a:ext cx="49213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3" name="Line 340"/>
                <p:cNvSpPr>
                  <a:spLocks noChangeShapeType="1"/>
                </p:cNvSpPr>
                <p:nvPr/>
              </p:nvSpPr>
              <p:spPr bwMode="auto">
                <a:xfrm flipH="1" flipV="1">
                  <a:off x="3789363" y="4954588"/>
                  <a:ext cx="15875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4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3781425" y="5059363"/>
                  <a:ext cx="36513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5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3808413" y="5173663"/>
                  <a:ext cx="50800" cy="158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6" name="Line 343"/>
                <p:cNvSpPr>
                  <a:spLocks noChangeShapeType="1"/>
                </p:cNvSpPr>
                <p:nvPr/>
              </p:nvSpPr>
              <p:spPr bwMode="auto">
                <a:xfrm flipH="1" flipV="1">
                  <a:off x="3836988" y="5289551"/>
                  <a:ext cx="15875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7" name="Line 344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963" y="3754438"/>
                  <a:ext cx="7938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8" name="Line 345"/>
                <p:cNvSpPr>
                  <a:spLocks noChangeShapeType="1"/>
                </p:cNvSpPr>
                <p:nvPr/>
              </p:nvSpPr>
              <p:spPr bwMode="auto">
                <a:xfrm flipH="1" flipV="1">
                  <a:off x="3603625" y="3851276"/>
                  <a:ext cx="23813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9" name="Line 346"/>
                <p:cNvSpPr>
                  <a:spLocks noChangeShapeType="1"/>
                </p:cNvSpPr>
                <p:nvPr/>
              </p:nvSpPr>
              <p:spPr bwMode="auto">
                <a:xfrm flipH="1" flipV="1">
                  <a:off x="3656013" y="3973513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0" name="Line 348"/>
                <p:cNvSpPr>
                  <a:spLocks noChangeShapeType="1"/>
                </p:cNvSpPr>
                <p:nvPr/>
              </p:nvSpPr>
              <p:spPr bwMode="auto">
                <a:xfrm flipH="1" flipV="1">
                  <a:off x="3646488" y="4078288"/>
                  <a:ext cx="20638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1" name="Line 349"/>
                <p:cNvSpPr>
                  <a:spLocks noChangeShapeType="1"/>
                </p:cNvSpPr>
                <p:nvPr/>
              </p:nvSpPr>
              <p:spPr bwMode="auto">
                <a:xfrm flipH="1" flipV="1">
                  <a:off x="3630613" y="4179888"/>
                  <a:ext cx="6350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2" name="Line 350"/>
                <p:cNvSpPr>
                  <a:spLocks noChangeShapeType="1"/>
                </p:cNvSpPr>
                <p:nvPr/>
              </p:nvSpPr>
              <p:spPr bwMode="auto">
                <a:xfrm flipH="1" flipV="1">
                  <a:off x="3665538" y="4297363"/>
                  <a:ext cx="26988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3" name="Line 351"/>
                <p:cNvSpPr>
                  <a:spLocks noChangeShapeType="1"/>
                </p:cNvSpPr>
                <p:nvPr/>
              </p:nvSpPr>
              <p:spPr bwMode="auto">
                <a:xfrm flipH="1" flipV="1">
                  <a:off x="3659188" y="4402138"/>
                  <a:ext cx="36513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4" name="Line 352"/>
                <p:cNvSpPr>
                  <a:spLocks noChangeShapeType="1"/>
                </p:cNvSpPr>
                <p:nvPr/>
              </p:nvSpPr>
              <p:spPr bwMode="auto">
                <a:xfrm flipH="1" flipV="1">
                  <a:off x="3694113" y="4625976"/>
                  <a:ext cx="20638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5" name="Line 353"/>
                <p:cNvSpPr>
                  <a:spLocks noChangeShapeType="1"/>
                </p:cNvSpPr>
                <p:nvPr/>
              </p:nvSpPr>
              <p:spPr bwMode="auto">
                <a:xfrm flipH="1" flipV="1">
                  <a:off x="3744913" y="4748213"/>
                  <a:ext cx="19050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6" name="Line 354"/>
                <p:cNvSpPr>
                  <a:spLocks noChangeShapeType="1"/>
                </p:cNvSpPr>
                <p:nvPr/>
              </p:nvSpPr>
              <p:spPr bwMode="auto">
                <a:xfrm flipH="1" flipV="1">
                  <a:off x="3736975" y="4852988"/>
                  <a:ext cx="36513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7" name="Line 355"/>
                <p:cNvSpPr>
                  <a:spLocks noChangeShapeType="1"/>
                </p:cNvSpPr>
                <p:nvPr/>
              </p:nvSpPr>
              <p:spPr bwMode="auto">
                <a:xfrm flipH="1" flipV="1">
                  <a:off x="3802063" y="4979988"/>
                  <a:ext cx="9525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8" name="Line 356"/>
                <p:cNvSpPr>
                  <a:spLocks noChangeShapeType="1"/>
                </p:cNvSpPr>
                <p:nvPr/>
              </p:nvSpPr>
              <p:spPr bwMode="auto">
                <a:xfrm flipH="1" flipV="1">
                  <a:off x="3786188" y="5081588"/>
                  <a:ext cx="6350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9" name="Line 357"/>
                <p:cNvSpPr>
                  <a:spLocks noChangeShapeType="1"/>
                </p:cNvSpPr>
                <p:nvPr/>
              </p:nvSpPr>
              <p:spPr bwMode="auto">
                <a:xfrm flipH="1" flipV="1">
                  <a:off x="3822700" y="5199063"/>
                  <a:ext cx="38100" cy="127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0" name="Line 358"/>
                <p:cNvSpPr>
                  <a:spLocks noChangeShapeType="1"/>
                </p:cNvSpPr>
                <p:nvPr/>
              </p:nvSpPr>
              <p:spPr bwMode="auto">
                <a:xfrm flipH="1" flipV="1">
                  <a:off x="3602038" y="3808413"/>
                  <a:ext cx="36513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1" name="Line 359"/>
                <p:cNvSpPr>
                  <a:spLocks noChangeShapeType="1"/>
                </p:cNvSpPr>
                <p:nvPr/>
              </p:nvSpPr>
              <p:spPr bwMode="auto">
                <a:xfrm flipH="1" flipV="1">
                  <a:off x="3608388" y="3916363"/>
                  <a:ext cx="20638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2" name="Line 360"/>
                <p:cNvSpPr>
                  <a:spLocks noChangeShapeType="1"/>
                </p:cNvSpPr>
                <p:nvPr/>
              </p:nvSpPr>
              <p:spPr bwMode="auto">
                <a:xfrm flipH="1" flipV="1">
                  <a:off x="3657600" y="4038601"/>
                  <a:ext cx="6350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3" name="Line 361"/>
                <p:cNvSpPr>
                  <a:spLocks noChangeShapeType="1"/>
                </p:cNvSpPr>
                <p:nvPr/>
              </p:nvSpPr>
              <p:spPr bwMode="auto">
                <a:xfrm flipH="1" flipV="1">
                  <a:off x="3625850" y="4135438"/>
                  <a:ext cx="22225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4" name="Line 362"/>
                <p:cNvSpPr>
                  <a:spLocks noChangeShapeType="1"/>
                </p:cNvSpPr>
                <p:nvPr/>
              </p:nvSpPr>
              <p:spPr bwMode="auto">
                <a:xfrm flipH="1" flipV="1">
                  <a:off x="3678238" y="4259263"/>
                  <a:ext cx="793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5" name="Line 363"/>
                <p:cNvSpPr>
                  <a:spLocks noChangeShapeType="1"/>
                </p:cNvSpPr>
                <p:nvPr/>
              </p:nvSpPr>
              <p:spPr bwMode="auto">
                <a:xfrm flipH="1" flipV="1">
                  <a:off x="3667125" y="4362451"/>
                  <a:ext cx="33338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6" name="Line 364"/>
                <p:cNvSpPr>
                  <a:spLocks noChangeShapeType="1"/>
                </p:cNvSpPr>
                <p:nvPr/>
              </p:nvSpPr>
              <p:spPr bwMode="auto">
                <a:xfrm flipH="1" flipV="1">
                  <a:off x="3687763" y="4581526"/>
                  <a:ext cx="38100" cy="127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7" name="Line 365"/>
                <p:cNvSpPr>
                  <a:spLocks noChangeShapeType="1"/>
                </p:cNvSpPr>
                <p:nvPr/>
              </p:nvSpPr>
              <p:spPr bwMode="auto">
                <a:xfrm flipH="1" flipV="1">
                  <a:off x="3705225" y="4694238"/>
                  <a:ext cx="11113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8" name="Line 366"/>
                <p:cNvSpPr>
                  <a:spLocks noChangeShapeType="1"/>
                </p:cNvSpPr>
                <p:nvPr/>
              </p:nvSpPr>
              <p:spPr bwMode="auto">
                <a:xfrm flipH="1" flipV="1">
                  <a:off x="3746500" y="4813301"/>
                  <a:ext cx="30163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9" name="Line 367"/>
                <p:cNvSpPr>
                  <a:spLocks noChangeShapeType="1"/>
                </p:cNvSpPr>
                <p:nvPr/>
              </p:nvSpPr>
              <p:spPr bwMode="auto">
                <a:xfrm flipH="1" flipV="1">
                  <a:off x="3775075" y="5035551"/>
                  <a:ext cx="30163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20" name="Line 368"/>
                <p:cNvSpPr>
                  <a:spLocks noChangeShapeType="1"/>
                </p:cNvSpPr>
                <p:nvPr/>
              </p:nvSpPr>
              <p:spPr bwMode="auto">
                <a:xfrm flipH="1" flipV="1">
                  <a:off x="3833813" y="5160963"/>
                  <a:ext cx="19050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21" name="Line 369"/>
                <p:cNvSpPr>
                  <a:spLocks noChangeShapeType="1"/>
                </p:cNvSpPr>
                <p:nvPr/>
              </p:nvSpPr>
              <p:spPr bwMode="auto">
                <a:xfrm flipH="1" flipV="1">
                  <a:off x="3830638" y="5267326"/>
                  <a:ext cx="33338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22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3841750" y="5302251"/>
                  <a:ext cx="46038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</p:grpSp>
      </p:grpSp>
      <p:sp>
        <p:nvSpPr>
          <p:cNvPr id="403" name="Rectangle 210"/>
          <p:cNvSpPr>
            <a:spLocks noChangeArrowheads="1"/>
          </p:cNvSpPr>
          <p:nvPr/>
        </p:nvSpPr>
        <p:spPr bwMode="auto">
          <a:xfrm>
            <a:off x="5453063" y="4100510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99.10' 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04" name="Rectangle 211"/>
          <p:cNvSpPr>
            <a:spLocks noChangeArrowheads="1"/>
          </p:cNvSpPr>
          <p:nvPr/>
        </p:nvSpPr>
        <p:spPr bwMode="auto">
          <a:xfrm>
            <a:off x="5493138" y="4244974"/>
            <a:ext cx="4776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1.65' W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4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FF516A-1F48-4482-013B-90FD469BD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Case B</a:t>
            </a:r>
          </a:p>
          <a:p>
            <a:pPr lvl="1"/>
            <a:r>
              <a:rPr lang="en-US"/>
              <a:t>Questions:</a:t>
            </a:r>
          </a:p>
          <a:p>
            <a:pPr lvl="2"/>
            <a:r>
              <a:rPr lang="en-US"/>
              <a:t>1. What role(s) do the monuments have?</a:t>
            </a:r>
          </a:p>
          <a:p>
            <a:pPr lvl="2"/>
            <a:r>
              <a:rPr lang="en-US"/>
              <a:t>2. What role does the plat have?</a:t>
            </a:r>
          </a:p>
          <a:p>
            <a:pPr lvl="2"/>
            <a:r>
              <a:rPr lang="en-US"/>
              <a:t>3. Do junior and senior rights exist? If so, list the parcels, by current owner, from most to least senior. </a:t>
            </a:r>
          </a:p>
          <a:p>
            <a:pPr lvl="2"/>
            <a:r>
              <a:rPr lang="en-US"/>
              <a:t>4. Do the parcels have reversionary rights in McArthur Lane?</a:t>
            </a:r>
          </a:p>
          <a:p>
            <a:pPr lvl="2"/>
            <a:r>
              <a:rPr lang="en-US"/>
              <a:t>5. Are there any encroachments?</a:t>
            </a:r>
          </a:p>
          <a:p>
            <a:pPr lvl="2"/>
            <a:r>
              <a:rPr lang="en-US"/>
              <a:t>6. Are there any other issues that may/probably will arise?</a:t>
            </a:r>
          </a:p>
        </p:txBody>
      </p:sp>
    </p:spTree>
    <p:extLst>
      <p:ext uri="{BB962C8B-B14F-4D97-AF65-F5344CB8AC3E}">
        <p14:creationId xmlns:p14="http://schemas.microsoft.com/office/powerpoint/2010/main" val="201646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ontent Placeholder 1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Bonus Question</a:t>
            </a:r>
          </a:p>
          <a:p>
            <a:pPr lvl="1"/>
            <a:r>
              <a:rPr lang="en-US"/>
              <a:t>Using only record and remeasured values, how would you set the interior lot corner?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1074587" y="5228220"/>
            <a:ext cx="106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n-lt"/>
              </a:rPr>
              <a:t>Original Plat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117012" y="5228220"/>
            <a:ext cx="83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Resurvey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745618" y="5228220"/>
            <a:ext cx="1353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0000"/>
                </a:solidFill>
                <a:latin typeface="+mn-lt"/>
              </a:rPr>
              <a:t>Exterior Corners</a:t>
            </a:r>
          </a:p>
        </p:txBody>
      </p:sp>
      <p:grpSp>
        <p:nvGrpSpPr>
          <p:cNvPr id="267" name="Group 266"/>
          <p:cNvGrpSpPr/>
          <p:nvPr/>
        </p:nvGrpSpPr>
        <p:grpSpPr>
          <a:xfrm>
            <a:off x="604336" y="2305050"/>
            <a:ext cx="2107114" cy="2812465"/>
            <a:chOff x="604336" y="2305050"/>
            <a:chExt cx="2107114" cy="2812465"/>
          </a:xfrm>
        </p:grpSpPr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779463" y="2332038"/>
              <a:ext cx="952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731963" y="2332038"/>
              <a:ext cx="952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1731963" y="2332038"/>
              <a:ext cx="1587" cy="127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779463" y="2332038"/>
              <a:ext cx="1587" cy="127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2684463" y="2332038"/>
              <a:ext cx="1587" cy="127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779463" y="3603625"/>
              <a:ext cx="952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1731963" y="3603625"/>
              <a:ext cx="952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1731963" y="3603625"/>
              <a:ext cx="1587" cy="127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779463" y="3603625"/>
              <a:ext cx="1587" cy="127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2684463" y="3603625"/>
              <a:ext cx="1587" cy="127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>
              <a:off x="779463" y="4873625"/>
              <a:ext cx="952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1731963" y="4873625"/>
              <a:ext cx="952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1003300" y="240665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1003300" y="367665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1003300" y="4948238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1955800" y="240665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1955800" y="367665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1955800" y="4948238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 rot="16200000">
              <a:off x="450929" y="2967330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 rot="16200000">
              <a:off x="1403429" y="2967330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/>
          </p:nvSpPr>
          <p:spPr bwMode="auto">
            <a:xfrm rot="16200000">
              <a:off x="2357516" y="2967330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 rot="16200000">
              <a:off x="450929" y="4237330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 rot="16200000">
              <a:off x="1403429" y="4237330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 rot="16200000">
              <a:off x="2357516" y="4235743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1184275" y="2814638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1231900" y="2951163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1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/>
          </p:nvSpPr>
          <p:spPr bwMode="auto">
            <a:xfrm>
              <a:off x="1184275" y="4084638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1231900" y="422275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50" name="Rectangle 34"/>
            <p:cNvSpPr>
              <a:spLocks noChangeArrowheads="1"/>
            </p:cNvSpPr>
            <p:nvPr/>
          </p:nvSpPr>
          <p:spPr bwMode="auto">
            <a:xfrm>
              <a:off x="2136775" y="4084638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51" name="Rectangle 35"/>
            <p:cNvSpPr>
              <a:spLocks noChangeArrowheads="1"/>
            </p:cNvSpPr>
            <p:nvPr/>
          </p:nvSpPr>
          <p:spPr bwMode="auto">
            <a:xfrm>
              <a:off x="2185988" y="422275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3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52" name="Rectangle 36"/>
            <p:cNvSpPr>
              <a:spLocks noChangeArrowheads="1"/>
            </p:cNvSpPr>
            <p:nvPr/>
          </p:nvSpPr>
          <p:spPr bwMode="auto">
            <a:xfrm>
              <a:off x="2136775" y="2814638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2185988" y="2951163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2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752475" y="2305050"/>
              <a:ext cx="52387" cy="53975"/>
            </a:xfrm>
            <a:custGeom>
              <a:avLst/>
              <a:gdLst/>
              <a:ahLst/>
              <a:cxnLst>
                <a:cxn ang="0">
                  <a:pos x="134" y="67"/>
                </a:cxn>
                <a:cxn ang="0">
                  <a:pos x="134" y="59"/>
                </a:cxn>
                <a:cxn ang="0">
                  <a:pos x="131" y="50"/>
                </a:cxn>
                <a:cxn ang="0">
                  <a:pos x="129" y="42"/>
                </a:cxn>
                <a:cxn ang="0">
                  <a:pos x="125" y="34"/>
                </a:cxn>
                <a:cxn ang="0">
                  <a:pos x="120" y="26"/>
                </a:cxn>
                <a:cxn ang="0">
                  <a:pos x="114" y="19"/>
                </a:cxn>
                <a:cxn ang="0">
                  <a:pos x="108" y="14"/>
                </a:cxn>
                <a:cxn ang="0">
                  <a:pos x="100" y="9"/>
                </a:cxn>
                <a:cxn ang="0">
                  <a:pos x="92" y="5"/>
                </a:cxn>
                <a:cxn ang="0">
                  <a:pos x="84" y="2"/>
                </a:cxn>
                <a:cxn ang="0">
                  <a:pos x="75" y="1"/>
                </a:cxn>
                <a:cxn ang="0">
                  <a:pos x="67" y="0"/>
                </a:cxn>
                <a:cxn ang="0">
                  <a:pos x="58" y="1"/>
                </a:cxn>
                <a:cxn ang="0">
                  <a:pos x="50" y="2"/>
                </a:cxn>
                <a:cxn ang="0">
                  <a:pos x="41" y="5"/>
                </a:cxn>
                <a:cxn ang="0">
                  <a:pos x="33" y="9"/>
                </a:cxn>
                <a:cxn ang="0">
                  <a:pos x="26" y="14"/>
                </a:cxn>
                <a:cxn ang="0">
                  <a:pos x="20" y="19"/>
                </a:cxn>
                <a:cxn ang="0">
                  <a:pos x="13" y="26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1" y="50"/>
                </a:cxn>
                <a:cxn ang="0">
                  <a:pos x="0" y="59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1" y="85"/>
                </a:cxn>
                <a:cxn ang="0">
                  <a:pos x="4" y="93"/>
                </a:cxn>
                <a:cxn ang="0">
                  <a:pos x="8" y="101"/>
                </a:cxn>
                <a:cxn ang="0">
                  <a:pos x="13" y="107"/>
                </a:cxn>
                <a:cxn ang="0">
                  <a:pos x="20" y="114"/>
                </a:cxn>
                <a:cxn ang="0">
                  <a:pos x="26" y="121"/>
                </a:cxn>
                <a:cxn ang="0">
                  <a:pos x="33" y="126"/>
                </a:cxn>
                <a:cxn ang="0">
                  <a:pos x="41" y="130"/>
                </a:cxn>
                <a:cxn ang="0">
                  <a:pos x="50" y="132"/>
                </a:cxn>
                <a:cxn ang="0">
                  <a:pos x="58" y="134"/>
                </a:cxn>
                <a:cxn ang="0">
                  <a:pos x="67" y="134"/>
                </a:cxn>
                <a:cxn ang="0">
                  <a:pos x="75" y="134"/>
                </a:cxn>
                <a:cxn ang="0">
                  <a:pos x="84" y="132"/>
                </a:cxn>
                <a:cxn ang="0">
                  <a:pos x="92" y="130"/>
                </a:cxn>
                <a:cxn ang="0">
                  <a:pos x="100" y="126"/>
                </a:cxn>
                <a:cxn ang="0">
                  <a:pos x="108" y="121"/>
                </a:cxn>
                <a:cxn ang="0">
                  <a:pos x="114" y="114"/>
                </a:cxn>
                <a:cxn ang="0">
                  <a:pos x="120" y="107"/>
                </a:cxn>
                <a:cxn ang="0">
                  <a:pos x="125" y="101"/>
                </a:cxn>
                <a:cxn ang="0">
                  <a:pos x="129" y="93"/>
                </a:cxn>
                <a:cxn ang="0">
                  <a:pos x="131" y="85"/>
                </a:cxn>
                <a:cxn ang="0">
                  <a:pos x="134" y="76"/>
                </a:cxn>
              </a:cxnLst>
              <a:rect l="0" t="0" r="r" b="b"/>
              <a:pathLst>
                <a:path w="134" h="134">
                  <a:moveTo>
                    <a:pt x="134" y="72"/>
                  </a:moveTo>
                  <a:lnTo>
                    <a:pt x="134" y="67"/>
                  </a:lnTo>
                  <a:lnTo>
                    <a:pt x="134" y="63"/>
                  </a:lnTo>
                  <a:lnTo>
                    <a:pt x="134" y="59"/>
                  </a:lnTo>
                  <a:lnTo>
                    <a:pt x="133" y="54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4"/>
                  </a:lnTo>
                  <a:lnTo>
                    <a:pt x="122" y="30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4" y="19"/>
                  </a:lnTo>
                  <a:lnTo>
                    <a:pt x="112" y="17"/>
                  </a:lnTo>
                  <a:lnTo>
                    <a:pt x="108" y="14"/>
                  </a:lnTo>
                  <a:lnTo>
                    <a:pt x="104" y="12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2" y="5"/>
                  </a:lnTo>
                  <a:lnTo>
                    <a:pt x="88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50" y="2"/>
                  </a:lnTo>
                  <a:lnTo>
                    <a:pt x="45" y="4"/>
                  </a:lnTo>
                  <a:lnTo>
                    <a:pt x="41" y="5"/>
                  </a:lnTo>
                  <a:lnTo>
                    <a:pt x="37" y="6"/>
                  </a:lnTo>
                  <a:lnTo>
                    <a:pt x="33" y="9"/>
                  </a:lnTo>
                  <a:lnTo>
                    <a:pt x="29" y="12"/>
                  </a:lnTo>
                  <a:lnTo>
                    <a:pt x="26" y="14"/>
                  </a:lnTo>
                  <a:lnTo>
                    <a:pt x="22" y="17"/>
                  </a:lnTo>
                  <a:lnTo>
                    <a:pt x="20" y="19"/>
                  </a:lnTo>
                  <a:lnTo>
                    <a:pt x="16" y="23"/>
                  </a:lnTo>
                  <a:lnTo>
                    <a:pt x="13" y="26"/>
                  </a:lnTo>
                  <a:lnTo>
                    <a:pt x="11" y="30"/>
                  </a:lnTo>
                  <a:lnTo>
                    <a:pt x="8" y="34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3" y="46"/>
                  </a:lnTo>
                  <a:lnTo>
                    <a:pt x="1" y="50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1" y="80"/>
                  </a:lnTo>
                  <a:lnTo>
                    <a:pt x="1" y="85"/>
                  </a:lnTo>
                  <a:lnTo>
                    <a:pt x="3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3" y="107"/>
                  </a:lnTo>
                  <a:lnTo>
                    <a:pt x="16" y="111"/>
                  </a:lnTo>
                  <a:lnTo>
                    <a:pt x="20" y="114"/>
                  </a:lnTo>
                  <a:lnTo>
                    <a:pt x="22" y="118"/>
                  </a:lnTo>
                  <a:lnTo>
                    <a:pt x="26" y="121"/>
                  </a:lnTo>
                  <a:lnTo>
                    <a:pt x="29" y="123"/>
                  </a:lnTo>
                  <a:lnTo>
                    <a:pt x="33" y="126"/>
                  </a:lnTo>
                  <a:lnTo>
                    <a:pt x="37" y="127"/>
                  </a:lnTo>
                  <a:lnTo>
                    <a:pt x="41" y="130"/>
                  </a:lnTo>
                  <a:lnTo>
                    <a:pt x="45" y="131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8" y="134"/>
                  </a:lnTo>
                  <a:lnTo>
                    <a:pt x="62" y="134"/>
                  </a:lnTo>
                  <a:lnTo>
                    <a:pt x="67" y="134"/>
                  </a:lnTo>
                  <a:lnTo>
                    <a:pt x="71" y="134"/>
                  </a:lnTo>
                  <a:lnTo>
                    <a:pt x="75" y="134"/>
                  </a:lnTo>
                  <a:lnTo>
                    <a:pt x="80" y="132"/>
                  </a:lnTo>
                  <a:lnTo>
                    <a:pt x="84" y="132"/>
                  </a:lnTo>
                  <a:lnTo>
                    <a:pt x="88" y="131"/>
                  </a:lnTo>
                  <a:lnTo>
                    <a:pt x="92" y="130"/>
                  </a:lnTo>
                  <a:lnTo>
                    <a:pt x="96" y="127"/>
                  </a:lnTo>
                  <a:lnTo>
                    <a:pt x="100" y="126"/>
                  </a:lnTo>
                  <a:lnTo>
                    <a:pt x="104" y="123"/>
                  </a:lnTo>
                  <a:lnTo>
                    <a:pt x="108" y="121"/>
                  </a:lnTo>
                  <a:lnTo>
                    <a:pt x="112" y="118"/>
                  </a:lnTo>
                  <a:lnTo>
                    <a:pt x="114" y="114"/>
                  </a:lnTo>
                  <a:lnTo>
                    <a:pt x="117" y="111"/>
                  </a:lnTo>
                  <a:lnTo>
                    <a:pt x="120" y="107"/>
                  </a:lnTo>
                  <a:lnTo>
                    <a:pt x="122" y="105"/>
                  </a:lnTo>
                  <a:lnTo>
                    <a:pt x="125" y="101"/>
                  </a:lnTo>
                  <a:lnTo>
                    <a:pt x="127" y="97"/>
                  </a:lnTo>
                  <a:lnTo>
                    <a:pt x="129" y="93"/>
                  </a:lnTo>
                  <a:lnTo>
                    <a:pt x="130" y="89"/>
                  </a:lnTo>
                  <a:lnTo>
                    <a:pt x="131" y="85"/>
                  </a:lnTo>
                  <a:lnTo>
                    <a:pt x="133" y="80"/>
                  </a:lnTo>
                  <a:lnTo>
                    <a:pt x="134" y="76"/>
                  </a:lnTo>
                  <a:lnTo>
                    <a:pt x="134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752475" y="2305050"/>
              <a:ext cx="52387" cy="53975"/>
            </a:xfrm>
            <a:custGeom>
              <a:avLst/>
              <a:gdLst/>
              <a:ahLst/>
              <a:cxnLst>
                <a:cxn ang="0">
                  <a:pos x="102" y="48"/>
                </a:cxn>
                <a:cxn ang="0">
                  <a:pos x="101" y="41"/>
                </a:cxn>
                <a:cxn ang="0">
                  <a:pos x="99" y="35"/>
                </a:cxn>
                <a:cxn ang="0">
                  <a:pos x="97" y="29"/>
                </a:cxn>
                <a:cxn ang="0">
                  <a:pos x="93" y="23"/>
                </a:cxn>
                <a:cxn ang="0">
                  <a:pos x="89" y="18"/>
                </a:cxn>
                <a:cxn ang="0">
                  <a:pos x="85" y="13"/>
                </a:cxn>
                <a:cxn ang="0">
                  <a:pos x="79" y="9"/>
                </a:cxn>
                <a:cxn ang="0">
                  <a:pos x="73" y="5"/>
                </a:cxn>
                <a:cxn ang="0">
                  <a:pos x="67" y="3"/>
                </a:cxn>
                <a:cxn ang="0">
                  <a:pos x="61" y="1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1" y="1"/>
                </a:cxn>
                <a:cxn ang="0">
                  <a:pos x="34" y="3"/>
                </a:cxn>
                <a:cxn ang="0">
                  <a:pos x="28" y="5"/>
                </a:cxn>
                <a:cxn ang="0">
                  <a:pos x="22" y="9"/>
                </a:cxn>
                <a:cxn ang="0">
                  <a:pos x="17" y="13"/>
                </a:cxn>
                <a:cxn ang="0">
                  <a:pos x="12" y="18"/>
                </a:cxn>
                <a:cxn ang="0">
                  <a:pos x="8" y="23"/>
                </a:cxn>
                <a:cxn ang="0">
                  <a:pos x="5" y="29"/>
                </a:cxn>
                <a:cxn ang="0">
                  <a:pos x="2" y="35"/>
                </a:cxn>
                <a:cxn ang="0">
                  <a:pos x="1" y="41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1" y="61"/>
                </a:cxn>
                <a:cxn ang="0">
                  <a:pos x="2" y="68"/>
                </a:cxn>
                <a:cxn ang="0">
                  <a:pos x="5" y="74"/>
                </a:cxn>
                <a:cxn ang="0">
                  <a:pos x="8" y="80"/>
                </a:cxn>
                <a:cxn ang="0">
                  <a:pos x="12" y="85"/>
                </a:cxn>
                <a:cxn ang="0">
                  <a:pos x="17" y="90"/>
                </a:cxn>
                <a:cxn ang="0">
                  <a:pos x="22" y="94"/>
                </a:cxn>
                <a:cxn ang="0">
                  <a:pos x="28" y="97"/>
                </a:cxn>
                <a:cxn ang="0">
                  <a:pos x="34" y="100"/>
                </a:cxn>
                <a:cxn ang="0">
                  <a:pos x="41" y="101"/>
                </a:cxn>
                <a:cxn ang="0">
                  <a:pos x="47" y="102"/>
                </a:cxn>
                <a:cxn ang="0">
                  <a:pos x="54" y="102"/>
                </a:cxn>
                <a:cxn ang="0">
                  <a:pos x="61" y="101"/>
                </a:cxn>
                <a:cxn ang="0">
                  <a:pos x="67" y="100"/>
                </a:cxn>
                <a:cxn ang="0">
                  <a:pos x="73" y="97"/>
                </a:cxn>
                <a:cxn ang="0">
                  <a:pos x="79" y="94"/>
                </a:cxn>
                <a:cxn ang="0">
                  <a:pos x="85" y="90"/>
                </a:cxn>
                <a:cxn ang="0">
                  <a:pos x="89" y="85"/>
                </a:cxn>
                <a:cxn ang="0">
                  <a:pos x="93" y="80"/>
                </a:cxn>
                <a:cxn ang="0">
                  <a:pos x="97" y="74"/>
                </a:cxn>
                <a:cxn ang="0">
                  <a:pos x="99" y="68"/>
                </a:cxn>
                <a:cxn ang="0">
                  <a:pos x="101" y="61"/>
                </a:cxn>
                <a:cxn ang="0">
                  <a:pos x="102" y="55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lnTo>
                    <a:pt x="102" y="48"/>
                  </a:lnTo>
                  <a:lnTo>
                    <a:pt x="102" y="45"/>
                  </a:lnTo>
                  <a:lnTo>
                    <a:pt x="101" y="41"/>
                  </a:lnTo>
                  <a:lnTo>
                    <a:pt x="100" y="38"/>
                  </a:lnTo>
                  <a:lnTo>
                    <a:pt x="99" y="35"/>
                  </a:lnTo>
                  <a:lnTo>
                    <a:pt x="98" y="32"/>
                  </a:lnTo>
                  <a:lnTo>
                    <a:pt x="97" y="29"/>
                  </a:lnTo>
                  <a:lnTo>
                    <a:pt x="95" y="26"/>
                  </a:lnTo>
                  <a:lnTo>
                    <a:pt x="93" y="23"/>
                  </a:lnTo>
                  <a:lnTo>
                    <a:pt x="91" y="20"/>
                  </a:lnTo>
                  <a:lnTo>
                    <a:pt x="89" y="18"/>
                  </a:lnTo>
                  <a:lnTo>
                    <a:pt x="87" y="15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79" y="9"/>
                  </a:lnTo>
                  <a:lnTo>
                    <a:pt x="76" y="7"/>
                  </a:lnTo>
                  <a:lnTo>
                    <a:pt x="73" y="5"/>
                  </a:lnTo>
                  <a:lnTo>
                    <a:pt x="70" y="4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1" y="1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8" y="5"/>
                  </a:lnTo>
                  <a:lnTo>
                    <a:pt x="25" y="7"/>
                  </a:lnTo>
                  <a:lnTo>
                    <a:pt x="22" y="9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3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2" y="68"/>
                  </a:lnTo>
                  <a:lnTo>
                    <a:pt x="3" y="71"/>
                  </a:lnTo>
                  <a:lnTo>
                    <a:pt x="5" y="74"/>
                  </a:lnTo>
                  <a:lnTo>
                    <a:pt x="6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2" y="85"/>
                  </a:lnTo>
                  <a:lnTo>
                    <a:pt x="15" y="87"/>
                  </a:lnTo>
                  <a:lnTo>
                    <a:pt x="17" y="90"/>
                  </a:lnTo>
                  <a:lnTo>
                    <a:pt x="20" y="92"/>
                  </a:lnTo>
                  <a:lnTo>
                    <a:pt x="22" y="94"/>
                  </a:lnTo>
                  <a:lnTo>
                    <a:pt x="25" y="96"/>
                  </a:lnTo>
                  <a:lnTo>
                    <a:pt x="28" y="97"/>
                  </a:lnTo>
                  <a:lnTo>
                    <a:pt x="31" y="99"/>
                  </a:lnTo>
                  <a:lnTo>
                    <a:pt x="34" y="100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7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61" y="101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70" y="99"/>
                  </a:lnTo>
                  <a:lnTo>
                    <a:pt x="73" y="97"/>
                  </a:lnTo>
                  <a:lnTo>
                    <a:pt x="76" y="96"/>
                  </a:lnTo>
                  <a:lnTo>
                    <a:pt x="79" y="94"/>
                  </a:lnTo>
                  <a:lnTo>
                    <a:pt x="82" y="92"/>
                  </a:lnTo>
                  <a:lnTo>
                    <a:pt x="85" y="90"/>
                  </a:lnTo>
                  <a:lnTo>
                    <a:pt x="87" y="87"/>
                  </a:lnTo>
                  <a:lnTo>
                    <a:pt x="89" y="85"/>
                  </a:lnTo>
                  <a:lnTo>
                    <a:pt x="91" y="82"/>
                  </a:lnTo>
                  <a:lnTo>
                    <a:pt x="93" y="80"/>
                  </a:lnTo>
                  <a:lnTo>
                    <a:pt x="95" y="77"/>
                  </a:lnTo>
                  <a:lnTo>
                    <a:pt x="97" y="74"/>
                  </a:lnTo>
                  <a:lnTo>
                    <a:pt x="98" y="71"/>
                  </a:lnTo>
                  <a:lnTo>
                    <a:pt x="99" y="68"/>
                  </a:lnTo>
                  <a:lnTo>
                    <a:pt x="100" y="65"/>
                  </a:lnTo>
                  <a:lnTo>
                    <a:pt x="101" y="61"/>
                  </a:lnTo>
                  <a:lnTo>
                    <a:pt x="102" y="58"/>
                  </a:lnTo>
                  <a:lnTo>
                    <a:pt x="102" y="55"/>
                  </a:lnTo>
                  <a:lnTo>
                    <a:pt x="102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1704975" y="2305050"/>
              <a:ext cx="53975" cy="53975"/>
            </a:xfrm>
            <a:custGeom>
              <a:avLst/>
              <a:gdLst/>
              <a:ahLst/>
              <a:cxnLst>
                <a:cxn ang="0">
                  <a:pos x="135" y="67"/>
                </a:cxn>
                <a:cxn ang="0">
                  <a:pos x="134" y="59"/>
                </a:cxn>
                <a:cxn ang="0">
                  <a:pos x="132" y="50"/>
                </a:cxn>
                <a:cxn ang="0">
                  <a:pos x="130" y="42"/>
                </a:cxn>
                <a:cxn ang="0">
                  <a:pos x="126" y="34"/>
                </a:cxn>
                <a:cxn ang="0">
                  <a:pos x="120" y="26"/>
                </a:cxn>
                <a:cxn ang="0">
                  <a:pos x="115" y="19"/>
                </a:cxn>
                <a:cxn ang="0">
                  <a:pos x="109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5" y="2"/>
                </a:cxn>
                <a:cxn ang="0">
                  <a:pos x="76" y="1"/>
                </a:cxn>
                <a:cxn ang="0">
                  <a:pos x="68" y="0"/>
                </a:cxn>
                <a:cxn ang="0">
                  <a:pos x="59" y="1"/>
                </a:cxn>
                <a:cxn ang="0">
                  <a:pos x="50" y="2"/>
                </a:cxn>
                <a:cxn ang="0">
                  <a:pos x="42" y="5"/>
                </a:cxn>
                <a:cxn ang="0">
                  <a:pos x="34" y="9"/>
                </a:cxn>
                <a:cxn ang="0">
                  <a:pos x="26" y="14"/>
                </a:cxn>
                <a:cxn ang="0">
                  <a:pos x="19" y="19"/>
                </a:cxn>
                <a:cxn ang="0">
                  <a:pos x="14" y="26"/>
                </a:cxn>
                <a:cxn ang="0">
                  <a:pos x="9" y="34"/>
                </a:cxn>
                <a:cxn ang="0">
                  <a:pos x="5" y="42"/>
                </a:cxn>
                <a:cxn ang="0">
                  <a:pos x="2" y="50"/>
                </a:cxn>
                <a:cxn ang="0">
                  <a:pos x="1" y="59"/>
                </a:cxn>
                <a:cxn ang="0">
                  <a:pos x="0" y="67"/>
                </a:cxn>
                <a:cxn ang="0">
                  <a:pos x="1" y="76"/>
                </a:cxn>
                <a:cxn ang="0">
                  <a:pos x="2" y="85"/>
                </a:cxn>
                <a:cxn ang="0">
                  <a:pos x="5" y="93"/>
                </a:cxn>
                <a:cxn ang="0">
                  <a:pos x="9" y="101"/>
                </a:cxn>
                <a:cxn ang="0">
                  <a:pos x="14" y="107"/>
                </a:cxn>
                <a:cxn ang="0">
                  <a:pos x="19" y="114"/>
                </a:cxn>
                <a:cxn ang="0">
                  <a:pos x="26" y="121"/>
                </a:cxn>
                <a:cxn ang="0">
                  <a:pos x="34" y="126"/>
                </a:cxn>
                <a:cxn ang="0">
                  <a:pos x="42" y="130"/>
                </a:cxn>
                <a:cxn ang="0">
                  <a:pos x="50" y="132"/>
                </a:cxn>
                <a:cxn ang="0">
                  <a:pos x="59" y="134"/>
                </a:cxn>
                <a:cxn ang="0">
                  <a:pos x="68" y="134"/>
                </a:cxn>
                <a:cxn ang="0">
                  <a:pos x="76" y="134"/>
                </a:cxn>
                <a:cxn ang="0">
                  <a:pos x="85" y="132"/>
                </a:cxn>
                <a:cxn ang="0">
                  <a:pos x="93" y="130"/>
                </a:cxn>
                <a:cxn ang="0">
                  <a:pos x="101" y="126"/>
                </a:cxn>
                <a:cxn ang="0">
                  <a:pos x="109" y="121"/>
                </a:cxn>
                <a:cxn ang="0">
                  <a:pos x="115" y="114"/>
                </a:cxn>
                <a:cxn ang="0">
                  <a:pos x="120" y="107"/>
                </a:cxn>
                <a:cxn ang="0">
                  <a:pos x="126" y="101"/>
                </a:cxn>
                <a:cxn ang="0">
                  <a:pos x="130" y="93"/>
                </a:cxn>
                <a:cxn ang="0">
                  <a:pos x="132" y="85"/>
                </a:cxn>
                <a:cxn ang="0">
                  <a:pos x="134" y="76"/>
                </a:cxn>
              </a:cxnLst>
              <a:rect l="0" t="0" r="r" b="b"/>
              <a:pathLst>
                <a:path w="135" h="134">
                  <a:moveTo>
                    <a:pt x="135" y="72"/>
                  </a:moveTo>
                  <a:lnTo>
                    <a:pt x="135" y="67"/>
                  </a:lnTo>
                  <a:lnTo>
                    <a:pt x="135" y="63"/>
                  </a:lnTo>
                  <a:lnTo>
                    <a:pt x="134" y="59"/>
                  </a:lnTo>
                  <a:lnTo>
                    <a:pt x="134" y="54"/>
                  </a:lnTo>
                  <a:lnTo>
                    <a:pt x="132" y="50"/>
                  </a:lnTo>
                  <a:lnTo>
                    <a:pt x="131" y="46"/>
                  </a:lnTo>
                  <a:lnTo>
                    <a:pt x="130" y="42"/>
                  </a:lnTo>
                  <a:lnTo>
                    <a:pt x="127" y="38"/>
                  </a:lnTo>
                  <a:lnTo>
                    <a:pt x="126" y="34"/>
                  </a:lnTo>
                  <a:lnTo>
                    <a:pt x="123" y="30"/>
                  </a:lnTo>
                  <a:lnTo>
                    <a:pt x="120" y="26"/>
                  </a:lnTo>
                  <a:lnTo>
                    <a:pt x="118" y="23"/>
                  </a:lnTo>
                  <a:lnTo>
                    <a:pt x="115" y="19"/>
                  </a:lnTo>
                  <a:lnTo>
                    <a:pt x="111" y="17"/>
                  </a:lnTo>
                  <a:lnTo>
                    <a:pt x="109" y="14"/>
                  </a:lnTo>
                  <a:lnTo>
                    <a:pt x="105" y="12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3" y="5"/>
                  </a:lnTo>
                  <a:lnTo>
                    <a:pt x="89" y="4"/>
                  </a:lnTo>
                  <a:lnTo>
                    <a:pt x="85" y="2"/>
                  </a:lnTo>
                  <a:lnTo>
                    <a:pt x="80" y="1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2" y="5"/>
                  </a:lnTo>
                  <a:lnTo>
                    <a:pt x="38" y="6"/>
                  </a:lnTo>
                  <a:lnTo>
                    <a:pt x="34" y="9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3" y="17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9" y="34"/>
                  </a:lnTo>
                  <a:lnTo>
                    <a:pt x="8" y="38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1" y="54"/>
                  </a:lnTo>
                  <a:lnTo>
                    <a:pt x="1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1" y="80"/>
                  </a:lnTo>
                  <a:lnTo>
                    <a:pt x="2" y="85"/>
                  </a:lnTo>
                  <a:lnTo>
                    <a:pt x="4" y="89"/>
                  </a:lnTo>
                  <a:lnTo>
                    <a:pt x="5" y="93"/>
                  </a:lnTo>
                  <a:lnTo>
                    <a:pt x="8" y="97"/>
                  </a:lnTo>
                  <a:lnTo>
                    <a:pt x="9" y="101"/>
                  </a:lnTo>
                  <a:lnTo>
                    <a:pt x="11" y="105"/>
                  </a:lnTo>
                  <a:lnTo>
                    <a:pt x="14" y="107"/>
                  </a:lnTo>
                  <a:lnTo>
                    <a:pt x="17" y="111"/>
                  </a:lnTo>
                  <a:lnTo>
                    <a:pt x="19" y="114"/>
                  </a:lnTo>
                  <a:lnTo>
                    <a:pt x="23" y="118"/>
                  </a:lnTo>
                  <a:lnTo>
                    <a:pt x="26" y="121"/>
                  </a:lnTo>
                  <a:lnTo>
                    <a:pt x="30" y="123"/>
                  </a:lnTo>
                  <a:lnTo>
                    <a:pt x="34" y="126"/>
                  </a:lnTo>
                  <a:lnTo>
                    <a:pt x="38" y="127"/>
                  </a:lnTo>
                  <a:lnTo>
                    <a:pt x="42" y="130"/>
                  </a:lnTo>
                  <a:lnTo>
                    <a:pt x="46" y="131"/>
                  </a:lnTo>
                  <a:lnTo>
                    <a:pt x="50" y="132"/>
                  </a:lnTo>
                  <a:lnTo>
                    <a:pt x="55" y="132"/>
                  </a:lnTo>
                  <a:lnTo>
                    <a:pt x="59" y="134"/>
                  </a:lnTo>
                  <a:lnTo>
                    <a:pt x="63" y="134"/>
                  </a:lnTo>
                  <a:lnTo>
                    <a:pt x="68" y="134"/>
                  </a:lnTo>
                  <a:lnTo>
                    <a:pt x="72" y="134"/>
                  </a:lnTo>
                  <a:lnTo>
                    <a:pt x="76" y="134"/>
                  </a:lnTo>
                  <a:lnTo>
                    <a:pt x="80" y="132"/>
                  </a:lnTo>
                  <a:lnTo>
                    <a:pt x="85" y="132"/>
                  </a:lnTo>
                  <a:lnTo>
                    <a:pt x="89" y="131"/>
                  </a:lnTo>
                  <a:lnTo>
                    <a:pt x="93" y="130"/>
                  </a:lnTo>
                  <a:lnTo>
                    <a:pt x="97" y="127"/>
                  </a:lnTo>
                  <a:lnTo>
                    <a:pt x="101" y="126"/>
                  </a:lnTo>
                  <a:lnTo>
                    <a:pt x="105" y="123"/>
                  </a:lnTo>
                  <a:lnTo>
                    <a:pt x="109" y="121"/>
                  </a:lnTo>
                  <a:lnTo>
                    <a:pt x="111" y="118"/>
                  </a:lnTo>
                  <a:lnTo>
                    <a:pt x="115" y="114"/>
                  </a:lnTo>
                  <a:lnTo>
                    <a:pt x="118" y="111"/>
                  </a:lnTo>
                  <a:lnTo>
                    <a:pt x="120" y="107"/>
                  </a:lnTo>
                  <a:lnTo>
                    <a:pt x="123" y="105"/>
                  </a:lnTo>
                  <a:lnTo>
                    <a:pt x="126" y="101"/>
                  </a:lnTo>
                  <a:lnTo>
                    <a:pt x="127" y="97"/>
                  </a:lnTo>
                  <a:lnTo>
                    <a:pt x="130" y="93"/>
                  </a:lnTo>
                  <a:lnTo>
                    <a:pt x="131" y="89"/>
                  </a:lnTo>
                  <a:lnTo>
                    <a:pt x="132" y="85"/>
                  </a:lnTo>
                  <a:lnTo>
                    <a:pt x="134" y="80"/>
                  </a:lnTo>
                  <a:lnTo>
                    <a:pt x="134" y="76"/>
                  </a:lnTo>
                  <a:lnTo>
                    <a:pt x="135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1704975" y="2305050"/>
              <a:ext cx="53975" cy="53975"/>
            </a:xfrm>
            <a:custGeom>
              <a:avLst/>
              <a:gdLst/>
              <a:ahLst/>
              <a:cxnLst>
                <a:cxn ang="0">
                  <a:pos x="103" y="48"/>
                </a:cxn>
                <a:cxn ang="0">
                  <a:pos x="102" y="41"/>
                </a:cxn>
                <a:cxn ang="0">
                  <a:pos x="100" y="35"/>
                </a:cxn>
                <a:cxn ang="0">
                  <a:pos x="97" y="29"/>
                </a:cxn>
                <a:cxn ang="0">
                  <a:pos x="94" y="23"/>
                </a:cxn>
                <a:cxn ang="0">
                  <a:pos x="90" y="18"/>
                </a:cxn>
                <a:cxn ang="0">
                  <a:pos x="85" y="13"/>
                </a:cxn>
                <a:cxn ang="0">
                  <a:pos x="80" y="9"/>
                </a:cxn>
                <a:cxn ang="0">
                  <a:pos x="74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2" y="1"/>
                </a:cxn>
                <a:cxn ang="0">
                  <a:pos x="35" y="3"/>
                </a:cxn>
                <a:cxn ang="0">
                  <a:pos x="29" y="5"/>
                </a:cxn>
                <a:cxn ang="0">
                  <a:pos x="23" y="9"/>
                </a:cxn>
                <a:cxn ang="0">
                  <a:pos x="18" y="13"/>
                </a:cxn>
                <a:cxn ang="0">
                  <a:pos x="13" y="18"/>
                </a:cxn>
                <a:cxn ang="0">
                  <a:pos x="9" y="23"/>
                </a:cxn>
                <a:cxn ang="0">
                  <a:pos x="6" y="29"/>
                </a:cxn>
                <a:cxn ang="0">
                  <a:pos x="3" y="35"/>
                </a:cxn>
                <a:cxn ang="0">
                  <a:pos x="1" y="41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1" y="61"/>
                </a:cxn>
                <a:cxn ang="0">
                  <a:pos x="3" y="68"/>
                </a:cxn>
                <a:cxn ang="0">
                  <a:pos x="6" y="74"/>
                </a:cxn>
                <a:cxn ang="0">
                  <a:pos x="9" y="80"/>
                </a:cxn>
                <a:cxn ang="0">
                  <a:pos x="13" y="85"/>
                </a:cxn>
                <a:cxn ang="0">
                  <a:pos x="18" y="90"/>
                </a:cxn>
                <a:cxn ang="0">
                  <a:pos x="23" y="94"/>
                </a:cxn>
                <a:cxn ang="0">
                  <a:pos x="29" y="97"/>
                </a:cxn>
                <a:cxn ang="0">
                  <a:pos x="35" y="100"/>
                </a:cxn>
                <a:cxn ang="0">
                  <a:pos x="42" y="101"/>
                </a:cxn>
                <a:cxn ang="0">
                  <a:pos x="48" y="102"/>
                </a:cxn>
                <a:cxn ang="0">
                  <a:pos x="55" y="102"/>
                </a:cxn>
                <a:cxn ang="0">
                  <a:pos x="61" y="101"/>
                </a:cxn>
                <a:cxn ang="0">
                  <a:pos x="68" y="100"/>
                </a:cxn>
                <a:cxn ang="0">
                  <a:pos x="74" y="97"/>
                </a:cxn>
                <a:cxn ang="0">
                  <a:pos x="80" y="94"/>
                </a:cxn>
                <a:cxn ang="0">
                  <a:pos x="85" y="90"/>
                </a:cxn>
                <a:cxn ang="0">
                  <a:pos x="90" y="85"/>
                </a:cxn>
                <a:cxn ang="0">
                  <a:pos x="94" y="80"/>
                </a:cxn>
                <a:cxn ang="0">
                  <a:pos x="97" y="74"/>
                </a:cxn>
                <a:cxn ang="0">
                  <a:pos x="100" y="68"/>
                </a:cxn>
                <a:cxn ang="0">
                  <a:pos x="102" y="61"/>
                </a:cxn>
                <a:cxn ang="0">
                  <a:pos x="103" y="55"/>
                </a:cxn>
              </a:cxnLst>
              <a:rect l="0" t="0" r="r" b="b"/>
              <a:pathLst>
                <a:path w="103" h="102">
                  <a:moveTo>
                    <a:pt x="103" y="51"/>
                  </a:moveTo>
                  <a:lnTo>
                    <a:pt x="103" y="48"/>
                  </a:lnTo>
                  <a:lnTo>
                    <a:pt x="102" y="45"/>
                  </a:lnTo>
                  <a:lnTo>
                    <a:pt x="102" y="41"/>
                  </a:lnTo>
                  <a:lnTo>
                    <a:pt x="101" y="38"/>
                  </a:lnTo>
                  <a:lnTo>
                    <a:pt x="100" y="35"/>
                  </a:lnTo>
                  <a:lnTo>
                    <a:pt x="99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4" y="23"/>
                  </a:lnTo>
                  <a:lnTo>
                    <a:pt x="92" y="20"/>
                  </a:lnTo>
                  <a:lnTo>
                    <a:pt x="90" y="18"/>
                  </a:lnTo>
                  <a:lnTo>
                    <a:pt x="88" y="15"/>
                  </a:lnTo>
                  <a:lnTo>
                    <a:pt x="85" y="13"/>
                  </a:lnTo>
                  <a:lnTo>
                    <a:pt x="83" y="11"/>
                  </a:lnTo>
                  <a:lnTo>
                    <a:pt x="80" y="9"/>
                  </a:lnTo>
                  <a:lnTo>
                    <a:pt x="77" y="7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2" y="1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2" y="4"/>
                  </a:lnTo>
                  <a:lnTo>
                    <a:pt x="29" y="5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9" y="23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2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1" y="41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9" y="80"/>
                  </a:lnTo>
                  <a:lnTo>
                    <a:pt x="11" y="82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8" y="90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6" y="96"/>
                  </a:lnTo>
                  <a:lnTo>
                    <a:pt x="29" y="97"/>
                  </a:lnTo>
                  <a:lnTo>
                    <a:pt x="32" y="99"/>
                  </a:lnTo>
                  <a:lnTo>
                    <a:pt x="35" y="100"/>
                  </a:lnTo>
                  <a:lnTo>
                    <a:pt x="38" y="101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2"/>
                  </a:lnTo>
                  <a:lnTo>
                    <a:pt x="52" y="102"/>
                  </a:lnTo>
                  <a:lnTo>
                    <a:pt x="55" y="102"/>
                  </a:lnTo>
                  <a:lnTo>
                    <a:pt x="58" y="102"/>
                  </a:lnTo>
                  <a:lnTo>
                    <a:pt x="61" y="101"/>
                  </a:lnTo>
                  <a:lnTo>
                    <a:pt x="65" y="101"/>
                  </a:lnTo>
                  <a:lnTo>
                    <a:pt x="68" y="100"/>
                  </a:lnTo>
                  <a:lnTo>
                    <a:pt x="71" y="99"/>
                  </a:lnTo>
                  <a:lnTo>
                    <a:pt x="74" y="97"/>
                  </a:lnTo>
                  <a:lnTo>
                    <a:pt x="77" y="96"/>
                  </a:lnTo>
                  <a:lnTo>
                    <a:pt x="80" y="94"/>
                  </a:lnTo>
                  <a:lnTo>
                    <a:pt x="83" y="92"/>
                  </a:lnTo>
                  <a:lnTo>
                    <a:pt x="85" y="90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2"/>
                  </a:lnTo>
                  <a:lnTo>
                    <a:pt x="94" y="80"/>
                  </a:lnTo>
                  <a:lnTo>
                    <a:pt x="96" y="77"/>
                  </a:lnTo>
                  <a:lnTo>
                    <a:pt x="97" y="74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5"/>
                  </a:lnTo>
                  <a:lnTo>
                    <a:pt x="102" y="61"/>
                  </a:lnTo>
                  <a:lnTo>
                    <a:pt x="102" y="58"/>
                  </a:lnTo>
                  <a:lnTo>
                    <a:pt x="103" y="55"/>
                  </a:lnTo>
                  <a:lnTo>
                    <a:pt x="103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2657475" y="2305050"/>
              <a:ext cx="53975" cy="53975"/>
            </a:xfrm>
            <a:custGeom>
              <a:avLst/>
              <a:gdLst/>
              <a:ahLst/>
              <a:cxnLst>
                <a:cxn ang="0">
                  <a:pos x="134" y="67"/>
                </a:cxn>
                <a:cxn ang="0">
                  <a:pos x="134" y="59"/>
                </a:cxn>
                <a:cxn ang="0">
                  <a:pos x="132" y="50"/>
                </a:cxn>
                <a:cxn ang="0">
                  <a:pos x="130" y="42"/>
                </a:cxn>
                <a:cxn ang="0">
                  <a:pos x="126" y="34"/>
                </a:cxn>
                <a:cxn ang="0">
                  <a:pos x="120" y="26"/>
                </a:cxn>
                <a:cxn ang="0">
                  <a:pos x="114" y="19"/>
                </a:cxn>
                <a:cxn ang="0">
                  <a:pos x="107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6" y="1"/>
                </a:cxn>
                <a:cxn ang="0">
                  <a:pos x="67" y="0"/>
                </a:cxn>
                <a:cxn ang="0">
                  <a:pos x="59" y="1"/>
                </a:cxn>
                <a:cxn ang="0">
                  <a:pos x="49" y="2"/>
                </a:cxn>
                <a:cxn ang="0">
                  <a:pos x="42" y="5"/>
                </a:cxn>
                <a:cxn ang="0">
                  <a:pos x="34" y="9"/>
                </a:cxn>
                <a:cxn ang="0">
                  <a:pos x="26" y="14"/>
                </a:cxn>
                <a:cxn ang="0">
                  <a:pos x="19" y="19"/>
                </a:cxn>
                <a:cxn ang="0">
                  <a:pos x="14" y="26"/>
                </a:cxn>
                <a:cxn ang="0">
                  <a:pos x="9" y="34"/>
                </a:cxn>
                <a:cxn ang="0">
                  <a:pos x="5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2" y="85"/>
                </a:cxn>
                <a:cxn ang="0">
                  <a:pos x="5" y="93"/>
                </a:cxn>
                <a:cxn ang="0">
                  <a:pos x="9" y="101"/>
                </a:cxn>
                <a:cxn ang="0">
                  <a:pos x="14" y="107"/>
                </a:cxn>
                <a:cxn ang="0">
                  <a:pos x="19" y="114"/>
                </a:cxn>
                <a:cxn ang="0">
                  <a:pos x="26" y="121"/>
                </a:cxn>
                <a:cxn ang="0">
                  <a:pos x="34" y="126"/>
                </a:cxn>
                <a:cxn ang="0">
                  <a:pos x="42" y="130"/>
                </a:cxn>
                <a:cxn ang="0">
                  <a:pos x="49" y="132"/>
                </a:cxn>
                <a:cxn ang="0">
                  <a:pos x="59" y="134"/>
                </a:cxn>
                <a:cxn ang="0">
                  <a:pos x="67" y="134"/>
                </a:cxn>
                <a:cxn ang="0">
                  <a:pos x="76" y="134"/>
                </a:cxn>
                <a:cxn ang="0">
                  <a:pos x="84" y="132"/>
                </a:cxn>
                <a:cxn ang="0">
                  <a:pos x="93" y="130"/>
                </a:cxn>
                <a:cxn ang="0">
                  <a:pos x="101" y="126"/>
                </a:cxn>
                <a:cxn ang="0">
                  <a:pos x="107" y="121"/>
                </a:cxn>
                <a:cxn ang="0">
                  <a:pos x="114" y="114"/>
                </a:cxn>
                <a:cxn ang="0">
                  <a:pos x="120" y="107"/>
                </a:cxn>
                <a:cxn ang="0">
                  <a:pos x="126" y="101"/>
                </a:cxn>
                <a:cxn ang="0">
                  <a:pos x="130" y="93"/>
                </a:cxn>
                <a:cxn ang="0">
                  <a:pos x="132" y="85"/>
                </a:cxn>
                <a:cxn ang="0">
                  <a:pos x="134" y="76"/>
                </a:cxn>
              </a:cxnLst>
              <a:rect l="0" t="0" r="r" b="b"/>
              <a:pathLst>
                <a:path w="134" h="134">
                  <a:moveTo>
                    <a:pt x="134" y="72"/>
                  </a:moveTo>
                  <a:lnTo>
                    <a:pt x="134" y="67"/>
                  </a:lnTo>
                  <a:lnTo>
                    <a:pt x="134" y="63"/>
                  </a:lnTo>
                  <a:lnTo>
                    <a:pt x="134" y="59"/>
                  </a:lnTo>
                  <a:lnTo>
                    <a:pt x="132" y="54"/>
                  </a:lnTo>
                  <a:lnTo>
                    <a:pt x="132" y="50"/>
                  </a:lnTo>
                  <a:lnTo>
                    <a:pt x="131" y="46"/>
                  </a:lnTo>
                  <a:lnTo>
                    <a:pt x="130" y="42"/>
                  </a:lnTo>
                  <a:lnTo>
                    <a:pt x="127" y="38"/>
                  </a:lnTo>
                  <a:lnTo>
                    <a:pt x="126" y="34"/>
                  </a:lnTo>
                  <a:lnTo>
                    <a:pt x="123" y="30"/>
                  </a:lnTo>
                  <a:lnTo>
                    <a:pt x="120" y="26"/>
                  </a:lnTo>
                  <a:lnTo>
                    <a:pt x="118" y="23"/>
                  </a:lnTo>
                  <a:lnTo>
                    <a:pt x="114" y="19"/>
                  </a:lnTo>
                  <a:lnTo>
                    <a:pt x="111" y="17"/>
                  </a:lnTo>
                  <a:lnTo>
                    <a:pt x="107" y="14"/>
                  </a:lnTo>
                  <a:lnTo>
                    <a:pt x="105" y="12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3" y="5"/>
                  </a:lnTo>
                  <a:lnTo>
                    <a:pt x="89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9" y="2"/>
                  </a:lnTo>
                  <a:lnTo>
                    <a:pt x="46" y="4"/>
                  </a:lnTo>
                  <a:lnTo>
                    <a:pt x="42" y="5"/>
                  </a:lnTo>
                  <a:lnTo>
                    <a:pt x="38" y="6"/>
                  </a:lnTo>
                  <a:lnTo>
                    <a:pt x="34" y="9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2" y="17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9" y="34"/>
                  </a:lnTo>
                  <a:lnTo>
                    <a:pt x="6" y="38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1" y="80"/>
                  </a:lnTo>
                  <a:lnTo>
                    <a:pt x="2" y="85"/>
                  </a:lnTo>
                  <a:lnTo>
                    <a:pt x="4" y="89"/>
                  </a:lnTo>
                  <a:lnTo>
                    <a:pt x="5" y="93"/>
                  </a:lnTo>
                  <a:lnTo>
                    <a:pt x="6" y="97"/>
                  </a:lnTo>
                  <a:lnTo>
                    <a:pt x="9" y="101"/>
                  </a:lnTo>
                  <a:lnTo>
                    <a:pt x="11" y="105"/>
                  </a:lnTo>
                  <a:lnTo>
                    <a:pt x="14" y="107"/>
                  </a:lnTo>
                  <a:lnTo>
                    <a:pt x="17" y="111"/>
                  </a:lnTo>
                  <a:lnTo>
                    <a:pt x="19" y="114"/>
                  </a:lnTo>
                  <a:lnTo>
                    <a:pt x="22" y="118"/>
                  </a:lnTo>
                  <a:lnTo>
                    <a:pt x="26" y="121"/>
                  </a:lnTo>
                  <a:lnTo>
                    <a:pt x="30" y="123"/>
                  </a:lnTo>
                  <a:lnTo>
                    <a:pt x="34" y="126"/>
                  </a:lnTo>
                  <a:lnTo>
                    <a:pt x="38" y="127"/>
                  </a:lnTo>
                  <a:lnTo>
                    <a:pt x="42" y="130"/>
                  </a:lnTo>
                  <a:lnTo>
                    <a:pt x="46" y="131"/>
                  </a:lnTo>
                  <a:lnTo>
                    <a:pt x="49" y="132"/>
                  </a:lnTo>
                  <a:lnTo>
                    <a:pt x="53" y="132"/>
                  </a:lnTo>
                  <a:lnTo>
                    <a:pt x="59" y="134"/>
                  </a:lnTo>
                  <a:lnTo>
                    <a:pt x="63" y="134"/>
                  </a:lnTo>
                  <a:lnTo>
                    <a:pt x="67" y="134"/>
                  </a:lnTo>
                  <a:lnTo>
                    <a:pt x="72" y="134"/>
                  </a:lnTo>
                  <a:lnTo>
                    <a:pt x="76" y="134"/>
                  </a:lnTo>
                  <a:lnTo>
                    <a:pt x="80" y="132"/>
                  </a:lnTo>
                  <a:lnTo>
                    <a:pt x="84" y="132"/>
                  </a:lnTo>
                  <a:lnTo>
                    <a:pt x="89" y="131"/>
                  </a:lnTo>
                  <a:lnTo>
                    <a:pt x="93" y="130"/>
                  </a:lnTo>
                  <a:lnTo>
                    <a:pt x="97" y="127"/>
                  </a:lnTo>
                  <a:lnTo>
                    <a:pt x="101" y="126"/>
                  </a:lnTo>
                  <a:lnTo>
                    <a:pt x="105" y="123"/>
                  </a:lnTo>
                  <a:lnTo>
                    <a:pt x="107" y="121"/>
                  </a:lnTo>
                  <a:lnTo>
                    <a:pt x="111" y="118"/>
                  </a:lnTo>
                  <a:lnTo>
                    <a:pt x="114" y="114"/>
                  </a:lnTo>
                  <a:lnTo>
                    <a:pt x="118" y="111"/>
                  </a:lnTo>
                  <a:lnTo>
                    <a:pt x="120" y="107"/>
                  </a:lnTo>
                  <a:lnTo>
                    <a:pt x="123" y="105"/>
                  </a:lnTo>
                  <a:lnTo>
                    <a:pt x="126" y="101"/>
                  </a:lnTo>
                  <a:lnTo>
                    <a:pt x="127" y="97"/>
                  </a:lnTo>
                  <a:lnTo>
                    <a:pt x="130" y="93"/>
                  </a:lnTo>
                  <a:lnTo>
                    <a:pt x="131" y="89"/>
                  </a:lnTo>
                  <a:lnTo>
                    <a:pt x="132" y="85"/>
                  </a:lnTo>
                  <a:lnTo>
                    <a:pt x="132" y="80"/>
                  </a:lnTo>
                  <a:lnTo>
                    <a:pt x="134" y="76"/>
                  </a:lnTo>
                  <a:lnTo>
                    <a:pt x="134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2657475" y="2305050"/>
              <a:ext cx="53975" cy="53975"/>
            </a:xfrm>
            <a:custGeom>
              <a:avLst/>
              <a:gdLst/>
              <a:ahLst/>
              <a:cxnLst>
                <a:cxn ang="0">
                  <a:pos x="102" y="48"/>
                </a:cxn>
                <a:cxn ang="0">
                  <a:pos x="101" y="41"/>
                </a:cxn>
                <a:cxn ang="0">
                  <a:pos x="100" y="35"/>
                </a:cxn>
                <a:cxn ang="0">
                  <a:pos x="97" y="29"/>
                </a:cxn>
                <a:cxn ang="0">
                  <a:pos x="94" y="23"/>
                </a:cxn>
                <a:cxn ang="0">
                  <a:pos x="90" y="18"/>
                </a:cxn>
                <a:cxn ang="0">
                  <a:pos x="85" y="13"/>
                </a:cxn>
                <a:cxn ang="0">
                  <a:pos x="80" y="9"/>
                </a:cxn>
                <a:cxn ang="0">
                  <a:pos x="74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1" y="1"/>
                </a:cxn>
                <a:cxn ang="0">
                  <a:pos x="35" y="3"/>
                </a:cxn>
                <a:cxn ang="0">
                  <a:pos x="29" y="5"/>
                </a:cxn>
                <a:cxn ang="0">
                  <a:pos x="23" y="9"/>
                </a:cxn>
                <a:cxn ang="0">
                  <a:pos x="17" y="13"/>
                </a:cxn>
                <a:cxn ang="0">
                  <a:pos x="13" y="18"/>
                </a:cxn>
                <a:cxn ang="0">
                  <a:pos x="9" y="23"/>
                </a:cxn>
                <a:cxn ang="0">
                  <a:pos x="5" y="29"/>
                </a:cxn>
                <a:cxn ang="0">
                  <a:pos x="3" y="35"/>
                </a:cxn>
                <a:cxn ang="0">
                  <a:pos x="1" y="41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1" y="61"/>
                </a:cxn>
                <a:cxn ang="0">
                  <a:pos x="3" y="68"/>
                </a:cxn>
                <a:cxn ang="0">
                  <a:pos x="5" y="74"/>
                </a:cxn>
                <a:cxn ang="0">
                  <a:pos x="9" y="80"/>
                </a:cxn>
                <a:cxn ang="0">
                  <a:pos x="13" y="85"/>
                </a:cxn>
                <a:cxn ang="0">
                  <a:pos x="17" y="90"/>
                </a:cxn>
                <a:cxn ang="0">
                  <a:pos x="23" y="94"/>
                </a:cxn>
                <a:cxn ang="0">
                  <a:pos x="29" y="97"/>
                </a:cxn>
                <a:cxn ang="0">
                  <a:pos x="35" y="100"/>
                </a:cxn>
                <a:cxn ang="0">
                  <a:pos x="41" y="101"/>
                </a:cxn>
                <a:cxn ang="0">
                  <a:pos x="48" y="102"/>
                </a:cxn>
                <a:cxn ang="0">
                  <a:pos x="55" y="102"/>
                </a:cxn>
                <a:cxn ang="0">
                  <a:pos x="61" y="101"/>
                </a:cxn>
                <a:cxn ang="0">
                  <a:pos x="68" y="100"/>
                </a:cxn>
                <a:cxn ang="0">
                  <a:pos x="74" y="97"/>
                </a:cxn>
                <a:cxn ang="0">
                  <a:pos x="80" y="94"/>
                </a:cxn>
                <a:cxn ang="0">
                  <a:pos x="85" y="90"/>
                </a:cxn>
                <a:cxn ang="0">
                  <a:pos x="90" y="85"/>
                </a:cxn>
                <a:cxn ang="0">
                  <a:pos x="94" y="80"/>
                </a:cxn>
                <a:cxn ang="0">
                  <a:pos x="97" y="74"/>
                </a:cxn>
                <a:cxn ang="0">
                  <a:pos x="100" y="68"/>
                </a:cxn>
                <a:cxn ang="0">
                  <a:pos x="101" y="61"/>
                </a:cxn>
                <a:cxn ang="0">
                  <a:pos x="102" y="55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lnTo>
                    <a:pt x="102" y="48"/>
                  </a:lnTo>
                  <a:lnTo>
                    <a:pt x="102" y="45"/>
                  </a:lnTo>
                  <a:lnTo>
                    <a:pt x="101" y="41"/>
                  </a:lnTo>
                  <a:lnTo>
                    <a:pt x="101" y="38"/>
                  </a:lnTo>
                  <a:lnTo>
                    <a:pt x="100" y="35"/>
                  </a:lnTo>
                  <a:lnTo>
                    <a:pt x="99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4" y="23"/>
                  </a:lnTo>
                  <a:lnTo>
                    <a:pt x="92" y="20"/>
                  </a:lnTo>
                  <a:lnTo>
                    <a:pt x="90" y="18"/>
                  </a:lnTo>
                  <a:lnTo>
                    <a:pt x="87" y="15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80" y="9"/>
                  </a:lnTo>
                  <a:lnTo>
                    <a:pt x="77" y="7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8" y="3"/>
                  </a:lnTo>
                  <a:lnTo>
                    <a:pt x="64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1" y="1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2" y="4"/>
                  </a:lnTo>
                  <a:lnTo>
                    <a:pt x="29" y="5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9" y="23"/>
                  </a:lnTo>
                  <a:lnTo>
                    <a:pt x="7" y="26"/>
                  </a:lnTo>
                  <a:lnTo>
                    <a:pt x="5" y="29"/>
                  </a:lnTo>
                  <a:lnTo>
                    <a:pt x="4" y="32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4"/>
                  </a:lnTo>
                  <a:lnTo>
                    <a:pt x="7" y="77"/>
                  </a:lnTo>
                  <a:lnTo>
                    <a:pt x="9" y="80"/>
                  </a:lnTo>
                  <a:lnTo>
                    <a:pt x="11" y="82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90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6" y="96"/>
                  </a:lnTo>
                  <a:lnTo>
                    <a:pt x="29" y="97"/>
                  </a:lnTo>
                  <a:lnTo>
                    <a:pt x="32" y="99"/>
                  </a:lnTo>
                  <a:lnTo>
                    <a:pt x="35" y="100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45" y="102"/>
                  </a:lnTo>
                  <a:lnTo>
                    <a:pt x="48" y="102"/>
                  </a:lnTo>
                  <a:lnTo>
                    <a:pt x="51" y="102"/>
                  </a:lnTo>
                  <a:lnTo>
                    <a:pt x="55" y="102"/>
                  </a:lnTo>
                  <a:lnTo>
                    <a:pt x="58" y="102"/>
                  </a:lnTo>
                  <a:lnTo>
                    <a:pt x="61" y="101"/>
                  </a:lnTo>
                  <a:lnTo>
                    <a:pt x="64" y="101"/>
                  </a:lnTo>
                  <a:lnTo>
                    <a:pt x="68" y="100"/>
                  </a:lnTo>
                  <a:lnTo>
                    <a:pt x="71" y="99"/>
                  </a:lnTo>
                  <a:lnTo>
                    <a:pt x="74" y="97"/>
                  </a:lnTo>
                  <a:lnTo>
                    <a:pt x="77" y="96"/>
                  </a:lnTo>
                  <a:lnTo>
                    <a:pt x="80" y="94"/>
                  </a:lnTo>
                  <a:lnTo>
                    <a:pt x="82" y="92"/>
                  </a:lnTo>
                  <a:lnTo>
                    <a:pt x="85" y="90"/>
                  </a:lnTo>
                  <a:lnTo>
                    <a:pt x="87" y="87"/>
                  </a:lnTo>
                  <a:lnTo>
                    <a:pt x="90" y="85"/>
                  </a:lnTo>
                  <a:lnTo>
                    <a:pt x="92" y="82"/>
                  </a:lnTo>
                  <a:lnTo>
                    <a:pt x="94" y="80"/>
                  </a:lnTo>
                  <a:lnTo>
                    <a:pt x="96" y="77"/>
                  </a:lnTo>
                  <a:lnTo>
                    <a:pt x="97" y="74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5"/>
                  </a:lnTo>
                  <a:lnTo>
                    <a:pt x="101" y="61"/>
                  </a:lnTo>
                  <a:lnTo>
                    <a:pt x="102" y="58"/>
                  </a:lnTo>
                  <a:lnTo>
                    <a:pt x="102" y="55"/>
                  </a:lnTo>
                  <a:lnTo>
                    <a:pt x="102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2657475" y="4846638"/>
              <a:ext cx="53975" cy="53975"/>
            </a:xfrm>
            <a:custGeom>
              <a:avLst/>
              <a:gdLst/>
              <a:ahLst/>
              <a:cxnLst>
                <a:cxn ang="0">
                  <a:pos x="134" y="67"/>
                </a:cxn>
                <a:cxn ang="0">
                  <a:pos x="134" y="58"/>
                </a:cxn>
                <a:cxn ang="0">
                  <a:pos x="132" y="50"/>
                </a:cxn>
                <a:cxn ang="0">
                  <a:pos x="130" y="41"/>
                </a:cxn>
                <a:cxn ang="0">
                  <a:pos x="126" y="33"/>
                </a:cxn>
                <a:cxn ang="0">
                  <a:pos x="120" y="27"/>
                </a:cxn>
                <a:cxn ang="0">
                  <a:pos x="114" y="20"/>
                </a:cxn>
                <a:cxn ang="0">
                  <a:pos x="107" y="14"/>
                </a:cxn>
                <a:cxn ang="0">
                  <a:pos x="101" y="8"/>
                </a:cxn>
                <a:cxn ang="0">
                  <a:pos x="93" y="6"/>
                </a:cxn>
                <a:cxn ang="0">
                  <a:pos x="84" y="2"/>
                </a:cxn>
                <a:cxn ang="0">
                  <a:pos x="76" y="0"/>
                </a:cxn>
                <a:cxn ang="0">
                  <a:pos x="67" y="0"/>
                </a:cxn>
                <a:cxn ang="0">
                  <a:pos x="59" y="0"/>
                </a:cxn>
                <a:cxn ang="0">
                  <a:pos x="49" y="2"/>
                </a:cxn>
                <a:cxn ang="0">
                  <a:pos x="42" y="6"/>
                </a:cxn>
                <a:cxn ang="0">
                  <a:pos x="34" y="8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4" y="27"/>
                </a:cxn>
                <a:cxn ang="0">
                  <a:pos x="9" y="33"/>
                </a:cxn>
                <a:cxn ang="0">
                  <a:pos x="5" y="41"/>
                </a:cxn>
                <a:cxn ang="0">
                  <a:pos x="2" y="50"/>
                </a:cxn>
                <a:cxn ang="0">
                  <a:pos x="0" y="58"/>
                </a:cxn>
                <a:cxn ang="0">
                  <a:pos x="0" y="67"/>
                </a:cxn>
                <a:cxn ang="0">
                  <a:pos x="0" y="77"/>
                </a:cxn>
                <a:cxn ang="0">
                  <a:pos x="2" y="84"/>
                </a:cxn>
                <a:cxn ang="0">
                  <a:pos x="5" y="92"/>
                </a:cxn>
                <a:cxn ang="0">
                  <a:pos x="9" y="100"/>
                </a:cxn>
                <a:cxn ang="0">
                  <a:pos x="14" y="108"/>
                </a:cxn>
                <a:cxn ang="0">
                  <a:pos x="19" y="115"/>
                </a:cxn>
                <a:cxn ang="0">
                  <a:pos x="26" y="120"/>
                </a:cxn>
                <a:cxn ang="0">
                  <a:pos x="34" y="125"/>
                </a:cxn>
                <a:cxn ang="0">
                  <a:pos x="42" y="129"/>
                </a:cxn>
                <a:cxn ang="0">
                  <a:pos x="49" y="132"/>
                </a:cxn>
                <a:cxn ang="0">
                  <a:pos x="59" y="134"/>
                </a:cxn>
                <a:cxn ang="0">
                  <a:pos x="67" y="134"/>
                </a:cxn>
                <a:cxn ang="0">
                  <a:pos x="76" y="134"/>
                </a:cxn>
                <a:cxn ang="0">
                  <a:pos x="84" y="132"/>
                </a:cxn>
                <a:cxn ang="0">
                  <a:pos x="93" y="129"/>
                </a:cxn>
                <a:cxn ang="0">
                  <a:pos x="101" y="125"/>
                </a:cxn>
                <a:cxn ang="0">
                  <a:pos x="107" y="120"/>
                </a:cxn>
                <a:cxn ang="0">
                  <a:pos x="114" y="115"/>
                </a:cxn>
                <a:cxn ang="0">
                  <a:pos x="120" y="108"/>
                </a:cxn>
                <a:cxn ang="0">
                  <a:pos x="126" y="100"/>
                </a:cxn>
                <a:cxn ang="0">
                  <a:pos x="130" y="92"/>
                </a:cxn>
                <a:cxn ang="0">
                  <a:pos x="132" y="84"/>
                </a:cxn>
                <a:cxn ang="0">
                  <a:pos x="134" y="77"/>
                </a:cxn>
              </a:cxnLst>
              <a:rect l="0" t="0" r="r" b="b"/>
              <a:pathLst>
                <a:path w="134" h="134">
                  <a:moveTo>
                    <a:pt x="134" y="71"/>
                  </a:moveTo>
                  <a:lnTo>
                    <a:pt x="134" y="67"/>
                  </a:lnTo>
                  <a:lnTo>
                    <a:pt x="134" y="62"/>
                  </a:lnTo>
                  <a:lnTo>
                    <a:pt x="134" y="58"/>
                  </a:lnTo>
                  <a:lnTo>
                    <a:pt x="132" y="54"/>
                  </a:lnTo>
                  <a:lnTo>
                    <a:pt x="132" y="50"/>
                  </a:lnTo>
                  <a:lnTo>
                    <a:pt x="131" y="45"/>
                  </a:lnTo>
                  <a:lnTo>
                    <a:pt x="130" y="41"/>
                  </a:lnTo>
                  <a:lnTo>
                    <a:pt x="127" y="37"/>
                  </a:lnTo>
                  <a:lnTo>
                    <a:pt x="126" y="33"/>
                  </a:lnTo>
                  <a:lnTo>
                    <a:pt x="123" y="29"/>
                  </a:lnTo>
                  <a:lnTo>
                    <a:pt x="120" y="27"/>
                  </a:lnTo>
                  <a:lnTo>
                    <a:pt x="118" y="23"/>
                  </a:lnTo>
                  <a:lnTo>
                    <a:pt x="114" y="20"/>
                  </a:lnTo>
                  <a:lnTo>
                    <a:pt x="111" y="16"/>
                  </a:lnTo>
                  <a:lnTo>
                    <a:pt x="107" y="14"/>
                  </a:lnTo>
                  <a:lnTo>
                    <a:pt x="105" y="11"/>
                  </a:lnTo>
                  <a:lnTo>
                    <a:pt x="101" y="8"/>
                  </a:lnTo>
                  <a:lnTo>
                    <a:pt x="97" y="7"/>
                  </a:lnTo>
                  <a:lnTo>
                    <a:pt x="93" y="6"/>
                  </a:lnTo>
                  <a:lnTo>
                    <a:pt x="89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6" y="3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4" y="8"/>
                  </a:lnTo>
                  <a:lnTo>
                    <a:pt x="30" y="11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4" y="27"/>
                  </a:lnTo>
                  <a:lnTo>
                    <a:pt x="11" y="29"/>
                  </a:lnTo>
                  <a:lnTo>
                    <a:pt x="9" y="33"/>
                  </a:lnTo>
                  <a:lnTo>
                    <a:pt x="6" y="37"/>
                  </a:lnTo>
                  <a:lnTo>
                    <a:pt x="5" y="41"/>
                  </a:lnTo>
                  <a:lnTo>
                    <a:pt x="4" y="45"/>
                  </a:lnTo>
                  <a:lnTo>
                    <a:pt x="2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2" y="84"/>
                  </a:lnTo>
                  <a:lnTo>
                    <a:pt x="4" y="88"/>
                  </a:lnTo>
                  <a:lnTo>
                    <a:pt x="5" y="92"/>
                  </a:lnTo>
                  <a:lnTo>
                    <a:pt x="6" y="96"/>
                  </a:lnTo>
                  <a:lnTo>
                    <a:pt x="9" y="100"/>
                  </a:lnTo>
                  <a:lnTo>
                    <a:pt x="11" y="104"/>
                  </a:lnTo>
                  <a:lnTo>
                    <a:pt x="14" y="108"/>
                  </a:lnTo>
                  <a:lnTo>
                    <a:pt x="17" y="112"/>
                  </a:lnTo>
                  <a:lnTo>
                    <a:pt x="19" y="115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0" y="123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2" y="129"/>
                  </a:lnTo>
                  <a:lnTo>
                    <a:pt x="46" y="130"/>
                  </a:lnTo>
                  <a:lnTo>
                    <a:pt x="49" y="132"/>
                  </a:lnTo>
                  <a:lnTo>
                    <a:pt x="53" y="133"/>
                  </a:lnTo>
                  <a:lnTo>
                    <a:pt x="59" y="134"/>
                  </a:lnTo>
                  <a:lnTo>
                    <a:pt x="63" y="134"/>
                  </a:lnTo>
                  <a:lnTo>
                    <a:pt x="67" y="134"/>
                  </a:lnTo>
                  <a:lnTo>
                    <a:pt x="72" y="134"/>
                  </a:lnTo>
                  <a:lnTo>
                    <a:pt x="76" y="134"/>
                  </a:lnTo>
                  <a:lnTo>
                    <a:pt x="80" y="133"/>
                  </a:lnTo>
                  <a:lnTo>
                    <a:pt x="84" y="132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7" y="128"/>
                  </a:lnTo>
                  <a:lnTo>
                    <a:pt x="101" y="125"/>
                  </a:lnTo>
                  <a:lnTo>
                    <a:pt x="105" y="123"/>
                  </a:lnTo>
                  <a:lnTo>
                    <a:pt x="107" y="120"/>
                  </a:lnTo>
                  <a:lnTo>
                    <a:pt x="111" y="117"/>
                  </a:lnTo>
                  <a:lnTo>
                    <a:pt x="114" y="115"/>
                  </a:lnTo>
                  <a:lnTo>
                    <a:pt x="118" y="112"/>
                  </a:lnTo>
                  <a:lnTo>
                    <a:pt x="120" y="108"/>
                  </a:lnTo>
                  <a:lnTo>
                    <a:pt x="123" y="104"/>
                  </a:lnTo>
                  <a:lnTo>
                    <a:pt x="126" y="100"/>
                  </a:lnTo>
                  <a:lnTo>
                    <a:pt x="127" y="96"/>
                  </a:lnTo>
                  <a:lnTo>
                    <a:pt x="130" y="92"/>
                  </a:lnTo>
                  <a:lnTo>
                    <a:pt x="131" y="88"/>
                  </a:lnTo>
                  <a:lnTo>
                    <a:pt x="132" y="84"/>
                  </a:lnTo>
                  <a:lnTo>
                    <a:pt x="132" y="81"/>
                  </a:lnTo>
                  <a:lnTo>
                    <a:pt x="134" y="77"/>
                  </a:lnTo>
                  <a:lnTo>
                    <a:pt x="134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2657475" y="4846638"/>
              <a:ext cx="53975" cy="53975"/>
            </a:xfrm>
            <a:custGeom>
              <a:avLst/>
              <a:gdLst/>
              <a:ahLst/>
              <a:cxnLst>
                <a:cxn ang="0">
                  <a:pos x="102" y="47"/>
                </a:cxn>
                <a:cxn ang="0">
                  <a:pos x="101" y="41"/>
                </a:cxn>
                <a:cxn ang="0">
                  <a:pos x="100" y="34"/>
                </a:cxn>
                <a:cxn ang="0">
                  <a:pos x="97" y="28"/>
                </a:cxn>
                <a:cxn ang="0">
                  <a:pos x="94" y="22"/>
                </a:cxn>
                <a:cxn ang="0">
                  <a:pos x="90" y="17"/>
                </a:cxn>
                <a:cxn ang="0">
                  <a:pos x="85" y="12"/>
                </a:cxn>
                <a:cxn ang="0">
                  <a:pos x="80" y="8"/>
                </a:cxn>
                <a:cxn ang="0">
                  <a:pos x="74" y="5"/>
                </a:cxn>
                <a:cxn ang="0">
                  <a:pos x="68" y="2"/>
                </a:cxn>
                <a:cxn ang="0">
                  <a:pos x="61" y="1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1" y="1"/>
                </a:cxn>
                <a:cxn ang="0">
                  <a:pos x="35" y="2"/>
                </a:cxn>
                <a:cxn ang="0">
                  <a:pos x="29" y="5"/>
                </a:cxn>
                <a:cxn ang="0">
                  <a:pos x="23" y="8"/>
                </a:cxn>
                <a:cxn ang="0">
                  <a:pos x="17" y="12"/>
                </a:cxn>
                <a:cxn ang="0">
                  <a:pos x="13" y="17"/>
                </a:cxn>
                <a:cxn ang="0">
                  <a:pos x="9" y="22"/>
                </a:cxn>
                <a:cxn ang="0">
                  <a:pos x="5" y="28"/>
                </a:cxn>
                <a:cxn ang="0">
                  <a:pos x="3" y="34"/>
                </a:cxn>
                <a:cxn ang="0">
                  <a:pos x="1" y="41"/>
                </a:cxn>
                <a:cxn ang="0">
                  <a:pos x="0" y="47"/>
                </a:cxn>
                <a:cxn ang="0">
                  <a:pos x="0" y="54"/>
                </a:cxn>
                <a:cxn ang="0">
                  <a:pos x="1" y="61"/>
                </a:cxn>
                <a:cxn ang="0">
                  <a:pos x="3" y="67"/>
                </a:cxn>
                <a:cxn ang="0">
                  <a:pos x="5" y="73"/>
                </a:cxn>
                <a:cxn ang="0">
                  <a:pos x="9" y="79"/>
                </a:cxn>
                <a:cxn ang="0">
                  <a:pos x="13" y="85"/>
                </a:cxn>
                <a:cxn ang="0">
                  <a:pos x="17" y="89"/>
                </a:cxn>
                <a:cxn ang="0">
                  <a:pos x="23" y="93"/>
                </a:cxn>
                <a:cxn ang="0">
                  <a:pos x="29" y="97"/>
                </a:cxn>
                <a:cxn ang="0">
                  <a:pos x="35" y="99"/>
                </a:cxn>
                <a:cxn ang="0">
                  <a:pos x="41" y="101"/>
                </a:cxn>
                <a:cxn ang="0">
                  <a:pos x="48" y="102"/>
                </a:cxn>
                <a:cxn ang="0">
                  <a:pos x="55" y="102"/>
                </a:cxn>
                <a:cxn ang="0">
                  <a:pos x="61" y="101"/>
                </a:cxn>
                <a:cxn ang="0">
                  <a:pos x="68" y="99"/>
                </a:cxn>
                <a:cxn ang="0">
                  <a:pos x="74" y="97"/>
                </a:cxn>
                <a:cxn ang="0">
                  <a:pos x="80" y="93"/>
                </a:cxn>
                <a:cxn ang="0">
                  <a:pos x="85" y="89"/>
                </a:cxn>
                <a:cxn ang="0">
                  <a:pos x="90" y="85"/>
                </a:cxn>
                <a:cxn ang="0">
                  <a:pos x="94" y="79"/>
                </a:cxn>
                <a:cxn ang="0">
                  <a:pos x="97" y="73"/>
                </a:cxn>
                <a:cxn ang="0">
                  <a:pos x="100" y="67"/>
                </a:cxn>
                <a:cxn ang="0">
                  <a:pos x="101" y="61"/>
                </a:cxn>
                <a:cxn ang="0">
                  <a:pos x="102" y="54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lnTo>
                    <a:pt x="102" y="47"/>
                  </a:lnTo>
                  <a:lnTo>
                    <a:pt x="102" y="44"/>
                  </a:lnTo>
                  <a:lnTo>
                    <a:pt x="101" y="41"/>
                  </a:lnTo>
                  <a:lnTo>
                    <a:pt x="101" y="38"/>
                  </a:lnTo>
                  <a:lnTo>
                    <a:pt x="100" y="34"/>
                  </a:lnTo>
                  <a:lnTo>
                    <a:pt x="99" y="31"/>
                  </a:lnTo>
                  <a:lnTo>
                    <a:pt x="97" y="28"/>
                  </a:lnTo>
                  <a:lnTo>
                    <a:pt x="96" y="25"/>
                  </a:lnTo>
                  <a:lnTo>
                    <a:pt x="94" y="22"/>
                  </a:lnTo>
                  <a:lnTo>
                    <a:pt x="92" y="20"/>
                  </a:lnTo>
                  <a:lnTo>
                    <a:pt x="90" y="17"/>
                  </a:lnTo>
                  <a:lnTo>
                    <a:pt x="87" y="15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80" y="8"/>
                  </a:lnTo>
                  <a:lnTo>
                    <a:pt x="77" y="6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8" y="2"/>
                  </a:lnTo>
                  <a:lnTo>
                    <a:pt x="64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2" y="4"/>
                  </a:lnTo>
                  <a:lnTo>
                    <a:pt x="29" y="5"/>
                  </a:lnTo>
                  <a:lnTo>
                    <a:pt x="26" y="6"/>
                  </a:lnTo>
                  <a:lnTo>
                    <a:pt x="23" y="8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1" y="20"/>
                  </a:lnTo>
                  <a:lnTo>
                    <a:pt x="9" y="22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4" y="70"/>
                  </a:lnTo>
                  <a:lnTo>
                    <a:pt x="5" y="73"/>
                  </a:lnTo>
                  <a:lnTo>
                    <a:pt x="7" y="76"/>
                  </a:lnTo>
                  <a:lnTo>
                    <a:pt x="9" y="79"/>
                  </a:lnTo>
                  <a:lnTo>
                    <a:pt x="11" y="82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20" y="91"/>
                  </a:lnTo>
                  <a:lnTo>
                    <a:pt x="23" y="93"/>
                  </a:lnTo>
                  <a:lnTo>
                    <a:pt x="26" y="95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5" y="99"/>
                  </a:lnTo>
                  <a:lnTo>
                    <a:pt x="38" y="100"/>
                  </a:lnTo>
                  <a:lnTo>
                    <a:pt x="41" y="101"/>
                  </a:lnTo>
                  <a:lnTo>
                    <a:pt x="45" y="102"/>
                  </a:lnTo>
                  <a:lnTo>
                    <a:pt x="48" y="102"/>
                  </a:lnTo>
                  <a:lnTo>
                    <a:pt x="51" y="102"/>
                  </a:lnTo>
                  <a:lnTo>
                    <a:pt x="55" y="102"/>
                  </a:lnTo>
                  <a:lnTo>
                    <a:pt x="58" y="102"/>
                  </a:lnTo>
                  <a:lnTo>
                    <a:pt x="61" y="101"/>
                  </a:lnTo>
                  <a:lnTo>
                    <a:pt x="64" y="100"/>
                  </a:lnTo>
                  <a:lnTo>
                    <a:pt x="68" y="99"/>
                  </a:lnTo>
                  <a:lnTo>
                    <a:pt x="71" y="98"/>
                  </a:lnTo>
                  <a:lnTo>
                    <a:pt x="74" y="97"/>
                  </a:lnTo>
                  <a:lnTo>
                    <a:pt x="77" y="95"/>
                  </a:lnTo>
                  <a:lnTo>
                    <a:pt x="80" y="93"/>
                  </a:lnTo>
                  <a:lnTo>
                    <a:pt x="82" y="91"/>
                  </a:lnTo>
                  <a:lnTo>
                    <a:pt x="85" y="89"/>
                  </a:lnTo>
                  <a:lnTo>
                    <a:pt x="87" y="87"/>
                  </a:lnTo>
                  <a:lnTo>
                    <a:pt x="90" y="85"/>
                  </a:lnTo>
                  <a:lnTo>
                    <a:pt x="92" y="82"/>
                  </a:lnTo>
                  <a:lnTo>
                    <a:pt x="94" y="79"/>
                  </a:lnTo>
                  <a:lnTo>
                    <a:pt x="96" y="76"/>
                  </a:lnTo>
                  <a:lnTo>
                    <a:pt x="97" y="73"/>
                  </a:lnTo>
                  <a:lnTo>
                    <a:pt x="99" y="70"/>
                  </a:lnTo>
                  <a:lnTo>
                    <a:pt x="100" y="67"/>
                  </a:lnTo>
                  <a:lnTo>
                    <a:pt x="101" y="64"/>
                  </a:lnTo>
                  <a:lnTo>
                    <a:pt x="101" y="61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2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1704975" y="4846638"/>
              <a:ext cx="53975" cy="53975"/>
            </a:xfrm>
            <a:custGeom>
              <a:avLst/>
              <a:gdLst/>
              <a:ahLst/>
              <a:cxnLst>
                <a:cxn ang="0">
                  <a:pos x="135" y="67"/>
                </a:cxn>
                <a:cxn ang="0">
                  <a:pos x="134" y="58"/>
                </a:cxn>
                <a:cxn ang="0">
                  <a:pos x="132" y="50"/>
                </a:cxn>
                <a:cxn ang="0">
                  <a:pos x="130" y="41"/>
                </a:cxn>
                <a:cxn ang="0">
                  <a:pos x="126" y="33"/>
                </a:cxn>
                <a:cxn ang="0">
                  <a:pos x="120" y="27"/>
                </a:cxn>
                <a:cxn ang="0">
                  <a:pos x="115" y="20"/>
                </a:cxn>
                <a:cxn ang="0">
                  <a:pos x="109" y="14"/>
                </a:cxn>
                <a:cxn ang="0">
                  <a:pos x="101" y="8"/>
                </a:cxn>
                <a:cxn ang="0">
                  <a:pos x="93" y="6"/>
                </a:cxn>
                <a:cxn ang="0">
                  <a:pos x="85" y="2"/>
                </a:cxn>
                <a:cxn ang="0">
                  <a:pos x="76" y="0"/>
                </a:cxn>
                <a:cxn ang="0">
                  <a:pos x="68" y="0"/>
                </a:cxn>
                <a:cxn ang="0">
                  <a:pos x="59" y="0"/>
                </a:cxn>
                <a:cxn ang="0">
                  <a:pos x="50" y="2"/>
                </a:cxn>
                <a:cxn ang="0">
                  <a:pos x="42" y="6"/>
                </a:cxn>
                <a:cxn ang="0">
                  <a:pos x="34" y="8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4" y="27"/>
                </a:cxn>
                <a:cxn ang="0">
                  <a:pos x="9" y="33"/>
                </a:cxn>
                <a:cxn ang="0">
                  <a:pos x="5" y="41"/>
                </a:cxn>
                <a:cxn ang="0">
                  <a:pos x="2" y="50"/>
                </a:cxn>
                <a:cxn ang="0">
                  <a:pos x="1" y="58"/>
                </a:cxn>
                <a:cxn ang="0">
                  <a:pos x="0" y="67"/>
                </a:cxn>
                <a:cxn ang="0">
                  <a:pos x="1" y="77"/>
                </a:cxn>
                <a:cxn ang="0">
                  <a:pos x="2" y="84"/>
                </a:cxn>
                <a:cxn ang="0">
                  <a:pos x="5" y="92"/>
                </a:cxn>
                <a:cxn ang="0">
                  <a:pos x="9" y="100"/>
                </a:cxn>
                <a:cxn ang="0">
                  <a:pos x="14" y="108"/>
                </a:cxn>
                <a:cxn ang="0">
                  <a:pos x="19" y="115"/>
                </a:cxn>
                <a:cxn ang="0">
                  <a:pos x="26" y="120"/>
                </a:cxn>
                <a:cxn ang="0">
                  <a:pos x="34" y="125"/>
                </a:cxn>
                <a:cxn ang="0">
                  <a:pos x="42" y="129"/>
                </a:cxn>
                <a:cxn ang="0">
                  <a:pos x="50" y="132"/>
                </a:cxn>
                <a:cxn ang="0">
                  <a:pos x="59" y="134"/>
                </a:cxn>
                <a:cxn ang="0">
                  <a:pos x="68" y="134"/>
                </a:cxn>
                <a:cxn ang="0">
                  <a:pos x="76" y="134"/>
                </a:cxn>
                <a:cxn ang="0">
                  <a:pos x="85" y="132"/>
                </a:cxn>
                <a:cxn ang="0">
                  <a:pos x="93" y="129"/>
                </a:cxn>
                <a:cxn ang="0">
                  <a:pos x="101" y="125"/>
                </a:cxn>
                <a:cxn ang="0">
                  <a:pos x="109" y="120"/>
                </a:cxn>
                <a:cxn ang="0">
                  <a:pos x="115" y="115"/>
                </a:cxn>
                <a:cxn ang="0">
                  <a:pos x="120" y="108"/>
                </a:cxn>
                <a:cxn ang="0">
                  <a:pos x="126" y="100"/>
                </a:cxn>
                <a:cxn ang="0">
                  <a:pos x="130" y="92"/>
                </a:cxn>
                <a:cxn ang="0">
                  <a:pos x="132" y="84"/>
                </a:cxn>
                <a:cxn ang="0">
                  <a:pos x="134" y="77"/>
                </a:cxn>
              </a:cxnLst>
              <a:rect l="0" t="0" r="r" b="b"/>
              <a:pathLst>
                <a:path w="135" h="134">
                  <a:moveTo>
                    <a:pt x="135" y="71"/>
                  </a:moveTo>
                  <a:lnTo>
                    <a:pt x="135" y="67"/>
                  </a:lnTo>
                  <a:lnTo>
                    <a:pt x="135" y="62"/>
                  </a:lnTo>
                  <a:lnTo>
                    <a:pt x="134" y="58"/>
                  </a:lnTo>
                  <a:lnTo>
                    <a:pt x="134" y="54"/>
                  </a:lnTo>
                  <a:lnTo>
                    <a:pt x="132" y="50"/>
                  </a:lnTo>
                  <a:lnTo>
                    <a:pt x="131" y="45"/>
                  </a:lnTo>
                  <a:lnTo>
                    <a:pt x="130" y="41"/>
                  </a:lnTo>
                  <a:lnTo>
                    <a:pt x="127" y="37"/>
                  </a:lnTo>
                  <a:lnTo>
                    <a:pt x="126" y="33"/>
                  </a:lnTo>
                  <a:lnTo>
                    <a:pt x="123" y="29"/>
                  </a:lnTo>
                  <a:lnTo>
                    <a:pt x="120" y="27"/>
                  </a:lnTo>
                  <a:lnTo>
                    <a:pt x="118" y="23"/>
                  </a:lnTo>
                  <a:lnTo>
                    <a:pt x="115" y="20"/>
                  </a:lnTo>
                  <a:lnTo>
                    <a:pt x="111" y="16"/>
                  </a:lnTo>
                  <a:lnTo>
                    <a:pt x="109" y="14"/>
                  </a:lnTo>
                  <a:lnTo>
                    <a:pt x="105" y="11"/>
                  </a:lnTo>
                  <a:lnTo>
                    <a:pt x="101" y="8"/>
                  </a:lnTo>
                  <a:lnTo>
                    <a:pt x="97" y="7"/>
                  </a:lnTo>
                  <a:lnTo>
                    <a:pt x="93" y="6"/>
                  </a:lnTo>
                  <a:lnTo>
                    <a:pt x="89" y="3"/>
                  </a:lnTo>
                  <a:lnTo>
                    <a:pt x="85" y="2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2"/>
                  </a:lnTo>
                  <a:lnTo>
                    <a:pt x="50" y="2"/>
                  </a:lnTo>
                  <a:lnTo>
                    <a:pt x="46" y="3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4" y="8"/>
                  </a:lnTo>
                  <a:lnTo>
                    <a:pt x="30" y="11"/>
                  </a:lnTo>
                  <a:lnTo>
                    <a:pt x="26" y="14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4" y="27"/>
                  </a:lnTo>
                  <a:lnTo>
                    <a:pt x="11" y="29"/>
                  </a:lnTo>
                  <a:lnTo>
                    <a:pt x="9" y="33"/>
                  </a:lnTo>
                  <a:lnTo>
                    <a:pt x="8" y="37"/>
                  </a:lnTo>
                  <a:lnTo>
                    <a:pt x="5" y="41"/>
                  </a:lnTo>
                  <a:lnTo>
                    <a:pt x="4" y="45"/>
                  </a:lnTo>
                  <a:lnTo>
                    <a:pt x="2" y="50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2" y="84"/>
                  </a:lnTo>
                  <a:lnTo>
                    <a:pt x="4" y="88"/>
                  </a:lnTo>
                  <a:lnTo>
                    <a:pt x="5" y="92"/>
                  </a:lnTo>
                  <a:lnTo>
                    <a:pt x="8" y="96"/>
                  </a:lnTo>
                  <a:lnTo>
                    <a:pt x="9" y="100"/>
                  </a:lnTo>
                  <a:lnTo>
                    <a:pt x="11" y="104"/>
                  </a:lnTo>
                  <a:lnTo>
                    <a:pt x="14" y="108"/>
                  </a:lnTo>
                  <a:lnTo>
                    <a:pt x="17" y="112"/>
                  </a:lnTo>
                  <a:lnTo>
                    <a:pt x="19" y="115"/>
                  </a:lnTo>
                  <a:lnTo>
                    <a:pt x="23" y="117"/>
                  </a:lnTo>
                  <a:lnTo>
                    <a:pt x="26" y="120"/>
                  </a:lnTo>
                  <a:lnTo>
                    <a:pt x="30" y="123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2" y="129"/>
                  </a:lnTo>
                  <a:lnTo>
                    <a:pt x="46" y="130"/>
                  </a:lnTo>
                  <a:lnTo>
                    <a:pt x="50" y="132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3" y="134"/>
                  </a:lnTo>
                  <a:lnTo>
                    <a:pt x="68" y="134"/>
                  </a:lnTo>
                  <a:lnTo>
                    <a:pt x="72" y="134"/>
                  </a:lnTo>
                  <a:lnTo>
                    <a:pt x="76" y="134"/>
                  </a:lnTo>
                  <a:lnTo>
                    <a:pt x="80" y="133"/>
                  </a:lnTo>
                  <a:lnTo>
                    <a:pt x="85" y="132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7" y="128"/>
                  </a:lnTo>
                  <a:lnTo>
                    <a:pt x="101" y="125"/>
                  </a:lnTo>
                  <a:lnTo>
                    <a:pt x="105" y="123"/>
                  </a:lnTo>
                  <a:lnTo>
                    <a:pt x="109" y="120"/>
                  </a:lnTo>
                  <a:lnTo>
                    <a:pt x="111" y="117"/>
                  </a:lnTo>
                  <a:lnTo>
                    <a:pt x="115" y="115"/>
                  </a:lnTo>
                  <a:lnTo>
                    <a:pt x="118" y="112"/>
                  </a:lnTo>
                  <a:lnTo>
                    <a:pt x="120" y="108"/>
                  </a:lnTo>
                  <a:lnTo>
                    <a:pt x="123" y="104"/>
                  </a:lnTo>
                  <a:lnTo>
                    <a:pt x="126" y="100"/>
                  </a:lnTo>
                  <a:lnTo>
                    <a:pt x="127" y="96"/>
                  </a:lnTo>
                  <a:lnTo>
                    <a:pt x="130" y="92"/>
                  </a:lnTo>
                  <a:lnTo>
                    <a:pt x="131" y="88"/>
                  </a:lnTo>
                  <a:lnTo>
                    <a:pt x="132" y="84"/>
                  </a:lnTo>
                  <a:lnTo>
                    <a:pt x="134" y="81"/>
                  </a:lnTo>
                  <a:lnTo>
                    <a:pt x="134" y="77"/>
                  </a:lnTo>
                  <a:lnTo>
                    <a:pt x="135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1704975" y="4846638"/>
              <a:ext cx="53975" cy="53975"/>
            </a:xfrm>
            <a:custGeom>
              <a:avLst/>
              <a:gdLst/>
              <a:ahLst/>
              <a:cxnLst>
                <a:cxn ang="0">
                  <a:pos x="103" y="47"/>
                </a:cxn>
                <a:cxn ang="0">
                  <a:pos x="102" y="41"/>
                </a:cxn>
                <a:cxn ang="0">
                  <a:pos x="100" y="34"/>
                </a:cxn>
                <a:cxn ang="0">
                  <a:pos x="97" y="28"/>
                </a:cxn>
                <a:cxn ang="0">
                  <a:pos x="94" y="22"/>
                </a:cxn>
                <a:cxn ang="0">
                  <a:pos x="90" y="17"/>
                </a:cxn>
                <a:cxn ang="0">
                  <a:pos x="85" y="12"/>
                </a:cxn>
                <a:cxn ang="0">
                  <a:pos x="80" y="8"/>
                </a:cxn>
                <a:cxn ang="0">
                  <a:pos x="74" y="5"/>
                </a:cxn>
                <a:cxn ang="0">
                  <a:pos x="68" y="2"/>
                </a:cxn>
                <a:cxn ang="0">
                  <a:pos x="61" y="1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2" y="1"/>
                </a:cxn>
                <a:cxn ang="0">
                  <a:pos x="35" y="2"/>
                </a:cxn>
                <a:cxn ang="0">
                  <a:pos x="29" y="5"/>
                </a:cxn>
                <a:cxn ang="0">
                  <a:pos x="23" y="8"/>
                </a:cxn>
                <a:cxn ang="0">
                  <a:pos x="18" y="12"/>
                </a:cxn>
                <a:cxn ang="0">
                  <a:pos x="13" y="17"/>
                </a:cxn>
                <a:cxn ang="0">
                  <a:pos x="9" y="22"/>
                </a:cxn>
                <a:cxn ang="0">
                  <a:pos x="6" y="28"/>
                </a:cxn>
                <a:cxn ang="0">
                  <a:pos x="3" y="34"/>
                </a:cxn>
                <a:cxn ang="0">
                  <a:pos x="1" y="41"/>
                </a:cxn>
                <a:cxn ang="0">
                  <a:pos x="0" y="47"/>
                </a:cxn>
                <a:cxn ang="0">
                  <a:pos x="0" y="54"/>
                </a:cxn>
                <a:cxn ang="0">
                  <a:pos x="1" y="61"/>
                </a:cxn>
                <a:cxn ang="0">
                  <a:pos x="3" y="67"/>
                </a:cxn>
                <a:cxn ang="0">
                  <a:pos x="6" y="73"/>
                </a:cxn>
                <a:cxn ang="0">
                  <a:pos x="9" y="79"/>
                </a:cxn>
                <a:cxn ang="0">
                  <a:pos x="13" y="85"/>
                </a:cxn>
                <a:cxn ang="0">
                  <a:pos x="18" y="89"/>
                </a:cxn>
                <a:cxn ang="0">
                  <a:pos x="23" y="93"/>
                </a:cxn>
                <a:cxn ang="0">
                  <a:pos x="29" y="97"/>
                </a:cxn>
                <a:cxn ang="0">
                  <a:pos x="35" y="99"/>
                </a:cxn>
                <a:cxn ang="0">
                  <a:pos x="42" y="101"/>
                </a:cxn>
                <a:cxn ang="0">
                  <a:pos x="48" y="102"/>
                </a:cxn>
                <a:cxn ang="0">
                  <a:pos x="55" y="102"/>
                </a:cxn>
                <a:cxn ang="0">
                  <a:pos x="61" y="101"/>
                </a:cxn>
                <a:cxn ang="0">
                  <a:pos x="68" y="99"/>
                </a:cxn>
                <a:cxn ang="0">
                  <a:pos x="74" y="97"/>
                </a:cxn>
                <a:cxn ang="0">
                  <a:pos x="80" y="93"/>
                </a:cxn>
                <a:cxn ang="0">
                  <a:pos x="85" y="89"/>
                </a:cxn>
                <a:cxn ang="0">
                  <a:pos x="90" y="85"/>
                </a:cxn>
                <a:cxn ang="0">
                  <a:pos x="94" y="79"/>
                </a:cxn>
                <a:cxn ang="0">
                  <a:pos x="97" y="73"/>
                </a:cxn>
                <a:cxn ang="0">
                  <a:pos x="100" y="67"/>
                </a:cxn>
                <a:cxn ang="0">
                  <a:pos x="102" y="61"/>
                </a:cxn>
                <a:cxn ang="0">
                  <a:pos x="103" y="54"/>
                </a:cxn>
              </a:cxnLst>
              <a:rect l="0" t="0" r="r" b="b"/>
              <a:pathLst>
                <a:path w="103" h="102">
                  <a:moveTo>
                    <a:pt x="103" y="51"/>
                  </a:moveTo>
                  <a:lnTo>
                    <a:pt x="103" y="47"/>
                  </a:lnTo>
                  <a:lnTo>
                    <a:pt x="102" y="44"/>
                  </a:lnTo>
                  <a:lnTo>
                    <a:pt x="102" y="41"/>
                  </a:lnTo>
                  <a:lnTo>
                    <a:pt x="101" y="38"/>
                  </a:lnTo>
                  <a:lnTo>
                    <a:pt x="100" y="34"/>
                  </a:lnTo>
                  <a:lnTo>
                    <a:pt x="99" y="31"/>
                  </a:lnTo>
                  <a:lnTo>
                    <a:pt x="97" y="28"/>
                  </a:lnTo>
                  <a:lnTo>
                    <a:pt x="96" y="25"/>
                  </a:lnTo>
                  <a:lnTo>
                    <a:pt x="94" y="22"/>
                  </a:lnTo>
                  <a:lnTo>
                    <a:pt x="92" y="20"/>
                  </a:lnTo>
                  <a:lnTo>
                    <a:pt x="90" y="17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3" y="10"/>
                  </a:lnTo>
                  <a:lnTo>
                    <a:pt x="80" y="8"/>
                  </a:lnTo>
                  <a:lnTo>
                    <a:pt x="77" y="6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2" y="4"/>
                  </a:lnTo>
                  <a:lnTo>
                    <a:pt x="29" y="5"/>
                  </a:lnTo>
                  <a:lnTo>
                    <a:pt x="26" y="6"/>
                  </a:lnTo>
                  <a:lnTo>
                    <a:pt x="23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1" y="20"/>
                  </a:lnTo>
                  <a:lnTo>
                    <a:pt x="9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1" y="41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4" y="70"/>
                  </a:lnTo>
                  <a:lnTo>
                    <a:pt x="6" y="73"/>
                  </a:lnTo>
                  <a:lnTo>
                    <a:pt x="7" y="76"/>
                  </a:lnTo>
                  <a:lnTo>
                    <a:pt x="9" y="79"/>
                  </a:lnTo>
                  <a:lnTo>
                    <a:pt x="11" y="82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8" y="89"/>
                  </a:lnTo>
                  <a:lnTo>
                    <a:pt x="20" y="91"/>
                  </a:lnTo>
                  <a:lnTo>
                    <a:pt x="23" y="93"/>
                  </a:lnTo>
                  <a:lnTo>
                    <a:pt x="26" y="95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5" y="99"/>
                  </a:lnTo>
                  <a:lnTo>
                    <a:pt x="38" y="100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2"/>
                  </a:lnTo>
                  <a:lnTo>
                    <a:pt x="52" y="102"/>
                  </a:lnTo>
                  <a:lnTo>
                    <a:pt x="55" y="102"/>
                  </a:lnTo>
                  <a:lnTo>
                    <a:pt x="58" y="102"/>
                  </a:lnTo>
                  <a:lnTo>
                    <a:pt x="61" y="101"/>
                  </a:lnTo>
                  <a:lnTo>
                    <a:pt x="65" y="100"/>
                  </a:lnTo>
                  <a:lnTo>
                    <a:pt x="68" y="99"/>
                  </a:lnTo>
                  <a:lnTo>
                    <a:pt x="71" y="98"/>
                  </a:lnTo>
                  <a:lnTo>
                    <a:pt x="74" y="97"/>
                  </a:lnTo>
                  <a:lnTo>
                    <a:pt x="77" y="95"/>
                  </a:lnTo>
                  <a:lnTo>
                    <a:pt x="80" y="93"/>
                  </a:lnTo>
                  <a:lnTo>
                    <a:pt x="83" y="91"/>
                  </a:lnTo>
                  <a:lnTo>
                    <a:pt x="85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2"/>
                  </a:lnTo>
                  <a:lnTo>
                    <a:pt x="94" y="79"/>
                  </a:lnTo>
                  <a:lnTo>
                    <a:pt x="96" y="76"/>
                  </a:lnTo>
                  <a:lnTo>
                    <a:pt x="97" y="73"/>
                  </a:lnTo>
                  <a:lnTo>
                    <a:pt x="99" y="70"/>
                  </a:lnTo>
                  <a:lnTo>
                    <a:pt x="100" y="67"/>
                  </a:lnTo>
                  <a:lnTo>
                    <a:pt x="101" y="64"/>
                  </a:lnTo>
                  <a:lnTo>
                    <a:pt x="102" y="61"/>
                  </a:lnTo>
                  <a:lnTo>
                    <a:pt x="102" y="58"/>
                  </a:lnTo>
                  <a:lnTo>
                    <a:pt x="103" y="54"/>
                  </a:lnTo>
                  <a:lnTo>
                    <a:pt x="103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752475" y="4846638"/>
              <a:ext cx="52387" cy="53975"/>
            </a:xfrm>
            <a:custGeom>
              <a:avLst/>
              <a:gdLst/>
              <a:ahLst/>
              <a:cxnLst>
                <a:cxn ang="0">
                  <a:pos x="134" y="67"/>
                </a:cxn>
                <a:cxn ang="0">
                  <a:pos x="134" y="58"/>
                </a:cxn>
                <a:cxn ang="0">
                  <a:pos x="131" y="50"/>
                </a:cxn>
                <a:cxn ang="0">
                  <a:pos x="129" y="41"/>
                </a:cxn>
                <a:cxn ang="0">
                  <a:pos x="125" y="33"/>
                </a:cxn>
                <a:cxn ang="0">
                  <a:pos x="120" y="27"/>
                </a:cxn>
                <a:cxn ang="0">
                  <a:pos x="114" y="20"/>
                </a:cxn>
                <a:cxn ang="0">
                  <a:pos x="108" y="14"/>
                </a:cxn>
                <a:cxn ang="0">
                  <a:pos x="100" y="8"/>
                </a:cxn>
                <a:cxn ang="0">
                  <a:pos x="92" y="6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7" y="0"/>
                </a:cxn>
                <a:cxn ang="0">
                  <a:pos x="58" y="0"/>
                </a:cxn>
                <a:cxn ang="0">
                  <a:pos x="50" y="2"/>
                </a:cxn>
                <a:cxn ang="0">
                  <a:pos x="41" y="6"/>
                </a:cxn>
                <a:cxn ang="0">
                  <a:pos x="33" y="8"/>
                </a:cxn>
                <a:cxn ang="0">
                  <a:pos x="26" y="14"/>
                </a:cxn>
                <a:cxn ang="0">
                  <a:pos x="20" y="20"/>
                </a:cxn>
                <a:cxn ang="0">
                  <a:pos x="13" y="2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50"/>
                </a:cxn>
                <a:cxn ang="0">
                  <a:pos x="0" y="58"/>
                </a:cxn>
                <a:cxn ang="0">
                  <a:pos x="0" y="67"/>
                </a:cxn>
                <a:cxn ang="0">
                  <a:pos x="0" y="77"/>
                </a:cxn>
                <a:cxn ang="0">
                  <a:pos x="1" y="84"/>
                </a:cxn>
                <a:cxn ang="0">
                  <a:pos x="4" y="92"/>
                </a:cxn>
                <a:cxn ang="0">
                  <a:pos x="8" y="100"/>
                </a:cxn>
                <a:cxn ang="0">
                  <a:pos x="13" y="108"/>
                </a:cxn>
                <a:cxn ang="0">
                  <a:pos x="20" y="115"/>
                </a:cxn>
                <a:cxn ang="0">
                  <a:pos x="26" y="120"/>
                </a:cxn>
                <a:cxn ang="0">
                  <a:pos x="33" y="125"/>
                </a:cxn>
                <a:cxn ang="0">
                  <a:pos x="41" y="129"/>
                </a:cxn>
                <a:cxn ang="0">
                  <a:pos x="50" y="132"/>
                </a:cxn>
                <a:cxn ang="0">
                  <a:pos x="58" y="134"/>
                </a:cxn>
                <a:cxn ang="0">
                  <a:pos x="67" y="134"/>
                </a:cxn>
                <a:cxn ang="0">
                  <a:pos x="75" y="134"/>
                </a:cxn>
                <a:cxn ang="0">
                  <a:pos x="84" y="132"/>
                </a:cxn>
                <a:cxn ang="0">
                  <a:pos x="92" y="129"/>
                </a:cxn>
                <a:cxn ang="0">
                  <a:pos x="100" y="125"/>
                </a:cxn>
                <a:cxn ang="0">
                  <a:pos x="108" y="120"/>
                </a:cxn>
                <a:cxn ang="0">
                  <a:pos x="114" y="115"/>
                </a:cxn>
                <a:cxn ang="0">
                  <a:pos x="120" y="108"/>
                </a:cxn>
                <a:cxn ang="0">
                  <a:pos x="125" y="100"/>
                </a:cxn>
                <a:cxn ang="0">
                  <a:pos x="129" y="92"/>
                </a:cxn>
                <a:cxn ang="0">
                  <a:pos x="131" y="84"/>
                </a:cxn>
                <a:cxn ang="0">
                  <a:pos x="134" y="77"/>
                </a:cxn>
              </a:cxnLst>
              <a:rect l="0" t="0" r="r" b="b"/>
              <a:pathLst>
                <a:path w="134" h="134">
                  <a:moveTo>
                    <a:pt x="134" y="71"/>
                  </a:moveTo>
                  <a:lnTo>
                    <a:pt x="134" y="67"/>
                  </a:lnTo>
                  <a:lnTo>
                    <a:pt x="134" y="62"/>
                  </a:lnTo>
                  <a:lnTo>
                    <a:pt x="134" y="58"/>
                  </a:lnTo>
                  <a:lnTo>
                    <a:pt x="133" y="54"/>
                  </a:lnTo>
                  <a:lnTo>
                    <a:pt x="131" y="50"/>
                  </a:lnTo>
                  <a:lnTo>
                    <a:pt x="130" y="45"/>
                  </a:lnTo>
                  <a:lnTo>
                    <a:pt x="129" y="41"/>
                  </a:lnTo>
                  <a:lnTo>
                    <a:pt x="127" y="37"/>
                  </a:lnTo>
                  <a:lnTo>
                    <a:pt x="125" y="33"/>
                  </a:lnTo>
                  <a:lnTo>
                    <a:pt x="122" y="29"/>
                  </a:lnTo>
                  <a:lnTo>
                    <a:pt x="120" y="27"/>
                  </a:lnTo>
                  <a:lnTo>
                    <a:pt x="117" y="23"/>
                  </a:lnTo>
                  <a:lnTo>
                    <a:pt x="114" y="20"/>
                  </a:lnTo>
                  <a:lnTo>
                    <a:pt x="112" y="16"/>
                  </a:lnTo>
                  <a:lnTo>
                    <a:pt x="108" y="14"/>
                  </a:lnTo>
                  <a:lnTo>
                    <a:pt x="104" y="11"/>
                  </a:lnTo>
                  <a:lnTo>
                    <a:pt x="100" y="8"/>
                  </a:lnTo>
                  <a:lnTo>
                    <a:pt x="96" y="7"/>
                  </a:lnTo>
                  <a:lnTo>
                    <a:pt x="92" y="6"/>
                  </a:lnTo>
                  <a:lnTo>
                    <a:pt x="88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5" y="3"/>
                  </a:lnTo>
                  <a:lnTo>
                    <a:pt x="41" y="6"/>
                  </a:lnTo>
                  <a:lnTo>
                    <a:pt x="37" y="7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3" y="27"/>
                  </a:lnTo>
                  <a:lnTo>
                    <a:pt x="11" y="29"/>
                  </a:lnTo>
                  <a:lnTo>
                    <a:pt x="8" y="33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3" y="45"/>
                  </a:lnTo>
                  <a:lnTo>
                    <a:pt x="1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1" y="84"/>
                  </a:lnTo>
                  <a:lnTo>
                    <a:pt x="3" y="88"/>
                  </a:lnTo>
                  <a:lnTo>
                    <a:pt x="4" y="92"/>
                  </a:lnTo>
                  <a:lnTo>
                    <a:pt x="7" y="96"/>
                  </a:lnTo>
                  <a:lnTo>
                    <a:pt x="8" y="100"/>
                  </a:lnTo>
                  <a:lnTo>
                    <a:pt x="11" y="104"/>
                  </a:lnTo>
                  <a:lnTo>
                    <a:pt x="13" y="108"/>
                  </a:lnTo>
                  <a:lnTo>
                    <a:pt x="16" y="112"/>
                  </a:lnTo>
                  <a:lnTo>
                    <a:pt x="20" y="115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29" y="123"/>
                  </a:lnTo>
                  <a:lnTo>
                    <a:pt x="33" y="125"/>
                  </a:lnTo>
                  <a:lnTo>
                    <a:pt x="37" y="128"/>
                  </a:lnTo>
                  <a:lnTo>
                    <a:pt x="41" y="129"/>
                  </a:lnTo>
                  <a:lnTo>
                    <a:pt x="45" y="130"/>
                  </a:lnTo>
                  <a:lnTo>
                    <a:pt x="50" y="132"/>
                  </a:lnTo>
                  <a:lnTo>
                    <a:pt x="54" y="133"/>
                  </a:lnTo>
                  <a:lnTo>
                    <a:pt x="58" y="134"/>
                  </a:lnTo>
                  <a:lnTo>
                    <a:pt x="62" y="134"/>
                  </a:lnTo>
                  <a:lnTo>
                    <a:pt x="67" y="134"/>
                  </a:lnTo>
                  <a:lnTo>
                    <a:pt x="71" y="134"/>
                  </a:lnTo>
                  <a:lnTo>
                    <a:pt x="75" y="134"/>
                  </a:lnTo>
                  <a:lnTo>
                    <a:pt x="80" y="133"/>
                  </a:lnTo>
                  <a:lnTo>
                    <a:pt x="84" y="132"/>
                  </a:lnTo>
                  <a:lnTo>
                    <a:pt x="88" y="130"/>
                  </a:lnTo>
                  <a:lnTo>
                    <a:pt x="92" y="129"/>
                  </a:lnTo>
                  <a:lnTo>
                    <a:pt x="96" y="128"/>
                  </a:lnTo>
                  <a:lnTo>
                    <a:pt x="100" y="125"/>
                  </a:lnTo>
                  <a:lnTo>
                    <a:pt x="104" y="123"/>
                  </a:lnTo>
                  <a:lnTo>
                    <a:pt x="108" y="120"/>
                  </a:lnTo>
                  <a:lnTo>
                    <a:pt x="112" y="117"/>
                  </a:lnTo>
                  <a:lnTo>
                    <a:pt x="114" y="115"/>
                  </a:lnTo>
                  <a:lnTo>
                    <a:pt x="117" y="112"/>
                  </a:lnTo>
                  <a:lnTo>
                    <a:pt x="120" y="108"/>
                  </a:lnTo>
                  <a:lnTo>
                    <a:pt x="122" y="104"/>
                  </a:lnTo>
                  <a:lnTo>
                    <a:pt x="125" y="100"/>
                  </a:lnTo>
                  <a:lnTo>
                    <a:pt x="127" y="96"/>
                  </a:lnTo>
                  <a:lnTo>
                    <a:pt x="129" y="92"/>
                  </a:lnTo>
                  <a:lnTo>
                    <a:pt x="130" y="88"/>
                  </a:lnTo>
                  <a:lnTo>
                    <a:pt x="131" y="84"/>
                  </a:lnTo>
                  <a:lnTo>
                    <a:pt x="133" y="81"/>
                  </a:lnTo>
                  <a:lnTo>
                    <a:pt x="134" y="77"/>
                  </a:lnTo>
                  <a:lnTo>
                    <a:pt x="134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752475" y="4846638"/>
              <a:ext cx="52387" cy="53975"/>
            </a:xfrm>
            <a:custGeom>
              <a:avLst/>
              <a:gdLst/>
              <a:ahLst/>
              <a:cxnLst>
                <a:cxn ang="0">
                  <a:pos x="102" y="47"/>
                </a:cxn>
                <a:cxn ang="0">
                  <a:pos x="101" y="41"/>
                </a:cxn>
                <a:cxn ang="0">
                  <a:pos x="99" y="34"/>
                </a:cxn>
                <a:cxn ang="0">
                  <a:pos x="97" y="28"/>
                </a:cxn>
                <a:cxn ang="0">
                  <a:pos x="93" y="22"/>
                </a:cxn>
                <a:cxn ang="0">
                  <a:pos x="89" y="17"/>
                </a:cxn>
                <a:cxn ang="0">
                  <a:pos x="85" y="12"/>
                </a:cxn>
                <a:cxn ang="0">
                  <a:pos x="79" y="8"/>
                </a:cxn>
                <a:cxn ang="0">
                  <a:pos x="73" y="5"/>
                </a:cxn>
                <a:cxn ang="0">
                  <a:pos x="67" y="2"/>
                </a:cxn>
                <a:cxn ang="0">
                  <a:pos x="61" y="1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1" y="1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2" y="8"/>
                </a:cxn>
                <a:cxn ang="0">
                  <a:pos x="17" y="12"/>
                </a:cxn>
                <a:cxn ang="0">
                  <a:pos x="12" y="17"/>
                </a:cxn>
                <a:cxn ang="0">
                  <a:pos x="8" y="22"/>
                </a:cxn>
                <a:cxn ang="0">
                  <a:pos x="5" y="28"/>
                </a:cxn>
                <a:cxn ang="0">
                  <a:pos x="2" y="34"/>
                </a:cxn>
                <a:cxn ang="0">
                  <a:pos x="1" y="41"/>
                </a:cxn>
                <a:cxn ang="0">
                  <a:pos x="0" y="47"/>
                </a:cxn>
                <a:cxn ang="0">
                  <a:pos x="0" y="54"/>
                </a:cxn>
                <a:cxn ang="0">
                  <a:pos x="1" y="61"/>
                </a:cxn>
                <a:cxn ang="0">
                  <a:pos x="2" y="67"/>
                </a:cxn>
                <a:cxn ang="0">
                  <a:pos x="5" y="73"/>
                </a:cxn>
                <a:cxn ang="0">
                  <a:pos x="8" y="79"/>
                </a:cxn>
                <a:cxn ang="0">
                  <a:pos x="12" y="85"/>
                </a:cxn>
                <a:cxn ang="0">
                  <a:pos x="17" y="89"/>
                </a:cxn>
                <a:cxn ang="0">
                  <a:pos x="22" y="93"/>
                </a:cxn>
                <a:cxn ang="0">
                  <a:pos x="28" y="97"/>
                </a:cxn>
                <a:cxn ang="0">
                  <a:pos x="34" y="99"/>
                </a:cxn>
                <a:cxn ang="0">
                  <a:pos x="41" y="101"/>
                </a:cxn>
                <a:cxn ang="0">
                  <a:pos x="47" y="102"/>
                </a:cxn>
                <a:cxn ang="0">
                  <a:pos x="54" y="102"/>
                </a:cxn>
                <a:cxn ang="0">
                  <a:pos x="61" y="101"/>
                </a:cxn>
                <a:cxn ang="0">
                  <a:pos x="67" y="99"/>
                </a:cxn>
                <a:cxn ang="0">
                  <a:pos x="73" y="97"/>
                </a:cxn>
                <a:cxn ang="0">
                  <a:pos x="79" y="93"/>
                </a:cxn>
                <a:cxn ang="0">
                  <a:pos x="85" y="89"/>
                </a:cxn>
                <a:cxn ang="0">
                  <a:pos x="89" y="85"/>
                </a:cxn>
                <a:cxn ang="0">
                  <a:pos x="93" y="79"/>
                </a:cxn>
                <a:cxn ang="0">
                  <a:pos x="97" y="73"/>
                </a:cxn>
                <a:cxn ang="0">
                  <a:pos x="99" y="67"/>
                </a:cxn>
                <a:cxn ang="0">
                  <a:pos x="101" y="61"/>
                </a:cxn>
                <a:cxn ang="0">
                  <a:pos x="102" y="54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lnTo>
                    <a:pt x="102" y="47"/>
                  </a:lnTo>
                  <a:lnTo>
                    <a:pt x="102" y="44"/>
                  </a:lnTo>
                  <a:lnTo>
                    <a:pt x="101" y="41"/>
                  </a:lnTo>
                  <a:lnTo>
                    <a:pt x="100" y="38"/>
                  </a:lnTo>
                  <a:lnTo>
                    <a:pt x="99" y="34"/>
                  </a:lnTo>
                  <a:lnTo>
                    <a:pt x="98" y="31"/>
                  </a:lnTo>
                  <a:lnTo>
                    <a:pt x="97" y="28"/>
                  </a:lnTo>
                  <a:lnTo>
                    <a:pt x="95" y="25"/>
                  </a:lnTo>
                  <a:lnTo>
                    <a:pt x="93" y="22"/>
                  </a:lnTo>
                  <a:lnTo>
                    <a:pt x="91" y="20"/>
                  </a:lnTo>
                  <a:lnTo>
                    <a:pt x="89" y="17"/>
                  </a:lnTo>
                  <a:lnTo>
                    <a:pt x="87" y="15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9" y="8"/>
                  </a:lnTo>
                  <a:lnTo>
                    <a:pt x="76" y="6"/>
                  </a:lnTo>
                  <a:lnTo>
                    <a:pt x="73" y="5"/>
                  </a:lnTo>
                  <a:lnTo>
                    <a:pt x="70" y="4"/>
                  </a:lnTo>
                  <a:lnTo>
                    <a:pt x="67" y="2"/>
                  </a:lnTo>
                  <a:lnTo>
                    <a:pt x="64" y="1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28" y="5"/>
                  </a:lnTo>
                  <a:lnTo>
                    <a:pt x="25" y="6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2" y="17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5" y="73"/>
                  </a:lnTo>
                  <a:lnTo>
                    <a:pt x="6" y="76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20" y="91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8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8" y="100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7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61" y="101"/>
                  </a:lnTo>
                  <a:lnTo>
                    <a:pt x="64" y="100"/>
                  </a:lnTo>
                  <a:lnTo>
                    <a:pt x="67" y="99"/>
                  </a:lnTo>
                  <a:lnTo>
                    <a:pt x="70" y="98"/>
                  </a:lnTo>
                  <a:lnTo>
                    <a:pt x="73" y="97"/>
                  </a:lnTo>
                  <a:lnTo>
                    <a:pt x="76" y="95"/>
                  </a:lnTo>
                  <a:lnTo>
                    <a:pt x="79" y="93"/>
                  </a:lnTo>
                  <a:lnTo>
                    <a:pt x="82" y="91"/>
                  </a:lnTo>
                  <a:lnTo>
                    <a:pt x="85" y="89"/>
                  </a:lnTo>
                  <a:lnTo>
                    <a:pt x="87" y="87"/>
                  </a:lnTo>
                  <a:lnTo>
                    <a:pt x="89" y="85"/>
                  </a:lnTo>
                  <a:lnTo>
                    <a:pt x="91" y="82"/>
                  </a:lnTo>
                  <a:lnTo>
                    <a:pt x="93" y="79"/>
                  </a:lnTo>
                  <a:lnTo>
                    <a:pt x="95" y="76"/>
                  </a:lnTo>
                  <a:lnTo>
                    <a:pt x="97" y="73"/>
                  </a:lnTo>
                  <a:lnTo>
                    <a:pt x="98" y="70"/>
                  </a:lnTo>
                  <a:lnTo>
                    <a:pt x="99" y="67"/>
                  </a:lnTo>
                  <a:lnTo>
                    <a:pt x="100" y="64"/>
                  </a:lnTo>
                  <a:lnTo>
                    <a:pt x="101" y="61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2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752475" y="3576638"/>
              <a:ext cx="52387" cy="53975"/>
            </a:xfrm>
            <a:custGeom>
              <a:avLst/>
              <a:gdLst/>
              <a:ahLst/>
              <a:cxnLst>
                <a:cxn ang="0">
                  <a:pos x="134" y="68"/>
                </a:cxn>
                <a:cxn ang="0">
                  <a:pos x="134" y="59"/>
                </a:cxn>
                <a:cxn ang="0">
                  <a:pos x="131" y="50"/>
                </a:cxn>
                <a:cxn ang="0">
                  <a:pos x="129" y="42"/>
                </a:cxn>
                <a:cxn ang="0">
                  <a:pos x="125" y="34"/>
                </a:cxn>
                <a:cxn ang="0">
                  <a:pos x="120" y="26"/>
                </a:cxn>
                <a:cxn ang="0">
                  <a:pos x="114" y="20"/>
                </a:cxn>
                <a:cxn ang="0">
                  <a:pos x="108" y="14"/>
                </a:cxn>
                <a:cxn ang="0">
                  <a:pos x="100" y="9"/>
                </a:cxn>
                <a:cxn ang="0">
                  <a:pos x="92" y="5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7" y="0"/>
                </a:cxn>
                <a:cxn ang="0">
                  <a:pos x="58" y="1"/>
                </a:cxn>
                <a:cxn ang="0">
                  <a:pos x="50" y="3"/>
                </a:cxn>
                <a:cxn ang="0">
                  <a:pos x="41" y="5"/>
                </a:cxn>
                <a:cxn ang="0">
                  <a:pos x="33" y="9"/>
                </a:cxn>
                <a:cxn ang="0">
                  <a:pos x="26" y="14"/>
                </a:cxn>
                <a:cxn ang="0">
                  <a:pos x="20" y="20"/>
                </a:cxn>
                <a:cxn ang="0">
                  <a:pos x="13" y="26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1" y="50"/>
                </a:cxn>
                <a:cxn ang="0">
                  <a:pos x="0" y="59"/>
                </a:cxn>
                <a:cxn ang="0">
                  <a:pos x="0" y="68"/>
                </a:cxn>
                <a:cxn ang="0">
                  <a:pos x="0" y="76"/>
                </a:cxn>
                <a:cxn ang="0">
                  <a:pos x="1" y="85"/>
                </a:cxn>
                <a:cxn ang="0">
                  <a:pos x="4" y="93"/>
                </a:cxn>
                <a:cxn ang="0">
                  <a:pos x="8" y="101"/>
                </a:cxn>
                <a:cxn ang="0">
                  <a:pos x="13" y="109"/>
                </a:cxn>
                <a:cxn ang="0">
                  <a:pos x="20" y="116"/>
                </a:cxn>
                <a:cxn ang="0">
                  <a:pos x="26" y="121"/>
                </a:cxn>
                <a:cxn ang="0">
                  <a:pos x="33" y="126"/>
                </a:cxn>
                <a:cxn ang="0">
                  <a:pos x="41" y="130"/>
                </a:cxn>
                <a:cxn ang="0">
                  <a:pos x="50" y="133"/>
                </a:cxn>
                <a:cxn ang="0">
                  <a:pos x="58" y="134"/>
                </a:cxn>
                <a:cxn ang="0">
                  <a:pos x="67" y="135"/>
                </a:cxn>
                <a:cxn ang="0">
                  <a:pos x="75" y="134"/>
                </a:cxn>
                <a:cxn ang="0">
                  <a:pos x="84" y="133"/>
                </a:cxn>
                <a:cxn ang="0">
                  <a:pos x="92" y="130"/>
                </a:cxn>
                <a:cxn ang="0">
                  <a:pos x="100" y="126"/>
                </a:cxn>
                <a:cxn ang="0">
                  <a:pos x="108" y="121"/>
                </a:cxn>
                <a:cxn ang="0">
                  <a:pos x="114" y="116"/>
                </a:cxn>
                <a:cxn ang="0">
                  <a:pos x="120" y="109"/>
                </a:cxn>
                <a:cxn ang="0">
                  <a:pos x="125" y="101"/>
                </a:cxn>
                <a:cxn ang="0">
                  <a:pos x="129" y="93"/>
                </a:cxn>
                <a:cxn ang="0">
                  <a:pos x="131" y="85"/>
                </a:cxn>
                <a:cxn ang="0">
                  <a:pos x="134" y="76"/>
                </a:cxn>
              </a:cxnLst>
              <a:rect l="0" t="0" r="r" b="b"/>
              <a:pathLst>
                <a:path w="134" h="135">
                  <a:moveTo>
                    <a:pt x="134" y="72"/>
                  </a:moveTo>
                  <a:lnTo>
                    <a:pt x="134" y="68"/>
                  </a:lnTo>
                  <a:lnTo>
                    <a:pt x="134" y="63"/>
                  </a:lnTo>
                  <a:lnTo>
                    <a:pt x="134" y="59"/>
                  </a:lnTo>
                  <a:lnTo>
                    <a:pt x="133" y="55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4"/>
                  </a:lnTo>
                  <a:lnTo>
                    <a:pt x="122" y="30"/>
                  </a:lnTo>
                  <a:lnTo>
                    <a:pt x="120" y="26"/>
                  </a:lnTo>
                  <a:lnTo>
                    <a:pt x="117" y="24"/>
                  </a:lnTo>
                  <a:lnTo>
                    <a:pt x="114" y="20"/>
                  </a:lnTo>
                  <a:lnTo>
                    <a:pt x="112" y="17"/>
                  </a:lnTo>
                  <a:lnTo>
                    <a:pt x="108" y="14"/>
                  </a:lnTo>
                  <a:lnTo>
                    <a:pt x="104" y="12"/>
                  </a:lnTo>
                  <a:lnTo>
                    <a:pt x="100" y="9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8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5" y="4"/>
                  </a:lnTo>
                  <a:lnTo>
                    <a:pt x="41" y="5"/>
                  </a:lnTo>
                  <a:lnTo>
                    <a:pt x="37" y="8"/>
                  </a:lnTo>
                  <a:lnTo>
                    <a:pt x="33" y="9"/>
                  </a:lnTo>
                  <a:lnTo>
                    <a:pt x="29" y="12"/>
                  </a:lnTo>
                  <a:lnTo>
                    <a:pt x="26" y="14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30"/>
                  </a:lnTo>
                  <a:lnTo>
                    <a:pt x="8" y="34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3" y="46"/>
                  </a:lnTo>
                  <a:lnTo>
                    <a:pt x="1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1" y="81"/>
                  </a:lnTo>
                  <a:lnTo>
                    <a:pt x="1" y="85"/>
                  </a:lnTo>
                  <a:lnTo>
                    <a:pt x="3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3" y="109"/>
                  </a:lnTo>
                  <a:lnTo>
                    <a:pt x="16" y="112"/>
                  </a:lnTo>
                  <a:lnTo>
                    <a:pt x="20" y="116"/>
                  </a:lnTo>
                  <a:lnTo>
                    <a:pt x="22" y="118"/>
                  </a:lnTo>
                  <a:lnTo>
                    <a:pt x="26" y="121"/>
                  </a:lnTo>
                  <a:lnTo>
                    <a:pt x="29" y="123"/>
                  </a:lnTo>
                  <a:lnTo>
                    <a:pt x="33" y="126"/>
                  </a:lnTo>
                  <a:lnTo>
                    <a:pt x="37" y="127"/>
                  </a:lnTo>
                  <a:lnTo>
                    <a:pt x="41" y="130"/>
                  </a:lnTo>
                  <a:lnTo>
                    <a:pt x="45" y="131"/>
                  </a:lnTo>
                  <a:lnTo>
                    <a:pt x="50" y="133"/>
                  </a:lnTo>
                  <a:lnTo>
                    <a:pt x="54" y="134"/>
                  </a:lnTo>
                  <a:lnTo>
                    <a:pt x="58" y="134"/>
                  </a:lnTo>
                  <a:lnTo>
                    <a:pt x="62" y="135"/>
                  </a:lnTo>
                  <a:lnTo>
                    <a:pt x="67" y="135"/>
                  </a:lnTo>
                  <a:lnTo>
                    <a:pt x="71" y="135"/>
                  </a:lnTo>
                  <a:lnTo>
                    <a:pt x="75" y="134"/>
                  </a:lnTo>
                  <a:lnTo>
                    <a:pt x="80" y="134"/>
                  </a:lnTo>
                  <a:lnTo>
                    <a:pt x="84" y="133"/>
                  </a:lnTo>
                  <a:lnTo>
                    <a:pt x="88" y="131"/>
                  </a:lnTo>
                  <a:lnTo>
                    <a:pt x="92" y="130"/>
                  </a:lnTo>
                  <a:lnTo>
                    <a:pt x="96" y="127"/>
                  </a:lnTo>
                  <a:lnTo>
                    <a:pt x="100" y="126"/>
                  </a:lnTo>
                  <a:lnTo>
                    <a:pt x="104" y="123"/>
                  </a:lnTo>
                  <a:lnTo>
                    <a:pt x="108" y="121"/>
                  </a:lnTo>
                  <a:lnTo>
                    <a:pt x="112" y="118"/>
                  </a:lnTo>
                  <a:lnTo>
                    <a:pt x="114" y="116"/>
                  </a:lnTo>
                  <a:lnTo>
                    <a:pt x="117" y="112"/>
                  </a:lnTo>
                  <a:lnTo>
                    <a:pt x="120" y="109"/>
                  </a:lnTo>
                  <a:lnTo>
                    <a:pt x="122" y="105"/>
                  </a:lnTo>
                  <a:lnTo>
                    <a:pt x="125" y="101"/>
                  </a:lnTo>
                  <a:lnTo>
                    <a:pt x="127" y="97"/>
                  </a:lnTo>
                  <a:lnTo>
                    <a:pt x="129" y="93"/>
                  </a:lnTo>
                  <a:lnTo>
                    <a:pt x="130" y="89"/>
                  </a:lnTo>
                  <a:lnTo>
                    <a:pt x="131" y="85"/>
                  </a:lnTo>
                  <a:lnTo>
                    <a:pt x="133" y="81"/>
                  </a:lnTo>
                  <a:lnTo>
                    <a:pt x="134" y="76"/>
                  </a:lnTo>
                  <a:lnTo>
                    <a:pt x="134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752475" y="3576638"/>
              <a:ext cx="52387" cy="53975"/>
            </a:xfrm>
            <a:custGeom>
              <a:avLst/>
              <a:gdLst/>
              <a:ahLst/>
              <a:cxnLst>
                <a:cxn ang="0">
                  <a:pos x="102" y="48"/>
                </a:cxn>
                <a:cxn ang="0">
                  <a:pos x="101" y="42"/>
                </a:cxn>
                <a:cxn ang="0">
                  <a:pos x="99" y="35"/>
                </a:cxn>
                <a:cxn ang="0">
                  <a:pos x="97" y="29"/>
                </a:cxn>
                <a:cxn ang="0">
                  <a:pos x="93" y="23"/>
                </a:cxn>
                <a:cxn ang="0">
                  <a:pos x="89" y="18"/>
                </a:cxn>
                <a:cxn ang="0">
                  <a:pos x="85" y="13"/>
                </a:cxn>
                <a:cxn ang="0">
                  <a:pos x="79" y="9"/>
                </a:cxn>
                <a:cxn ang="0">
                  <a:pos x="73" y="6"/>
                </a:cxn>
                <a:cxn ang="0">
                  <a:pos x="67" y="3"/>
                </a:cxn>
                <a:cxn ang="0">
                  <a:pos x="61" y="1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1" y="1"/>
                </a:cxn>
                <a:cxn ang="0">
                  <a:pos x="34" y="3"/>
                </a:cxn>
                <a:cxn ang="0">
                  <a:pos x="28" y="6"/>
                </a:cxn>
                <a:cxn ang="0">
                  <a:pos x="22" y="9"/>
                </a:cxn>
                <a:cxn ang="0">
                  <a:pos x="17" y="13"/>
                </a:cxn>
                <a:cxn ang="0">
                  <a:pos x="12" y="18"/>
                </a:cxn>
                <a:cxn ang="0">
                  <a:pos x="8" y="23"/>
                </a:cxn>
                <a:cxn ang="0">
                  <a:pos x="5" y="29"/>
                </a:cxn>
                <a:cxn ang="0">
                  <a:pos x="2" y="35"/>
                </a:cxn>
                <a:cxn ang="0">
                  <a:pos x="1" y="42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1" y="62"/>
                </a:cxn>
                <a:cxn ang="0">
                  <a:pos x="2" y="68"/>
                </a:cxn>
                <a:cxn ang="0">
                  <a:pos x="5" y="74"/>
                </a:cxn>
                <a:cxn ang="0">
                  <a:pos x="8" y="80"/>
                </a:cxn>
                <a:cxn ang="0">
                  <a:pos x="12" y="85"/>
                </a:cxn>
                <a:cxn ang="0">
                  <a:pos x="17" y="90"/>
                </a:cxn>
                <a:cxn ang="0">
                  <a:pos x="22" y="94"/>
                </a:cxn>
                <a:cxn ang="0">
                  <a:pos x="28" y="97"/>
                </a:cxn>
                <a:cxn ang="0">
                  <a:pos x="34" y="100"/>
                </a:cxn>
                <a:cxn ang="0">
                  <a:pos x="41" y="102"/>
                </a:cxn>
                <a:cxn ang="0">
                  <a:pos x="47" y="103"/>
                </a:cxn>
                <a:cxn ang="0">
                  <a:pos x="54" y="103"/>
                </a:cxn>
                <a:cxn ang="0">
                  <a:pos x="61" y="102"/>
                </a:cxn>
                <a:cxn ang="0">
                  <a:pos x="67" y="100"/>
                </a:cxn>
                <a:cxn ang="0">
                  <a:pos x="73" y="97"/>
                </a:cxn>
                <a:cxn ang="0">
                  <a:pos x="79" y="94"/>
                </a:cxn>
                <a:cxn ang="0">
                  <a:pos x="85" y="90"/>
                </a:cxn>
                <a:cxn ang="0">
                  <a:pos x="89" y="85"/>
                </a:cxn>
                <a:cxn ang="0">
                  <a:pos x="93" y="80"/>
                </a:cxn>
                <a:cxn ang="0">
                  <a:pos x="97" y="74"/>
                </a:cxn>
                <a:cxn ang="0">
                  <a:pos x="99" y="68"/>
                </a:cxn>
                <a:cxn ang="0">
                  <a:pos x="101" y="62"/>
                </a:cxn>
                <a:cxn ang="0">
                  <a:pos x="102" y="55"/>
                </a:cxn>
              </a:cxnLst>
              <a:rect l="0" t="0" r="r" b="b"/>
              <a:pathLst>
                <a:path w="102" h="103">
                  <a:moveTo>
                    <a:pt x="102" y="52"/>
                  </a:moveTo>
                  <a:lnTo>
                    <a:pt x="102" y="48"/>
                  </a:lnTo>
                  <a:lnTo>
                    <a:pt x="102" y="45"/>
                  </a:lnTo>
                  <a:lnTo>
                    <a:pt x="101" y="42"/>
                  </a:lnTo>
                  <a:lnTo>
                    <a:pt x="100" y="38"/>
                  </a:lnTo>
                  <a:lnTo>
                    <a:pt x="99" y="35"/>
                  </a:lnTo>
                  <a:lnTo>
                    <a:pt x="98" y="32"/>
                  </a:lnTo>
                  <a:lnTo>
                    <a:pt x="97" y="29"/>
                  </a:lnTo>
                  <a:lnTo>
                    <a:pt x="95" y="26"/>
                  </a:lnTo>
                  <a:lnTo>
                    <a:pt x="93" y="23"/>
                  </a:lnTo>
                  <a:lnTo>
                    <a:pt x="91" y="20"/>
                  </a:lnTo>
                  <a:lnTo>
                    <a:pt x="89" y="18"/>
                  </a:lnTo>
                  <a:lnTo>
                    <a:pt x="87" y="15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79" y="9"/>
                  </a:lnTo>
                  <a:lnTo>
                    <a:pt x="76" y="7"/>
                  </a:lnTo>
                  <a:lnTo>
                    <a:pt x="73" y="6"/>
                  </a:lnTo>
                  <a:lnTo>
                    <a:pt x="70" y="4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1" y="1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8" y="6"/>
                  </a:lnTo>
                  <a:lnTo>
                    <a:pt x="25" y="7"/>
                  </a:lnTo>
                  <a:lnTo>
                    <a:pt x="22" y="9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3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8"/>
                  </a:lnTo>
                  <a:lnTo>
                    <a:pt x="3" y="71"/>
                  </a:lnTo>
                  <a:lnTo>
                    <a:pt x="5" y="74"/>
                  </a:lnTo>
                  <a:lnTo>
                    <a:pt x="6" y="77"/>
                  </a:lnTo>
                  <a:lnTo>
                    <a:pt x="8" y="80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5" y="88"/>
                  </a:lnTo>
                  <a:lnTo>
                    <a:pt x="17" y="90"/>
                  </a:lnTo>
                  <a:lnTo>
                    <a:pt x="20" y="92"/>
                  </a:lnTo>
                  <a:lnTo>
                    <a:pt x="22" y="94"/>
                  </a:lnTo>
                  <a:lnTo>
                    <a:pt x="25" y="96"/>
                  </a:lnTo>
                  <a:lnTo>
                    <a:pt x="28" y="97"/>
                  </a:lnTo>
                  <a:lnTo>
                    <a:pt x="31" y="99"/>
                  </a:lnTo>
                  <a:lnTo>
                    <a:pt x="34" y="100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4" y="102"/>
                  </a:lnTo>
                  <a:lnTo>
                    <a:pt x="47" y="103"/>
                  </a:lnTo>
                  <a:lnTo>
                    <a:pt x="51" y="103"/>
                  </a:lnTo>
                  <a:lnTo>
                    <a:pt x="54" y="103"/>
                  </a:lnTo>
                  <a:lnTo>
                    <a:pt x="57" y="102"/>
                  </a:lnTo>
                  <a:lnTo>
                    <a:pt x="61" y="102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70" y="99"/>
                  </a:lnTo>
                  <a:lnTo>
                    <a:pt x="73" y="97"/>
                  </a:lnTo>
                  <a:lnTo>
                    <a:pt x="76" y="96"/>
                  </a:lnTo>
                  <a:lnTo>
                    <a:pt x="79" y="94"/>
                  </a:lnTo>
                  <a:lnTo>
                    <a:pt x="82" y="92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9" y="85"/>
                  </a:lnTo>
                  <a:lnTo>
                    <a:pt x="91" y="83"/>
                  </a:lnTo>
                  <a:lnTo>
                    <a:pt x="93" y="80"/>
                  </a:lnTo>
                  <a:lnTo>
                    <a:pt x="95" y="77"/>
                  </a:lnTo>
                  <a:lnTo>
                    <a:pt x="97" y="74"/>
                  </a:lnTo>
                  <a:lnTo>
                    <a:pt x="98" y="71"/>
                  </a:lnTo>
                  <a:lnTo>
                    <a:pt x="99" y="68"/>
                  </a:lnTo>
                  <a:lnTo>
                    <a:pt x="100" y="65"/>
                  </a:lnTo>
                  <a:lnTo>
                    <a:pt x="101" y="62"/>
                  </a:lnTo>
                  <a:lnTo>
                    <a:pt x="102" y="58"/>
                  </a:lnTo>
                  <a:lnTo>
                    <a:pt x="102" y="55"/>
                  </a:lnTo>
                  <a:lnTo>
                    <a:pt x="102" y="5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1704975" y="3576638"/>
              <a:ext cx="53975" cy="53975"/>
            </a:xfrm>
            <a:custGeom>
              <a:avLst/>
              <a:gdLst/>
              <a:ahLst/>
              <a:cxnLst>
                <a:cxn ang="0">
                  <a:pos x="135" y="68"/>
                </a:cxn>
                <a:cxn ang="0">
                  <a:pos x="134" y="59"/>
                </a:cxn>
                <a:cxn ang="0">
                  <a:pos x="132" y="50"/>
                </a:cxn>
                <a:cxn ang="0">
                  <a:pos x="130" y="42"/>
                </a:cxn>
                <a:cxn ang="0">
                  <a:pos x="126" y="34"/>
                </a:cxn>
                <a:cxn ang="0">
                  <a:pos x="120" y="26"/>
                </a:cxn>
                <a:cxn ang="0">
                  <a:pos x="115" y="20"/>
                </a:cxn>
                <a:cxn ang="0">
                  <a:pos x="109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5" y="3"/>
                </a:cxn>
                <a:cxn ang="0">
                  <a:pos x="76" y="1"/>
                </a:cxn>
                <a:cxn ang="0">
                  <a:pos x="68" y="0"/>
                </a:cxn>
                <a:cxn ang="0">
                  <a:pos x="59" y="1"/>
                </a:cxn>
                <a:cxn ang="0">
                  <a:pos x="50" y="3"/>
                </a:cxn>
                <a:cxn ang="0">
                  <a:pos x="42" y="5"/>
                </a:cxn>
                <a:cxn ang="0">
                  <a:pos x="34" y="9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4" y="26"/>
                </a:cxn>
                <a:cxn ang="0">
                  <a:pos x="9" y="34"/>
                </a:cxn>
                <a:cxn ang="0">
                  <a:pos x="5" y="42"/>
                </a:cxn>
                <a:cxn ang="0">
                  <a:pos x="2" y="50"/>
                </a:cxn>
                <a:cxn ang="0">
                  <a:pos x="1" y="59"/>
                </a:cxn>
                <a:cxn ang="0">
                  <a:pos x="0" y="68"/>
                </a:cxn>
                <a:cxn ang="0">
                  <a:pos x="1" y="76"/>
                </a:cxn>
                <a:cxn ang="0">
                  <a:pos x="2" y="85"/>
                </a:cxn>
                <a:cxn ang="0">
                  <a:pos x="5" y="93"/>
                </a:cxn>
                <a:cxn ang="0">
                  <a:pos x="9" y="101"/>
                </a:cxn>
                <a:cxn ang="0">
                  <a:pos x="14" y="109"/>
                </a:cxn>
                <a:cxn ang="0">
                  <a:pos x="19" y="116"/>
                </a:cxn>
                <a:cxn ang="0">
                  <a:pos x="26" y="121"/>
                </a:cxn>
                <a:cxn ang="0">
                  <a:pos x="34" y="126"/>
                </a:cxn>
                <a:cxn ang="0">
                  <a:pos x="42" y="130"/>
                </a:cxn>
                <a:cxn ang="0">
                  <a:pos x="50" y="133"/>
                </a:cxn>
                <a:cxn ang="0">
                  <a:pos x="59" y="134"/>
                </a:cxn>
                <a:cxn ang="0">
                  <a:pos x="68" y="135"/>
                </a:cxn>
                <a:cxn ang="0">
                  <a:pos x="76" y="134"/>
                </a:cxn>
                <a:cxn ang="0">
                  <a:pos x="85" y="133"/>
                </a:cxn>
                <a:cxn ang="0">
                  <a:pos x="93" y="130"/>
                </a:cxn>
                <a:cxn ang="0">
                  <a:pos x="101" y="126"/>
                </a:cxn>
                <a:cxn ang="0">
                  <a:pos x="109" y="121"/>
                </a:cxn>
                <a:cxn ang="0">
                  <a:pos x="115" y="116"/>
                </a:cxn>
                <a:cxn ang="0">
                  <a:pos x="120" y="109"/>
                </a:cxn>
                <a:cxn ang="0">
                  <a:pos x="126" y="101"/>
                </a:cxn>
                <a:cxn ang="0">
                  <a:pos x="130" y="93"/>
                </a:cxn>
                <a:cxn ang="0">
                  <a:pos x="132" y="85"/>
                </a:cxn>
                <a:cxn ang="0">
                  <a:pos x="134" y="76"/>
                </a:cxn>
              </a:cxnLst>
              <a:rect l="0" t="0" r="r" b="b"/>
              <a:pathLst>
                <a:path w="135" h="135">
                  <a:moveTo>
                    <a:pt x="135" y="72"/>
                  </a:moveTo>
                  <a:lnTo>
                    <a:pt x="135" y="68"/>
                  </a:lnTo>
                  <a:lnTo>
                    <a:pt x="135" y="63"/>
                  </a:lnTo>
                  <a:lnTo>
                    <a:pt x="134" y="59"/>
                  </a:lnTo>
                  <a:lnTo>
                    <a:pt x="134" y="55"/>
                  </a:lnTo>
                  <a:lnTo>
                    <a:pt x="132" y="50"/>
                  </a:lnTo>
                  <a:lnTo>
                    <a:pt x="131" y="46"/>
                  </a:lnTo>
                  <a:lnTo>
                    <a:pt x="130" y="42"/>
                  </a:lnTo>
                  <a:lnTo>
                    <a:pt x="127" y="38"/>
                  </a:lnTo>
                  <a:lnTo>
                    <a:pt x="126" y="34"/>
                  </a:lnTo>
                  <a:lnTo>
                    <a:pt x="123" y="30"/>
                  </a:lnTo>
                  <a:lnTo>
                    <a:pt x="120" y="26"/>
                  </a:lnTo>
                  <a:lnTo>
                    <a:pt x="118" y="24"/>
                  </a:lnTo>
                  <a:lnTo>
                    <a:pt x="115" y="20"/>
                  </a:lnTo>
                  <a:lnTo>
                    <a:pt x="111" y="17"/>
                  </a:lnTo>
                  <a:lnTo>
                    <a:pt x="109" y="14"/>
                  </a:lnTo>
                  <a:lnTo>
                    <a:pt x="105" y="12"/>
                  </a:lnTo>
                  <a:lnTo>
                    <a:pt x="101" y="9"/>
                  </a:lnTo>
                  <a:lnTo>
                    <a:pt x="97" y="8"/>
                  </a:lnTo>
                  <a:lnTo>
                    <a:pt x="93" y="5"/>
                  </a:lnTo>
                  <a:lnTo>
                    <a:pt x="89" y="4"/>
                  </a:lnTo>
                  <a:lnTo>
                    <a:pt x="85" y="3"/>
                  </a:lnTo>
                  <a:lnTo>
                    <a:pt x="80" y="1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6" y="4"/>
                  </a:lnTo>
                  <a:lnTo>
                    <a:pt x="42" y="5"/>
                  </a:lnTo>
                  <a:lnTo>
                    <a:pt x="38" y="8"/>
                  </a:lnTo>
                  <a:lnTo>
                    <a:pt x="34" y="9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9" y="34"/>
                  </a:lnTo>
                  <a:lnTo>
                    <a:pt x="8" y="38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1" y="55"/>
                  </a:lnTo>
                  <a:lnTo>
                    <a:pt x="1" y="59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1" y="81"/>
                  </a:lnTo>
                  <a:lnTo>
                    <a:pt x="2" y="85"/>
                  </a:lnTo>
                  <a:lnTo>
                    <a:pt x="4" y="89"/>
                  </a:lnTo>
                  <a:lnTo>
                    <a:pt x="5" y="93"/>
                  </a:lnTo>
                  <a:lnTo>
                    <a:pt x="8" y="97"/>
                  </a:lnTo>
                  <a:lnTo>
                    <a:pt x="9" y="101"/>
                  </a:lnTo>
                  <a:lnTo>
                    <a:pt x="11" y="105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19" y="116"/>
                  </a:lnTo>
                  <a:lnTo>
                    <a:pt x="23" y="118"/>
                  </a:lnTo>
                  <a:lnTo>
                    <a:pt x="26" y="121"/>
                  </a:lnTo>
                  <a:lnTo>
                    <a:pt x="30" y="123"/>
                  </a:lnTo>
                  <a:lnTo>
                    <a:pt x="34" y="126"/>
                  </a:lnTo>
                  <a:lnTo>
                    <a:pt x="38" y="127"/>
                  </a:lnTo>
                  <a:lnTo>
                    <a:pt x="42" y="130"/>
                  </a:lnTo>
                  <a:lnTo>
                    <a:pt x="46" y="131"/>
                  </a:lnTo>
                  <a:lnTo>
                    <a:pt x="50" y="133"/>
                  </a:lnTo>
                  <a:lnTo>
                    <a:pt x="55" y="134"/>
                  </a:lnTo>
                  <a:lnTo>
                    <a:pt x="59" y="134"/>
                  </a:lnTo>
                  <a:lnTo>
                    <a:pt x="63" y="135"/>
                  </a:lnTo>
                  <a:lnTo>
                    <a:pt x="68" y="135"/>
                  </a:lnTo>
                  <a:lnTo>
                    <a:pt x="72" y="135"/>
                  </a:lnTo>
                  <a:lnTo>
                    <a:pt x="76" y="134"/>
                  </a:lnTo>
                  <a:lnTo>
                    <a:pt x="80" y="134"/>
                  </a:lnTo>
                  <a:lnTo>
                    <a:pt x="85" y="133"/>
                  </a:lnTo>
                  <a:lnTo>
                    <a:pt x="89" y="131"/>
                  </a:lnTo>
                  <a:lnTo>
                    <a:pt x="93" y="130"/>
                  </a:lnTo>
                  <a:lnTo>
                    <a:pt x="97" y="127"/>
                  </a:lnTo>
                  <a:lnTo>
                    <a:pt x="101" y="126"/>
                  </a:lnTo>
                  <a:lnTo>
                    <a:pt x="105" y="123"/>
                  </a:lnTo>
                  <a:lnTo>
                    <a:pt x="109" y="121"/>
                  </a:lnTo>
                  <a:lnTo>
                    <a:pt x="111" y="118"/>
                  </a:lnTo>
                  <a:lnTo>
                    <a:pt x="115" y="116"/>
                  </a:lnTo>
                  <a:lnTo>
                    <a:pt x="118" y="112"/>
                  </a:lnTo>
                  <a:lnTo>
                    <a:pt x="120" y="109"/>
                  </a:lnTo>
                  <a:lnTo>
                    <a:pt x="123" y="105"/>
                  </a:lnTo>
                  <a:lnTo>
                    <a:pt x="126" y="101"/>
                  </a:lnTo>
                  <a:lnTo>
                    <a:pt x="127" y="97"/>
                  </a:lnTo>
                  <a:lnTo>
                    <a:pt x="130" y="93"/>
                  </a:lnTo>
                  <a:lnTo>
                    <a:pt x="131" y="89"/>
                  </a:lnTo>
                  <a:lnTo>
                    <a:pt x="132" y="85"/>
                  </a:lnTo>
                  <a:lnTo>
                    <a:pt x="134" y="81"/>
                  </a:lnTo>
                  <a:lnTo>
                    <a:pt x="134" y="76"/>
                  </a:lnTo>
                  <a:lnTo>
                    <a:pt x="135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1704975" y="3576638"/>
              <a:ext cx="53975" cy="53975"/>
            </a:xfrm>
            <a:custGeom>
              <a:avLst/>
              <a:gdLst/>
              <a:ahLst/>
              <a:cxnLst>
                <a:cxn ang="0">
                  <a:pos x="103" y="48"/>
                </a:cxn>
                <a:cxn ang="0">
                  <a:pos x="102" y="42"/>
                </a:cxn>
                <a:cxn ang="0">
                  <a:pos x="100" y="35"/>
                </a:cxn>
                <a:cxn ang="0">
                  <a:pos x="97" y="29"/>
                </a:cxn>
                <a:cxn ang="0">
                  <a:pos x="94" y="23"/>
                </a:cxn>
                <a:cxn ang="0">
                  <a:pos x="90" y="18"/>
                </a:cxn>
                <a:cxn ang="0">
                  <a:pos x="85" y="13"/>
                </a:cxn>
                <a:cxn ang="0">
                  <a:pos x="80" y="9"/>
                </a:cxn>
                <a:cxn ang="0">
                  <a:pos x="74" y="6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2" y="1"/>
                </a:cxn>
                <a:cxn ang="0">
                  <a:pos x="35" y="3"/>
                </a:cxn>
                <a:cxn ang="0">
                  <a:pos x="29" y="6"/>
                </a:cxn>
                <a:cxn ang="0">
                  <a:pos x="23" y="9"/>
                </a:cxn>
                <a:cxn ang="0">
                  <a:pos x="18" y="13"/>
                </a:cxn>
                <a:cxn ang="0">
                  <a:pos x="13" y="18"/>
                </a:cxn>
                <a:cxn ang="0">
                  <a:pos x="9" y="23"/>
                </a:cxn>
                <a:cxn ang="0">
                  <a:pos x="6" y="29"/>
                </a:cxn>
                <a:cxn ang="0">
                  <a:pos x="3" y="35"/>
                </a:cxn>
                <a:cxn ang="0">
                  <a:pos x="1" y="42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1" y="62"/>
                </a:cxn>
                <a:cxn ang="0">
                  <a:pos x="3" y="68"/>
                </a:cxn>
                <a:cxn ang="0">
                  <a:pos x="6" y="74"/>
                </a:cxn>
                <a:cxn ang="0">
                  <a:pos x="9" y="80"/>
                </a:cxn>
                <a:cxn ang="0">
                  <a:pos x="13" y="85"/>
                </a:cxn>
                <a:cxn ang="0">
                  <a:pos x="18" y="90"/>
                </a:cxn>
                <a:cxn ang="0">
                  <a:pos x="23" y="94"/>
                </a:cxn>
                <a:cxn ang="0">
                  <a:pos x="29" y="97"/>
                </a:cxn>
                <a:cxn ang="0">
                  <a:pos x="35" y="100"/>
                </a:cxn>
                <a:cxn ang="0">
                  <a:pos x="42" y="102"/>
                </a:cxn>
                <a:cxn ang="0">
                  <a:pos x="48" y="103"/>
                </a:cxn>
                <a:cxn ang="0">
                  <a:pos x="55" y="103"/>
                </a:cxn>
                <a:cxn ang="0">
                  <a:pos x="61" y="102"/>
                </a:cxn>
                <a:cxn ang="0">
                  <a:pos x="68" y="100"/>
                </a:cxn>
                <a:cxn ang="0">
                  <a:pos x="74" y="97"/>
                </a:cxn>
                <a:cxn ang="0">
                  <a:pos x="80" y="94"/>
                </a:cxn>
                <a:cxn ang="0">
                  <a:pos x="85" y="90"/>
                </a:cxn>
                <a:cxn ang="0">
                  <a:pos x="90" y="85"/>
                </a:cxn>
                <a:cxn ang="0">
                  <a:pos x="94" y="80"/>
                </a:cxn>
                <a:cxn ang="0">
                  <a:pos x="97" y="74"/>
                </a:cxn>
                <a:cxn ang="0">
                  <a:pos x="100" y="68"/>
                </a:cxn>
                <a:cxn ang="0">
                  <a:pos x="102" y="62"/>
                </a:cxn>
                <a:cxn ang="0">
                  <a:pos x="103" y="55"/>
                </a:cxn>
              </a:cxnLst>
              <a:rect l="0" t="0" r="r" b="b"/>
              <a:pathLst>
                <a:path w="103" h="103">
                  <a:moveTo>
                    <a:pt x="103" y="52"/>
                  </a:moveTo>
                  <a:lnTo>
                    <a:pt x="103" y="48"/>
                  </a:lnTo>
                  <a:lnTo>
                    <a:pt x="102" y="45"/>
                  </a:lnTo>
                  <a:lnTo>
                    <a:pt x="102" y="42"/>
                  </a:lnTo>
                  <a:lnTo>
                    <a:pt x="101" y="38"/>
                  </a:lnTo>
                  <a:lnTo>
                    <a:pt x="100" y="35"/>
                  </a:lnTo>
                  <a:lnTo>
                    <a:pt x="99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4" y="23"/>
                  </a:lnTo>
                  <a:lnTo>
                    <a:pt x="92" y="20"/>
                  </a:lnTo>
                  <a:lnTo>
                    <a:pt x="90" y="18"/>
                  </a:lnTo>
                  <a:lnTo>
                    <a:pt x="88" y="15"/>
                  </a:lnTo>
                  <a:lnTo>
                    <a:pt x="85" y="13"/>
                  </a:lnTo>
                  <a:lnTo>
                    <a:pt x="83" y="11"/>
                  </a:lnTo>
                  <a:lnTo>
                    <a:pt x="80" y="9"/>
                  </a:lnTo>
                  <a:lnTo>
                    <a:pt x="77" y="7"/>
                  </a:lnTo>
                  <a:lnTo>
                    <a:pt x="74" y="6"/>
                  </a:lnTo>
                  <a:lnTo>
                    <a:pt x="71" y="4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2" y="1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9" y="23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2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9" y="80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5" y="88"/>
                  </a:lnTo>
                  <a:lnTo>
                    <a:pt x="18" y="90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6" y="96"/>
                  </a:lnTo>
                  <a:lnTo>
                    <a:pt x="29" y="97"/>
                  </a:lnTo>
                  <a:lnTo>
                    <a:pt x="32" y="99"/>
                  </a:lnTo>
                  <a:lnTo>
                    <a:pt x="35" y="100"/>
                  </a:lnTo>
                  <a:lnTo>
                    <a:pt x="38" y="101"/>
                  </a:lnTo>
                  <a:lnTo>
                    <a:pt x="42" y="102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2" y="103"/>
                  </a:lnTo>
                  <a:lnTo>
                    <a:pt x="55" y="103"/>
                  </a:lnTo>
                  <a:lnTo>
                    <a:pt x="58" y="102"/>
                  </a:lnTo>
                  <a:lnTo>
                    <a:pt x="61" y="102"/>
                  </a:lnTo>
                  <a:lnTo>
                    <a:pt x="65" y="101"/>
                  </a:lnTo>
                  <a:lnTo>
                    <a:pt x="68" y="100"/>
                  </a:lnTo>
                  <a:lnTo>
                    <a:pt x="71" y="99"/>
                  </a:lnTo>
                  <a:lnTo>
                    <a:pt x="74" y="97"/>
                  </a:lnTo>
                  <a:lnTo>
                    <a:pt x="77" y="96"/>
                  </a:lnTo>
                  <a:lnTo>
                    <a:pt x="80" y="94"/>
                  </a:lnTo>
                  <a:lnTo>
                    <a:pt x="83" y="92"/>
                  </a:lnTo>
                  <a:lnTo>
                    <a:pt x="85" y="90"/>
                  </a:lnTo>
                  <a:lnTo>
                    <a:pt x="88" y="88"/>
                  </a:lnTo>
                  <a:lnTo>
                    <a:pt x="90" y="85"/>
                  </a:lnTo>
                  <a:lnTo>
                    <a:pt x="92" y="83"/>
                  </a:lnTo>
                  <a:lnTo>
                    <a:pt x="94" y="80"/>
                  </a:lnTo>
                  <a:lnTo>
                    <a:pt x="96" y="77"/>
                  </a:lnTo>
                  <a:lnTo>
                    <a:pt x="97" y="74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5"/>
                  </a:lnTo>
                  <a:lnTo>
                    <a:pt x="102" y="62"/>
                  </a:lnTo>
                  <a:lnTo>
                    <a:pt x="102" y="58"/>
                  </a:lnTo>
                  <a:lnTo>
                    <a:pt x="103" y="55"/>
                  </a:lnTo>
                  <a:lnTo>
                    <a:pt x="103" y="5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2657475" y="3576638"/>
              <a:ext cx="53975" cy="53975"/>
            </a:xfrm>
            <a:custGeom>
              <a:avLst/>
              <a:gdLst/>
              <a:ahLst/>
              <a:cxnLst>
                <a:cxn ang="0">
                  <a:pos x="134" y="68"/>
                </a:cxn>
                <a:cxn ang="0">
                  <a:pos x="134" y="59"/>
                </a:cxn>
                <a:cxn ang="0">
                  <a:pos x="132" y="50"/>
                </a:cxn>
                <a:cxn ang="0">
                  <a:pos x="130" y="42"/>
                </a:cxn>
                <a:cxn ang="0">
                  <a:pos x="126" y="34"/>
                </a:cxn>
                <a:cxn ang="0">
                  <a:pos x="120" y="26"/>
                </a:cxn>
                <a:cxn ang="0">
                  <a:pos x="114" y="20"/>
                </a:cxn>
                <a:cxn ang="0">
                  <a:pos x="107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3"/>
                </a:cxn>
                <a:cxn ang="0">
                  <a:pos x="76" y="1"/>
                </a:cxn>
                <a:cxn ang="0">
                  <a:pos x="67" y="0"/>
                </a:cxn>
                <a:cxn ang="0">
                  <a:pos x="59" y="1"/>
                </a:cxn>
                <a:cxn ang="0">
                  <a:pos x="49" y="3"/>
                </a:cxn>
                <a:cxn ang="0">
                  <a:pos x="42" y="5"/>
                </a:cxn>
                <a:cxn ang="0">
                  <a:pos x="34" y="9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4" y="26"/>
                </a:cxn>
                <a:cxn ang="0">
                  <a:pos x="9" y="34"/>
                </a:cxn>
                <a:cxn ang="0">
                  <a:pos x="5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8"/>
                </a:cxn>
                <a:cxn ang="0">
                  <a:pos x="0" y="76"/>
                </a:cxn>
                <a:cxn ang="0">
                  <a:pos x="2" y="85"/>
                </a:cxn>
                <a:cxn ang="0">
                  <a:pos x="5" y="93"/>
                </a:cxn>
                <a:cxn ang="0">
                  <a:pos x="9" y="101"/>
                </a:cxn>
                <a:cxn ang="0">
                  <a:pos x="14" y="109"/>
                </a:cxn>
                <a:cxn ang="0">
                  <a:pos x="19" y="116"/>
                </a:cxn>
                <a:cxn ang="0">
                  <a:pos x="26" y="121"/>
                </a:cxn>
                <a:cxn ang="0">
                  <a:pos x="34" y="126"/>
                </a:cxn>
                <a:cxn ang="0">
                  <a:pos x="42" y="130"/>
                </a:cxn>
                <a:cxn ang="0">
                  <a:pos x="49" y="133"/>
                </a:cxn>
                <a:cxn ang="0">
                  <a:pos x="59" y="134"/>
                </a:cxn>
                <a:cxn ang="0">
                  <a:pos x="67" y="135"/>
                </a:cxn>
                <a:cxn ang="0">
                  <a:pos x="76" y="134"/>
                </a:cxn>
                <a:cxn ang="0">
                  <a:pos x="84" y="133"/>
                </a:cxn>
                <a:cxn ang="0">
                  <a:pos x="93" y="130"/>
                </a:cxn>
                <a:cxn ang="0">
                  <a:pos x="101" y="126"/>
                </a:cxn>
                <a:cxn ang="0">
                  <a:pos x="107" y="121"/>
                </a:cxn>
                <a:cxn ang="0">
                  <a:pos x="114" y="116"/>
                </a:cxn>
                <a:cxn ang="0">
                  <a:pos x="120" y="109"/>
                </a:cxn>
                <a:cxn ang="0">
                  <a:pos x="126" y="101"/>
                </a:cxn>
                <a:cxn ang="0">
                  <a:pos x="130" y="93"/>
                </a:cxn>
                <a:cxn ang="0">
                  <a:pos x="132" y="85"/>
                </a:cxn>
                <a:cxn ang="0">
                  <a:pos x="134" y="76"/>
                </a:cxn>
              </a:cxnLst>
              <a:rect l="0" t="0" r="r" b="b"/>
              <a:pathLst>
                <a:path w="134" h="135">
                  <a:moveTo>
                    <a:pt x="134" y="72"/>
                  </a:moveTo>
                  <a:lnTo>
                    <a:pt x="134" y="68"/>
                  </a:lnTo>
                  <a:lnTo>
                    <a:pt x="134" y="63"/>
                  </a:lnTo>
                  <a:lnTo>
                    <a:pt x="134" y="59"/>
                  </a:lnTo>
                  <a:lnTo>
                    <a:pt x="132" y="55"/>
                  </a:lnTo>
                  <a:lnTo>
                    <a:pt x="132" y="50"/>
                  </a:lnTo>
                  <a:lnTo>
                    <a:pt x="131" y="46"/>
                  </a:lnTo>
                  <a:lnTo>
                    <a:pt x="130" y="42"/>
                  </a:lnTo>
                  <a:lnTo>
                    <a:pt x="127" y="38"/>
                  </a:lnTo>
                  <a:lnTo>
                    <a:pt x="126" y="34"/>
                  </a:lnTo>
                  <a:lnTo>
                    <a:pt x="123" y="30"/>
                  </a:lnTo>
                  <a:lnTo>
                    <a:pt x="120" y="26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11" y="17"/>
                  </a:lnTo>
                  <a:lnTo>
                    <a:pt x="107" y="14"/>
                  </a:lnTo>
                  <a:lnTo>
                    <a:pt x="105" y="12"/>
                  </a:lnTo>
                  <a:lnTo>
                    <a:pt x="101" y="9"/>
                  </a:lnTo>
                  <a:lnTo>
                    <a:pt x="97" y="8"/>
                  </a:lnTo>
                  <a:lnTo>
                    <a:pt x="93" y="5"/>
                  </a:lnTo>
                  <a:lnTo>
                    <a:pt x="89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9" y="3"/>
                  </a:lnTo>
                  <a:lnTo>
                    <a:pt x="46" y="4"/>
                  </a:lnTo>
                  <a:lnTo>
                    <a:pt x="42" y="5"/>
                  </a:lnTo>
                  <a:lnTo>
                    <a:pt x="38" y="8"/>
                  </a:lnTo>
                  <a:lnTo>
                    <a:pt x="34" y="9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9" y="34"/>
                  </a:lnTo>
                  <a:lnTo>
                    <a:pt x="6" y="38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1" y="81"/>
                  </a:lnTo>
                  <a:lnTo>
                    <a:pt x="2" y="85"/>
                  </a:lnTo>
                  <a:lnTo>
                    <a:pt x="4" y="89"/>
                  </a:lnTo>
                  <a:lnTo>
                    <a:pt x="5" y="93"/>
                  </a:lnTo>
                  <a:lnTo>
                    <a:pt x="6" y="97"/>
                  </a:lnTo>
                  <a:lnTo>
                    <a:pt x="9" y="101"/>
                  </a:lnTo>
                  <a:lnTo>
                    <a:pt x="11" y="105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19" y="116"/>
                  </a:lnTo>
                  <a:lnTo>
                    <a:pt x="22" y="118"/>
                  </a:lnTo>
                  <a:lnTo>
                    <a:pt x="26" y="121"/>
                  </a:lnTo>
                  <a:lnTo>
                    <a:pt x="30" y="123"/>
                  </a:lnTo>
                  <a:lnTo>
                    <a:pt x="34" y="126"/>
                  </a:lnTo>
                  <a:lnTo>
                    <a:pt x="38" y="127"/>
                  </a:lnTo>
                  <a:lnTo>
                    <a:pt x="42" y="130"/>
                  </a:lnTo>
                  <a:lnTo>
                    <a:pt x="46" y="131"/>
                  </a:lnTo>
                  <a:lnTo>
                    <a:pt x="49" y="133"/>
                  </a:lnTo>
                  <a:lnTo>
                    <a:pt x="53" y="134"/>
                  </a:lnTo>
                  <a:lnTo>
                    <a:pt x="59" y="134"/>
                  </a:lnTo>
                  <a:lnTo>
                    <a:pt x="63" y="135"/>
                  </a:lnTo>
                  <a:lnTo>
                    <a:pt x="67" y="135"/>
                  </a:lnTo>
                  <a:lnTo>
                    <a:pt x="72" y="135"/>
                  </a:lnTo>
                  <a:lnTo>
                    <a:pt x="76" y="134"/>
                  </a:lnTo>
                  <a:lnTo>
                    <a:pt x="80" y="134"/>
                  </a:lnTo>
                  <a:lnTo>
                    <a:pt x="84" y="133"/>
                  </a:lnTo>
                  <a:lnTo>
                    <a:pt x="89" y="131"/>
                  </a:lnTo>
                  <a:lnTo>
                    <a:pt x="93" y="130"/>
                  </a:lnTo>
                  <a:lnTo>
                    <a:pt x="97" y="127"/>
                  </a:lnTo>
                  <a:lnTo>
                    <a:pt x="101" y="126"/>
                  </a:lnTo>
                  <a:lnTo>
                    <a:pt x="105" y="123"/>
                  </a:lnTo>
                  <a:lnTo>
                    <a:pt x="107" y="121"/>
                  </a:lnTo>
                  <a:lnTo>
                    <a:pt x="111" y="118"/>
                  </a:lnTo>
                  <a:lnTo>
                    <a:pt x="114" y="116"/>
                  </a:lnTo>
                  <a:lnTo>
                    <a:pt x="118" y="112"/>
                  </a:lnTo>
                  <a:lnTo>
                    <a:pt x="120" y="109"/>
                  </a:lnTo>
                  <a:lnTo>
                    <a:pt x="123" y="105"/>
                  </a:lnTo>
                  <a:lnTo>
                    <a:pt x="126" y="101"/>
                  </a:lnTo>
                  <a:lnTo>
                    <a:pt x="127" y="97"/>
                  </a:lnTo>
                  <a:lnTo>
                    <a:pt x="130" y="93"/>
                  </a:lnTo>
                  <a:lnTo>
                    <a:pt x="131" y="89"/>
                  </a:lnTo>
                  <a:lnTo>
                    <a:pt x="132" y="85"/>
                  </a:lnTo>
                  <a:lnTo>
                    <a:pt x="132" y="81"/>
                  </a:lnTo>
                  <a:lnTo>
                    <a:pt x="134" y="76"/>
                  </a:lnTo>
                  <a:lnTo>
                    <a:pt x="134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93" name="Freeform 77"/>
            <p:cNvSpPr>
              <a:spLocks/>
            </p:cNvSpPr>
            <p:nvPr/>
          </p:nvSpPr>
          <p:spPr bwMode="auto">
            <a:xfrm>
              <a:off x="2657475" y="3576638"/>
              <a:ext cx="53975" cy="53975"/>
            </a:xfrm>
            <a:custGeom>
              <a:avLst/>
              <a:gdLst/>
              <a:ahLst/>
              <a:cxnLst>
                <a:cxn ang="0">
                  <a:pos x="102" y="48"/>
                </a:cxn>
                <a:cxn ang="0">
                  <a:pos x="101" y="42"/>
                </a:cxn>
                <a:cxn ang="0">
                  <a:pos x="100" y="35"/>
                </a:cxn>
                <a:cxn ang="0">
                  <a:pos x="97" y="29"/>
                </a:cxn>
                <a:cxn ang="0">
                  <a:pos x="94" y="23"/>
                </a:cxn>
                <a:cxn ang="0">
                  <a:pos x="90" y="18"/>
                </a:cxn>
                <a:cxn ang="0">
                  <a:pos x="85" y="13"/>
                </a:cxn>
                <a:cxn ang="0">
                  <a:pos x="80" y="9"/>
                </a:cxn>
                <a:cxn ang="0">
                  <a:pos x="74" y="6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1" y="1"/>
                </a:cxn>
                <a:cxn ang="0">
                  <a:pos x="35" y="3"/>
                </a:cxn>
                <a:cxn ang="0">
                  <a:pos x="29" y="6"/>
                </a:cxn>
                <a:cxn ang="0">
                  <a:pos x="23" y="9"/>
                </a:cxn>
                <a:cxn ang="0">
                  <a:pos x="17" y="13"/>
                </a:cxn>
                <a:cxn ang="0">
                  <a:pos x="13" y="18"/>
                </a:cxn>
                <a:cxn ang="0">
                  <a:pos x="9" y="23"/>
                </a:cxn>
                <a:cxn ang="0">
                  <a:pos x="5" y="29"/>
                </a:cxn>
                <a:cxn ang="0">
                  <a:pos x="3" y="35"/>
                </a:cxn>
                <a:cxn ang="0">
                  <a:pos x="1" y="42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1" y="62"/>
                </a:cxn>
                <a:cxn ang="0">
                  <a:pos x="3" y="68"/>
                </a:cxn>
                <a:cxn ang="0">
                  <a:pos x="5" y="74"/>
                </a:cxn>
                <a:cxn ang="0">
                  <a:pos x="9" y="80"/>
                </a:cxn>
                <a:cxn ang="0">
                  <a:pos x="13" y="85"/>
                </a:cxn>
                <a:cxn ang="0">
                  <a:pos x="17" y="90"/>
                </a:cxn>
                <a:cxn ang="0">
                  <a:pos x="23" y="94"/>
                </a:cxn>
                <a:cxn ang="0">
                  <a:pos x="29" y="97"/>
                </a:cxn>
                <a:cxn ang="0">
                  <a:pos x="35" y="100"/>
                </a:cxn>
                <a:cxn ang="0">
                  <a:pos x="41" y="102"/>
                </a:cxn>
                <a:cxn ang="0">
                  <a:pos x="48" y="103"/>
                </a:cxn>
                <a:cxn ang="0">
                  <a:pos x="55" y="103"/>
                </a:cxn>
                <a:cxn ang="0">
                  <a:pos x="61" y="102"/>
                </a:cxn>
                <a:cxn ang="0">
                  <a:pos x="68" y="100"/>
                </a:cxn>
                <a:cxn ang="0">
                  <a:pos x="74" y="97"/>
                </a:cxn>
                <a:cxn ang="0">
                  <a:pos x="80" y="94"/>
                </a:cxn>
                <a:cxn ang="0">
                  <a:pos x="85" y="90"/>
                </a:cxn>
                <a:cxn ang="0">
                  <a:pos x="90" y="85"/>
                </a:cxn>
                <a:cxn ang="0">
                  <a:pos x="94" y="80"/>
                </a:cxn>
                <a:cxn ang="0">
                  <a:pos x="97" y="74"/>
                </a:cxn>
                <a:cxn ang="0">
                  <a:pos x="100" y="68"/>
                </a:cxn>
                <a:cxn ang="0">
                  <a:pos x="101" y="62"/>
                </a:cxn>
                <a:cxn ang="0">
                  <a:pos x="102" y="55"/>
                </a:cxn>
              </a:cxnLst>
              <a:rect l="0" t="0" r="r" b="b"/>
              <a:pathLst>
                <a:path w="102" h="103">
                  <a:moveTo>
                    <a:pt x="102" y="52"/>
                  </a:moveTo>
                  <a:lnTo>
                    <a:pt x="102" y="48"/>
                  </a:lnTo>
                  <a:lnTo>
                    <a:pt x="102" y="45"/>
                  </a:lnTo>
                  <a:lnTo>
                    <a:pt x="101" y="42"/>
                  </a:lnTo>
                  <a:lnTo>
                    <a:pt x="101" y="38"/>
                  </a:lnTo>
                  <a:lnTo>
                    <a:pt x="100" y="35"/>
                  </a:lnTo>
                  <a:lnTo>
                    <a:pt x="99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4" y="23"/>
                  </a:lnTo>
                  <a:lnTo>
                    <a:pt x="92" y="20"/>
                  </a:lnTo>
                  <a:lnTo>
                    <a:pt x="90" y="18"/>
                  </a:lnTo>
                  <a:lnTo>
                    <a:pt x="87" y="15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80" y="9"/>
                  </a:lnTo>
                  <a:lnTo>
                    <a:pt x="77" y="7"/>
                  </a:lnTo>
                  <a:lnTo>
                    <a:pt x="74" y="6"/>
                  </a:lnTo>
                  <a:lnTo>
                    <a:pt x="71" y="4"/>
                  </a:lnTo>
                  <a:lnTo>
                    <a:pt x="68" y="3"/>
                  </a:lnTo>
                  <a:lnTo>
                    <a:pt x="64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1" y="1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9" y="23"/>
                  </a:lnTo>
                  <a:lnTo>
                    <a:pt x="7" y="26"/>
                  </a:lnTo>
                  <a:lnTo>
                    <a:pt x="5" y="29"/>
                  </a:lnTo>
                  <a:lnTo>
                    <a:pt x="4" y="32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4"/>
                  </a:lnTo>
                  <a:lnTo>
                    <a:pt x="7" y="77"/>
                  </a:lnTo>
                  <a:lnTo>
                    <a:pt x="9" y="80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5" y="88"/>
                  </a:lnTo>
                  <a:lnTo>
                    <a:pt x="17" y="90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6" y="96"/>
                  </a:lnTo>
                  <a:lnTo>
                    <a:pt x="29" y="97"/>
                  </a:lnTo>
                  <a:lnTo>
                    <a:pt x="32" y="99"/>
                  </a:lnTo>
                  <a:lnTo>
                    <a:pt x="35" y="100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1" y="103"/>
                  </a:lnTo>
                  <a:lnTo>
                    <a:pt x="55" y="103"/>
                  </a:lnTo>
                  <a:lnTo>
                    <a:pt x="58" y="102"/>
                  </a:lnTo>
                  <a:lnTo>
                    <a:pt x="61" y="102"/>
                  </a:lnTo>
                  <a:lnTo>
                    <a:pt x="64" y="101"/>
                  </a:lnTo>
                  <a:lnTo>
                    <a:pt x="68" y="100"/>
                  </a:lnTo>
                  <a:lnTo>
                    <a:pt x="71" y="99"/>
                  </a:lnTo>
                  <a:lnTo>
                    <a:pt x="74" y="97"/>
                  </a:lnTo>
                  <a:lnTo>
                    <a:pt x="77" y="96"/>
                  </a:lnTo>
                  <a:lnTo>
                    <a:pt x="80" y="94"/>
                  </a:lnTo>
                  <a:lnTo>
                    <a:pt x="82" y="92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90" y="85"/>
                  </a:lnTo>
                  <a:lnTo>
                    <a:pt x="92" y="83"/>
                  </a:lnTo>
                  <a:lnTo>
                    <a:pt x="94" y="80"/>
                  </a:lnTo>
                  <a:lnTo>
                    <a:pt x="96" y="77"/>
                  </a:lnTo>
                  <a:lnTo>
                    <a:pt x="97" y="74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1" y="65"/>
                  </a:lnTo>
                  <a:lnTo>
                    <a:pt x="101" y="62"/>
                  </a:lnTo>
                  <a:lnTo>
                    <a:pt x="102" y="58"/>
                  </a:lnTo>
                  <a:lnTo>
                    <a:pt x="102" y="55"/>
                  </a:lnTo>
                  <a:lnTo>
                    <a:pt x="102" y="5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3448780" y="2067218"/>
            <a:ext cx="2334983" cy="3040772"/>
            <a:chOff x="3448780" y="2067218"/>
            <a:chExt cx="2334983" cy="3040772"/>
          </a:xfrm>
        </p:grpSpPr>
        <p:sp>
          <p:nvSpPr>
            <p:cNvPr id="9270" name="Line 54"/>
            <p:cNvSpPr>
              <a:spLocks noChangeShapeType="1"/>
            </p:cNvSpPr>
            <p:nvPr/>
          </p:nvSpPr>
          <p:spPr bwMode="auto">
            <a:xfrm>
              <a:off x="3638550" y="2332038"/>
              <a:ext cx="1587" cy="127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71" name="Line 55"/>
            <p:cNvSpPr>
              <a:spLocks noChangeShapeType="1"/>
            </p:cNvSpPr>
            <p:nvPr/>
          </p:nvSpPr>
          <p:spPr bwMode="auto">
            <a:xfrm>
              <a:off x="3638550" y="3603625"/>
              <a:ext cx="1587" cy="127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72" name="Line 56"/>
            <p:cNvSpPr>
              <a:spLocks noChangeShapeType="1"/>
            </p:cNvSpPr>
            <p:nvPr/>
          </p:nvSpPr>
          <p:spPr bwMode="auto">
            <a:xfrm>
              <a:off x="3638550" y="4873625"/>
              <a:ext cx="952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73" name="Line 57"/>
            <p:cNvSpPr>
              <a:spLocks noChangeShapeType="1"/>
            </p:cNvSpPr>
            <p:nvPr/>
          </p:nvSpPr>
          <p:spPr bwMode="auto">
            <a:xfrm>
              <a:off x="4591050" y="4873625"/>
              <a:ext cx="9207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74" name="Rectangle 58"/>
            <p:cNvSpPr>
              <a:spLocks noChangeArrowheads="1"/>
            </p:cNvSpPr>
            <p:nvPr/>
          </p:nvSpPr>
          <p:spPr bwMode="auto">
            <a:xfrm rot="21420000">
              <a:off x="4423443" y="2067218"/>
              <a:ext cx="3542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cs typeface="Arial" pitchFamily="34" charset="0"/>
                </a:rPr>
                <a:t>301.0'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75" name="Rectangle 59"/>
            <p:cNvSpPr>
              <a:spLocks noChangeArrowheads="1"/>
            </p:cNvSpPr>
            <p:nvPr/>
          </p:nvSpPr>
          <p:spPr bwMode="auto">
            <a:xfrm rot="16200000">
              <a:off x="3356287" y="2929230"/>
              <a:ext cx="3542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cs typeface="Arial" pitchFamily="34" charset="0"/>
                </a:rPr>
                <a:t>199.0'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76" name="Rectangle 60"/>
            <p:cNvSpPr>
              <a:spLocks noChangeArrowheads="1"/>
            </p:cNvSpPr>
            <p:nvPr/>
          </p:nvSpPr>
          <p:spPr bwMode="auto">
            <a:xfrm rot="16200000">
              <a:off x="5521993" y="3410243"/>
              <a:ext cx="3542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cs typeface="Arial" pitchFamily="34" charset="0"/>
                </a:rPr>
                <a:t>401.0'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77" name="Rectangle 61"/>
            <p:cNvSpPr>
              <a:spLocks noChangeArrowheads="1"/>
            </p:cNvSpPr>
            <p:nvPr/>
          </p:nvSpPr>
          <p:spPr bwMode="auto">
            <a:xfrm rot="16200000">
              <a:off x="3359170" y="4118268"/>
              <a:ext cx="3542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cs typeface="Arial" pitchFamily="34" charset="0"/>
                </a:rPr>
                <a:t>200.5'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78" name="Rectangle 62"/>
            <p:cNvSpPr>
              <a:spLocks noChangeArrowheads="1"/>
            </p:cNvSpPr>
            <p:nvPr/>
          </p:nvSpPr>
          <p:spPr bwMode="auto">
            <a:xfrm>
              <a:off x="4043363" y="2814638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79" name="Rectangle 63"/>
            <p:cNvSpPr>
              <a:spLocks noChangeArrowheads="1"/>
            </p:cNvSpPr>
            <p:nvPr/>
          </p:nvSpPr>
          <p:spPr bwMode="auto">
            <a:xfrm>
              <a:off x="4090988" y="2951163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1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80" name="Rectangle 64"/>
            <p:cNvSpPr>
              <a:spLocks noChangeArrowheads="1"/>
            </p:cNvSpPr>
            <p:nvPr/>
          </p:nvSpPr>
          <p:spPr bwMode="auto">
            <a:xfrm>
              <a:off x="4043363" y="4084638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81" name="Rectangle 65"/>
            <p:cNvSpPr>
              <a:spLocks noChangeArrowheads="1"/>
            </p:cNvSpPr>
            <p:nvPr/>
          </p:nvSpPr>
          <p:spPr bwMode="auto">
            <a:xfrm>
              <a:off x="4090988" y="422275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4997450" y="4084638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83" name="Rectangle 67"/>
            <p:cNvSpPr>
              <a:spLocks noChangeArrowheads="1"/>
            </p:cNvSpPr>
            <p:nvPr/>
          </p:nvSpPr>
          <p:spPr bwMode="auto">
            <a:xfrm>
              <a:off x="5045075" y="422275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3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84" name="Rectangle 68"/>
            <p:cNvSpPr>
              <a:spLocks noChangeArrowheads="1"/>
            </p:cNvSpPr>
            <p:nvPr/>
          </p:nvSpPr>
          <p:spPr bwMode="auto">
            <a:xfrm>
              <a:off x="4997450" y="2814638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85" name="Rectangle 69"/>
            <p:cNvSpPr>
              <a:spLocks noChangeArrowheads="1"/>
            </p:cNvSpPr>
            <p:nvPr/>
          </p:nvSpPr>
          <p:spPr bwMode="auto">
            <a:xfrm>
              <a:off x="5045075" y="2951163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2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86" name="Freeform 70"/>
            <p:cNvSpPr>
              <a:spLocks/>
            </p:cNvSpPr>
            <p:nvPr/>
          </p:nvSpPr>
          <p:spPr bwMode="auto">
            <a:xfrm>
              <a:off x="3611563" y="2305050"/>
              <a:ext cx="52387" cy="53975"/>
            </a:xfrm>
            <a:custGeom>
              <a:avLst/>
              <a:gdLst/>
              <a:ahLst/>
              <a:cxnLst>
                <a:cxn ang="0">
                  <a:pos x="134" y="67"/>
                </a:cxn>
                <a:cxn ang="0">
                  <a:pos x="134" y="59"/>
                </a:cxn>
                <a:cxn ang="0">
                  <a:pos x="132" y="50"/>
                </a:cxn>
                <a:cxn ang="0">
                  <a:pos x="129" y="42"/>
                </a:cxn>
                <a:cxn ang="0">
                  <a:pos x="125" y="34"/>
                </a:cxn>
                <a:cxn ang="0">
                  <a:pos x="121" y="26"/>
                </a:cxn>
                <a:cxn ang="0">
                  <a:pos x="115" y="19"/>
                </a:cxn>
                <a:cxn ang="0">
                  <a:pos x="108" y="14"/>
                </a:cxn>
                <a:cxn ang="0">
                  <a:pos x="102" y="9"/>
                </a:cxn>
                <a:cxn ang="0">
                  <a:pos x="94" y="5"/>
                </a:cxn>
                <a:cxn ang="0">
                  <a:pos x="85" y="2"/>
                </a:cxn>
                <a:cxn ang="0">
                  <a:pos x="77" y="1"/>
                </a:cxn>
                <a:cxn ang="0">
                  <a:pos x="67" y="0"/>
                </a:cxn>
                <a:cxn ang="0">
                  <a:pos x="58" y="1"/>
                </a:cxn>
                <a:cxn ang="0">
                  <a:pos x="50" y="2"/>
                </a:cxn>
                <a:cxn ang="0">
                  <a:pos x="41" y="5"/>
                </a:cxn>
                <a:cxn ang="0">
                  <a:pos x="33" y="9"/>
                </a:cxn>
                <a:cxn ang="0">
                  <a:pos x="27" y="14"/>
                </a:cxn>
                <a:cxn ang="0">
                  <a:pos x="20" y="19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2" y="85"/>
                </a:cxn>
                <a:cxn ang="0">
                  <a:pos x="6" y="93"/>
                </a:cxn>
                <a:cxn ang="0">
                  <a:pos x="10" y="101"/>
                </a:cxn>
                <a:cxn ang="0">
                  <a:pos x="14" y="107"/>
                </a:cxn>
                <a:cxn ang="0">
                  <a:pos x="20" y="114"/>
                </a:cxn>
                <a:cxn ang="0">
                  <a:pos x="27" y="121"/>
                </a:cxn>
                <a:cxn ang="0">
                  <a:pos x="33" y="126"/>
                </a:cxn>
                <a:cxn ang="0">
                  <a:pos x="41" y="130"/>
                </a:cxn>
                <a:cxn ang="0">
                  <a:pos x="50" y="132"/>
                </a:cxn>
                <a:cxn ang="0">
                  <a:pos x="58" y="134"/>
                </a:cxn>
                <a:cxn ang="0">
                  <a:pos x="67" y="134"/>
                </a:cxn>
                <a:cxn ang="0">
                  <a:pos x="77" y="134"/>
                </a:cxn>
                <a:cxn ang="0">
                  <a:pos x="85" y="132"/>
                </a:cxn>
                <a:cxn ang="0">
                  <a:pos x="94" y="130"/>
                </a:cxn>
                <a:cxn ang="0">
                  <a:pos x="102" y="126"/>
                </a:cxn>
                <a:cxn ang="0">
                  <a:pos x="108" y="121"/>
                </a:cxn>
                <a:cxn ang="0">
                  <a:pos x="115" y="114"/>
                </a:cxn>
                <a:cxn ang="0">
                  <a:pos x="121" y="107"/>
                </a:cxn>
                <a:cxn ang="0">
                  <a:pos x="125" y="101"/>
                </a:cxn>
                <a:cxn ang="0">
                  <a:pos x="129" y="93"/>
                </a:cxn>
                <a:cxn ang="0">
                  <a:pos x="132" y="85"/>
                </a:cxn>
                <a:cxn ang="0">
                  <a:pos x="134" y="76"/>
                </a:cxn>
              </a:cxnLst>
              <a:rect l="0" t="0" r="r" b="b"/>
              <a:pathLst>
                <a:path w="134" h="134">
                  <a:moveTo>
                    <a:pt x="134" y="72"/>
                  </a:moveTo>
                  <a:lnTo>
                    <a:pt x="134" y="67"/>
                  </a:lnTo>
                  <a:lnTo>
                    <a:pt x="134" y="63"/>
                  </a:lnTo>
                  <a:lnTo>
                    <a:pt x="134" y="59"/>
                  </a:lnTo>
                  <a:lnTo>
                    <a:pt x="133" y="54"/>
                  </a:lnTo>
                  <a:lnTo>
                    <a:pt x="132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8" y="38"/>
                  </a:lnTo>
                  <a:lnTo>
                    <a:pt x="125" y="34"/>
                  </a:lnTo>
                  <a:lnTo>
                    <a:pt x="123" y="30"/>
                  </a:lnTo>
                  <a:lnTo>
                    <a:pt x="121" y="26"/>
                  </a:lnTo>
                  <a:lnTo>
                    <a:pt x="117" y="23"/>
                  </a:lnTo>
                  <a:lnTo>
                    <a:pt x="115" y="19"/>
                  </a:lnTo>
                  <a:lnTo>
                    <a:pt x="112" y="17"/>
                  </a:lnTo>
                  <a:lnTo>
                    <a:pt x="108" y="14"/>
                  </a:lnTo>
                  <a:lnTo>
                    <a:pt x="104" y="12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4" y="5"/>
                  </a:lnTo>
                  <a:lnTo>
                    <a:pt x="88" y="4"/>
                  </a:lnTo>
                  <a:lnTo>
                    <a:pt x="85" y="2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50" y="2"/>
                  </a:lnTo>
                  <a:lnTo>
                    <a:pt x="45" y="4"/>
                  </a:lnTo>
                  <a:lnTo>
                    <a:pt x="41" y="5"/>
                  </a:lnTo>
                  <a:lnTo>
                    <a:pt x="37" y="6"/>
                  </a:lnTo>
                  <a:lnTo>
                    <a:pt x="33" y="9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3" y="17"/>
                  </a:lnTo>
                  <a:lnTo>
                    <a:pt x="20" y="19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0" y="34"/>
                  </a:lnTo>
                  <a:lnTo>
                    <a:pt x="7" y="38"/>
                  </a:lnTo>
                  <a:lnTo>
                    <a:pt x="6" y="42"/>
                  </a:lnTo>
                  <a:lnTo>
                    <a:pt x="3" y="46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2" y="85"/>
                  </a:lnTo>
                  <a:lnTo>
                    <a:pt x="3" y="89"/>
                  </a:lnTo>
                  <a:lnTo>
                    <a:pt x="6" y="93"/>
                  </a:lnTo>
                  <a:lnTo>
                    <a:pt x="7" y="97"/>
                  </a:lnTo>
                  <a:lnTo>
                    <a:pt x="10" y="101"/>
                  </a:lnTo>
                  <a:lnTo>
                    <a:pt x="11" y="105"/>
                  </a:lnTo>
                  <a:lnTo>
                    <a:pt x="14" y="107"/>
                  </a:lnTo>
                  <a:lnTo>
                    <a:pt x="16" y="111"/>
                  </a:lnTo>
                  <a:lnTo>
                    <a:pt x="20" y="114"/>
                  </a:lnTo>
                  <a:lnTo>
                    <a:pt x="23" y="118"/>
                  </a:lnTo>
                  <a:lnTo>
                    <a:pt x="27" y="121"/>
                  </a:lnTo>
                  <a:lnTo>
                    <a:pt x="29" y="123"/>
                  </a:lnTo>
                  <a:lnTo>
                    <a:pt x="33" y="126"/>
                  </a:lnTo>
                  <a:lnTo>
                    <a:pt x="37" y="127"/>
                  </a:lnTo>
                  <a:lnTo>
                    <a:pt x="41" y="130"/>
                  </a:lnTo>
                  <a:lnTo>
                    <a:pt x="45" y="131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8" y="134"/>
                  </a:lnTo>
                  <a:lnTo>
                    <a:pt x="63" y="134"/>
                  </a:lnTo>
                  <a:lnTo>
                    <a:pt x="67" y="134"/>
                  </a:lnTo>
                  <a:lnTo>
                    <a:pt x="71" y="134"/>
                  </a:lnTo>
                  <a:lnTo>
                    <a:pt x="77" y="134"/>
                  </a:lnTo>
                  <a:lnTo>
                    <a:pt x="81" y="132"/>
                  </a:lnTo>
                  <a:lnTo>
                    <a:pt x="85" y="132"/>
                  </a:lnTo>
                  <a:lnTo>
                    <a:pt x="88" y="131"/>
                  </a:lnTo>
                  <a:lnTo>
                    <a:pt x="94" y="130"/>
                  </a:lnTo>
                  <a:lnTo>
                    <a:pt x="98" y="127"/>
                  </a:lnTo>
                  <a:lnTo>
                    <a:pt x="102" y="126"/>
                  </a:lnTo>
                  <a:lnTo>
                    <a:pt x="104" y="123"/>
                  </a:lnTo>
                  <a:lnTo>
                    <a:pt x="108" y="121"/>
                  </a:lnTo>
                  <a:lnTo>
                    <a:pt x="112" y="118"/>
                  </a:lnTo>
                  <a:lnTo>
                    <a:pt x="115" y="114"/>
                  </a:lnTo>
                  <a:lnTo>
                    <a:pt x="117" y="111"/>
                  </a:lnTo>
                  <a:lnTo>
                    <a:pt x="121" y="107"/>
                  </a:lnTo>
                  <a:lnTo>
                    <a:pt x="123" y="105"/>
                  </a:lnTo>
                  <a:lnTo>
                    <a:pt x="125" y="101"/>
                  </a:lnTo>
                  <a:lnTo>
                    <a:pt x="128" y="97"/>
                  </a:lnTo>
                  <a:lnTo>
                    <a:pt x="129" y="93"/>
                  </a:lnTo>
                  <a:lnTo>
                    <a:pt x="130" y="89"/>
                  </a:lnTo>
                  <a:lnTo>
                    <a:pt x="132" y="85"/>
                  </a:lnTo>
                  <a:lnTo>
                    <a:pt x="133" y="80"/>
                  </a:lnTo>
                  <a:lnTo>
                    <a:pt x="134" y="76"/>
                  </a:lnTo>
                  <a:lnTo>
                    <a:pt x="134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3611563" y="2305050"/>
              <a:ext cx="52387" cy="53975"/>
            </a:xfrm>
            <a:custGeom>
              <a:avLst/>
              <a:gdLst/>
              <a:ahLst/>
              <a:cxnLst>
                <a:cxn ang="0">
                  <a:pos x="102" y="48"/>
                </a:cxn>
                <a:cxn ang="0">
                  <a:pos x="101" y="41"/>
                </a:cxn>
                <a:cxn ang="0">
                  <a:pos x="99" y="35"/>
                </a:cxn>
                <a:cxn ang="0">
                  <a:pos x="97" y="29"/>
                </a:cxn>
                <a:cxn ang="0">
                  <a:pos x="93" y="23"/>
                </a:cxn>
                <a:cxn ang="0">
                  <a:pos x="89" y="18"/>
                </a:cxn>
                <a:cxn ang="0">
                  <a:pos x="85" y="13"/>
                </a:cxn>
                <a:cxn ang="0">
                  <a:pos x="79" y="9"/>
                </a:cxn>
                <a:cxn ang="0">
                  <a:pos x="74" y="5"/>
                </a:cxn>
                <a:cxn ang="0">
                  <a:pos x="67" y="3"/>
                </a:cxn>
                <a:cxn ang="0">
                  <a:pos x="61" y="1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1" y="1"/>
                </a:cxn>
                <a:cxn ang="0">
                  <a:pos x="34" y="3"/>
                </a:cxn>
                <a:cxn ang="0">
                  <a:pos x="28" y="5"/>
                </a:cxn>
                <a:cxn ang="0">
                  <a:pos x="22" y="9"/>
                </a:cxn>
                <a:cxn ang="0">
                  <a:pos x="17" y="13"/>
                </a:cxn>
                <a:cxn ang="0">
                  <a:pos x="12" y="18"/>
                </a:cxn>
                <a:cxn ang="0">
                  <a:pos x="8" y="23"/>
                </a:cxn>
                <a:cxn ang="0">
                  <a:pos x="5" y="29"/>
                </a:cxn>
                <a:cxn ang="0">
                  <a:pos x="2" y="35"/>
                </a:cxn>
                <a:cxn ang="0">
                  <a:pos x="1" y="41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1" y="61"/>
                </a:cxn>
                <a:cxn ang="0">
                  <a:pos x="2" y="68"/>
                </a:cxn>
                <a:cxn ang="0">
                  <a:pos x="5" y="74"/>
                </a:cxn>
                <a:cxn ang="0">
                  <a:pos x="8" y="80"/>
                </a:cxn>
                <a:cxn ang="0">
                  <a:pos x="12" y="85"/>
                </a:cxn>
                <a:cxn ang="0">
                  <a:pos x="17" y="90"/>
                </a:cxn>
                <a:cxn ang="0">
                  <a:pos x="22" y="94"/>
                </a:cxn>
                <a:cxn ang="0">
                  <a:pos x="28" y="97"/>
                </a:cxn>
                <a:cxn ang="0">
                  <a:pos x="34" y="100"/>
                </a:cxn>
                <a:cxn ang="0">
                  <a:pos x="41" y="101"/>
                </a:cxn>
                <a:cxn ang="0">
                  <a:pos x="48" y="102"/>
                </a:cxn>
                <a:cxn ang="0">
                  <a:pos x="54" y="102"/>
                </a:cxn>
                <a:cxn ang="0">
                  <a:pos x="61" y="101"/>
                </a:cxn>
                <a:cxn ang="0">
                  <a:pos x="67" y="100"/>
                </a:cxn>
                <a:cxn ang="0">
                  <a:pos x="74" y="97"/>
                </a:cxn>
                <a:cxn ang="0">
                  <a:pos x="79" y="94"/>
                </a:cxn>
                <a:cxn ang="0">
                  <a:pos x="85" y="90"/>
                </a:cxn>
                <a:cxn ang="0">
                  <a:pos x="89" y="85"/>
                </a:cxn>
                <a:cxn ang="0">
                  <a:pos x="93" y="80"/>
                </a:cxn>
                <a:cxn ang="0">
                  <a:pos x="97" y="74"/>
                </a:cxn>
                <a:cxn ang="0">
                  <a:pos x="99" y="68"/>
                </a:cxn>
                <a:cxn ang="0">
                  <a:pos x="101" y="61"/>
                </a:cxn>
                <a:cxn ang="0">
                  <a:pos x="102" y="55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lnTo>
                    <a:pt x="102" y="48"/>
                  </a:lnTo>
                  <a:lnTo>
                    <a:pt x="102" y="45"/>
                  </a:lnTo>
                  <a:lnTo>
                    <a:pt x="101" y="41"/>
                  </a:lnTo>
                  <a:lnTo>
                    <a:pt x="100" y="38"/>
                  </a:lnTo>
                  <a:lnTo>
                    <a:pt x="99" y="35"/>
                  </a:lnTo>
                  <a:lnTo>
                    <a:pt x="98" y="32"/>
                  </a:lnTo>
                  <a:lnTo>
                    <a:pt x="97" y="29"/>
                  </a:lnTo>
                  <a:lnTo>
                    <a:pt x="95" y="26"/>
                  </a:lnTo>
                  <a:lnTo>
                    <a:pt x="93" y="23"/>
                  </a:lnTo>
                  <a:lnTo>
                    <a:pt x="92" y="20"/>
                  </a:lnTo>
                  <a:lnTo>
                    <a:pt x="89" y="18"/>
                  </a:lnTo>
                  <a:lnTo>
                    <a:pt x="87" y="15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79" y="9"/>
                  </a:lnTo>
                  <a:lnTo>
                    <a:pt x="77" y="7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8" y="5"/>
                  </a:lnTo>
                  <a:lnTo>
                    <a:pt x="25" y="7"/>
                  </a:lnTo>
                  <a:lnTo>
                    <a:pt x="22" y="9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3"/>
                  </a:lnTo>
                  <a:lnTo>
                    <a:pt x="7" y="26"/>
                  </a:lnTo>
                  <a:lnTo>
                    <a:pt x="5" y="29"/>
                  </a:lnTo>
                  <a:lnTo>
                    <a:pt x="4" y="32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2" y="68"/>
                  </a:lnTo>
                  <a:lnTo>
                    <a:pt x="4" y="71"/>
                  </a:lnTo>
                  <a:lnTo>
                    <a:pt x="5" y="74"/>
                  </a:lnTo>
                  <a:lnTo>
                    <a:pt x="7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2" y="85"/>
                  </a:lnTo>
                  <a:lnTo>
                    <a:pt x="15" y="87"/>
                  </a:lnTo>
                  <a:lnTo>
                    <a:pt x="17" y="90"/>
                  </a:lnTo>
                  <a:lnTo>
                    <a:pt x="20" y="92"/>
                  </a:lnTo>
                  <a:lnTo>
                    <a:pt x="22" y="94"/>
                  </a:lnTo>
                  <a:lnTo>
                    <a:pt x="25" y="96"/>
                  </a:lnTo>
                  <a:lnTo>
                    <a:pt x="28" y="97"/>
                  </a:lnTo>
                  <a:lnTo>
                    <a:pt x="31" y="99"/>
                  </a:lnTo>
                  <a:lnTo>
                    <a:pt x="34" y="100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8" y="102"/>
                  </a:lnTo>
                  <a:lnTo>
                    <a:pt x="61" y="101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71" y="99"/>
                  </a:lnTo>
                  <a:lnTo>
                    <a:pt x="74" y="97"/>
                  </a:lnTo>
                  <a:lnTo>
                    <a:pt x="77" y="96"/>
                  </a:lnTo>
                  <a:lnTo>
                    <a:pt x="79" y="94"/>
                  </a:lnTo>
                  <a:lnTo>
                    <a:pt x="82" y="92"/>
                  </a:lnTo>
                  <a:lnTo>
                    <a:pt x="85" y="90"/>
                  </a:lnTo>
                  <a:lnTo>
                    <a:pt x="87" y="87"/>
                  </a:lnTo>
                  <a:lnTo>
                    <a:pt x="89" y="85"/>
                  </a:lnTo>
                  <a:lnTo>
                    <a:pt x="92" y="82"/>
                  </a:lnTo>
                  <a:lnTo>
                    <a:pt x="93" y="80"/>
                  </a:lnTo>
                  <a:lnTo>
                    <a:pt x="95" y="77"/>
                  </a:lnTo>
                  <a:lnTo>
                    <a:pt x="97" y="74"/>
                  </a:lnTo>
                  <a:lnTo>
                    <a:pt x="98" y="71"/>
                  </a:lnTo>
                  <a:lnTo>
                    <a:pt x="99" y="68"/>
                  </a:lnTo>
                  <a:lnTo>
                    <a:pt x="100" y="65"/>
                  </a:lnTo>
                  <a:lnTo>
                    <a:pt x="101" y="61"/>
                  </a:lnTo>
                  <a:lnTo>
                    <a:pt x="102" y="58"/>
                  </a:lnTo>
                  <a:lnTo>
                    <a:pt x="102" y="55"/>
                  </a:lnTo>
                  <a:lnTo>
                    <a:pt x="102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3611563" y="4846638"/>
              <a:ext cx="52387" cy="53975"/>
            </a:xfrm>
            <a:custGeom>
              <a:avLst/>
              <a:gdLst/>
              <a:ahLst/>
              <a:cxnLst>
                <a:cxn ang="0">
                  <a:pos x="134" y="67"/>
                </a:cxn>
                <a:cxn ang="0">
                  <a:pos x="134" y="58"/>
                </a:cxn>
                <a:cxn ang="0">
                  <a:pos x="132" y="50"/>
                </a:cxn>
                <a:cxn ang="0">
                  <a:pos x="129" y="41"/>
                </a:cxn>
                <a:cxn ang="0">
                  <a:pos x="125" y="33"/>
                </a:cxn>
                <a:cxn ang="0">
                  <a:pos x="121" y="27"/>
                </a:cxn>
                <a:cxn ang="0">
                  <a:pos x="115" y="20"/>
                </a:cxn>
                <a:cxn ang="0">
                  <a:pos x="108" y="14"/>
                </a:cxn>
                <a:cxn ang="0">
                  <a:pos x="102" y="8"/>
                </a:cxn>
                <a:cxn ang="0">
                  <a:pos x="94" y="6"/>
                </a:cxn>
                <a:cxn ang="0">
                  <a:pos x="85" y="2"/>
                </a:cxn>
                <a:cxn ang="0">
                  <a:pos x="77" y="0"/>
                </a:cxn>
                <a:cxn ang="0">
                  <a:pos x="67" y="0"/>
                </a:cxn>
                <a:cxn ang="0">
                  <a:pos x="58" y="0"/>
                </a:cxn>
                <a:cxn ang="0">
                  <a:pos x="50" y="2"/>
                </a:cxn>
                <a:cxn ang="0">
                  <a:pos x="41" y="6"/>
                </a:cxn>
                <a:cxn ang="0">
                  <a:pos x="33" y="8"/>
                </a:cxn>
                <a:cxn ang="0">
                  <a:pos x="27" y="14"/>
                </a:cxn>
                <a:cxn ang="0">
                  <a:pos x="20" y="20"/>
                </a:cxn>
                <a:cxn ang="0">
                  <a:pos x="14" y="27"/>
                </a:cxn>
                <a:cxn ang="0">
                  <a:pos x="10" y="33"/>
                </a:cxn>
                <a:cxn ang="0">
                  <a:pos x="6" y="41"/>
                </a:cxn>
                <a:cxn ang="0">
                  <a:pos x="2" y="50"/>
                </a:cxn>
                <a:cxn ang="0">
                  <a:pos x="0" y="58"/>
                </a:cxn>
                <a:cxn ang="0">
                  <a:pos x="0" y="67"/>
                </a:cxn>
                <a:cxn ang="0">
                  <a:pos x="0" y="77"/>
                </a:cxn>
                <a:cxn ang="0">
                  <a:pos x="2" y="84"/>
                </a:cxn>
                <a:cxn ang="0">
                  <a:pos x="6" y="92"/>
                </a:cxn>
                <a:cxn ang="0">
                  <a:pos x="10" y="100"/>
                </a:cxn>
                <a:cxn ang="0">
                  <a:pos x="14" y="108"/>
                </a:cxn>
                <a:cxn ang="0">
                  <a:pos x="20" y="115"/>
                </a:cxn>
                <a:cxn ang="0">
                  <a:pos x="27" y="120"/>
                </a:cxn>
                <a:cxn ang="0">
                  <a:pos x="33" y="125"/>
                </a:cxn>
                <a:cxn ang="0">
                  <a:pos x="41" y="129"/>
                </a:cxn>
                <a:cxn ang="0">
                  <a:pos x="50" y="132"/>
                </a:cxn>
                <a:cxn ang="0">
                  <a:pos x="58" y="134"/>
                </a:cxn>
                <a:cxn ang="0">
                  <a:pos x="67" y="134"/>
                </a:cxn>
                <a:cxn ang="0">
                  <a:pos x="77" y="134"/>
                </a:cxn>
                <a:cxn ang="0">
                  <a:pos x="85" y="132"/>
                </a:cxn>
                <a:cxn ang="0">
                  <a:pos x="94" y="129"/>
                </a:cxn>
                <a:cxn ang="0">
                  <a:pos x="102" y="125"/>
                </a:cxn>
                <a:cxn ang="0">
                  <a:pos x="108" y="120"/>
                </a:cxn>
                <a:cxn ang="0">
                  <a:pos x="115" y="115"/>
                </a:cxn>
                <a:cxn ang="0">
                  <a:pos x="121" y="108"/>
                </a:cxn>
                <a:cxn ang="0">
                  <a:pos x="125" y="100"/>
                </a:cxn>
                <a:cxn ang="0">
                  <a:pos x="129" y="92"/>
                </a:cxn>
                <a:cxn ang="0">
                  <a:pos x="132" y="84"/>
                </a:cxn>
                <a:cxn ang="0">
                  <a:pos x="134" y="77"/>
                </a:cxn>
              </a:cxnLst>
              <a:rect l="0" t="0" r="r" b="b"/>
              <a:pathLst>
                <a:path w="134" h="134">
                  <a:moveTo>
                    <a:pt x="134" y="71"/>
                  </a:moveTo>
                  <a:lnTo>
                    <a:pt x="134" y="67"/>
                  </a:lnTo>
                  <a:lnTo>
                    <a:pt x="134" y="62"/>
                  </a:lnTo>
                  <a:lnTo>
                    <a:pt x="134" y="58"/>
                  </a:lnTo>
                  <a:lnTo>
                    <a:pt x="133" y="54"/>
                  </a:lnTo>
                  <a:lnTo>
                    <a:pt x="132" y="50"/>
                  </a:lnTo>
                  <a:lnTo>
                    <a:pt x="130" y="45"/>
                  </a:lnTo>
                  <a:lnTo>
                    <a:pt x="129" y="41"/>
                  </a:lnTo>
                  <a:lnTo>
                    <a:pt x="128" y="37"/>
                  </a:lnTo>
                  <a:lnTo>
                    <a:pt x="125" y="33"/>
                  </a:lnTo>
                  <a:lnTo>
                    <a:pt x="123" y="29"/>
                  </a:lnTo>
                  <a:lnTo>
                    <a:pt x="121" y="27"/>
                  </a:lnTo>
                  <a:lnTo>
                    <a:pt x="117" y="23"/>
                  </a:lnTo>
                  <a:lnTo>
                    <a:pt x="115" y="20"/>
                  </a:lnTo>
                  <a:lnTo>
                    <a:pt x="112" y="16"/>
                  </a:lnTo>
                  <a:lnTo>
                    <a:pt x="108" y="14"/>
                  </a:lnTo>
                  <a:lnTo>
                    <a:pt x="104" y="11"/>
                  </a:lnTo>
                  <a:lnTo>
                    <a:pt x="102" y="8"/>
                  </a:lnTo>
                  <a:lnTo>
                    <a:pt x="98" y="7"/>
                  </a:lnTo>
                  <a:lnTo>
                    <a:pt x="94" y="6"/>
                  </a:lnTo>
                  <a:lnTo>
                    <a:pt x="88" y="3"/>
                  </a:lnTo>
                  <a:lnTo>
                    <a:pt x="85" y="2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5" y="3"/>
                  </a:lnTo>
                  <a:lnTo>
                    <a:pt x="41" y="6"/>
                  </a:lnTo>
                  <a:lnTo>
                    <a:pt x="37" y="7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4" y="27"/>
                  </a:lnTo>
                  <a:lnTo>
                    <a:pt x="11" y="29"/>
                  </a:lnTo>
                  <a:lnTo>
                    <a:pt x="10" y="33"/>
                  </a:lnTo>
                  <a:lnTo>
                    <a:pt x="7" y="37"/>
                  </a:lnTo>
                  <a:lnTo>
                    <a:pt x="6" y="41"/>
                  </a:lnTo>
                  <a:lnTo>
                    <a:pt x="3" y="45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2" y="84"/>
                  </a:lnTo>
                  <a:lnTo>
                    <a:pt x="3" y="88"/>
                  </a:lnTo>
                  <a:lnTo>
                    <a:pt x="6" y="92"/>
                  </a:lnTo>
                  <a:lnTo>
                    <a:pt x="7" y="96"/>
                  </a:lnTo>
                  <a:lnTo>
                    <a:pt x="10" y="100"/>
                  </a:lnTo>
                  <a:lnTo>
                    <a:pt x="11" y="104"/>
                  </a:lnTo>
                  <a:lnTo>
                    <a:pt x="14" y="108"/>
                  </a:lnTo>
                  <a:lnTo>
                    <a:pt x="16" y="112"/>
                  </a:lnTo>
                  <a:lnTo>
                    <a:pt x="20" y="115"/>
                  </a:lnTo>
                  <a:lnTo>
                    <a:pt x="23" y="117"/>
                  </a:lnTo>
                  <a:lnTo>
                    <a:pt x="27" y="120"/>
                  </a:lnTo>
                  <a:lnTo>
                    <a:pt x="29" y="123"/>
                  </a:lnTo>
                  <a:lnTo>
                    <a:pt x="33" y="125"/>
                  </a:lnTo>
                  <a:lnTo>
                    <a:pt x="37" y="128"/>
                  </a:lnTo>
                  <a:lnTo>
                    <a:pt x="41" y="129"/>
                  </a:lnTo>
                  <a:lnTo>
                    <a:pt x="45" y="130"/>
                  </a:lnTo>
                  <a:lnTo>
                    <a:pt x="50" y="132"/>
                  </a:lnTo>
                  <a:lnTo>
                    <a:pt x="54" y="133"/>
                  </a:lnTo>
                  <a:lnTo>
                    <a:pt x="58" y="134"/>
                  </a:lnTo>
                  <a:lnTo>
                    <a:pt x="63" y="134"/>
                  </a:lnTo>
                  <a:lnTo>
                    <a:pt x="67" y="134"/>
                  </a:lnTo>
                  <a:lnTo>
                    <a:pt x="71" y="134"/>
                  </a:lnTo>
                  <a:lnTo>
                    <a:pt x="77" y="134"/>
                  </a:lnTo>
                  <a:lnTo>
                    <a:pt x="81" y="133"/>
                  </a:lnTo>
                  <a:lnTo>
                    <a:pt x="85" y="132"/>
                  </a:lnTo>
                  <a:lnTo>
                    <a:pt x="88" y="130"/>
                  </a:lnTo>
                  <a:lnTo>
                    <a:pt x="94" y="129"/>
                  </a:lnTo>
                  <a:lnTo>
                    <a:pt x="98" y="128"/>
                  </a:lnTo>
                  <a:lnTo>
                    <a:pt x="102" y="125"/>
                  </a:lnTo>
                  <a:lnTo>
                    <a:pt x="104" y="123"/>
                  </a:lnTo>
                  <a:lnTo>
                    <a:pt x="108" y="120"/>
                  </a:lnTo>
                  <a:lnTo>
                    <a:pt x="112" y="117"/>
                  </a:lnTo>
                  <a:lnTo>
                    <a:pt x="115" y="115"/>
                  </a:lnTo>
                  <a:lnTo>
                    <a:pt x="117" y="112"/>
                  </a:lnTo>
                  <a:lnTo>
                    <a:pt x="121" y="108"/>
                  </a:lnTo>
                  <a:lnTo>
                    <a:pt x="123" y="104"/>
                  </a:lnTo>
                  <a:lnTo>
                    <a:pt x="125" y="100"/>
                  </a:lnTo>
                  <a:lnTo>
                    <a:pt x="128" y="96"/>
                  </a:lnTo>
                  <a:lnTo>
                    <a:pt x="129" y="92"/>
                  </a:lnTo>
                  <a:lnTo>
                    <a:pt x="130" y="88"/>
                  </a:lnTo>
                  <a:lnTo>
                    <a:pt x="132" y="84"/>
                  </a:lnTo>
                  <a:lnTo>
                    <a:pt x="133" y="81"/>
                  </a:lnTo>
                  <a:lnTo>
                    <a:pt x="134" y="77"/>
                  </a:lnTo>
                  <a:lnTo>
                    <a:pt x="134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3611563" y="4846638"/>
              <a:ext cx="52387" cy="53975"/>
            </a:xfrm>
            <a:custGeom>
              <a:avLst/>
              <a:gdLst/>
              <a:ahLst/>
              <a:cxnLst>
                <a:cxn ang="0">
                  <a:pos x="102" y="47"/>
                </a:cxn>
                <a:cxn ang="0">
                  <a:pos x="101" y="41"/>
                </a:cxn>
                <a:cxn ang="0">
                  <a:pos x="99" y="34"/>
                </a:cxn>
                <a:cxn ang="0">
                  <a:pos x="97" y="28"/>
                </a:cxn>
                <a:cxn ang="0">
                  <a:pos x="93" y="22"/>
                </a:cxn>
                <a:cxn ang="0">
                  <a:pos x="89" y="17"/>
                </a:cxn>
                <a:cxn ang="0">
                  <a:pos x="85" y="12"/>
                </a:cxn>
                <a:cxn ang="0">
                  <a:pos x="79" y="8"/>
                </a:cxn>
                <a:cxn ang="0">
                  <a:pos x="74" y="5"/>
                </a:cxn>
                <a:cxn ang="0">
                  <a:pos x="67" y="2"/>
                </a:cxn>
                <a:cxn ang="0">
                  <a:pos x="61" y="1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1" y="1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2" y="8"/>
                </a:cxn>
                <a:cxn ang="0">
                  <a:pos x="17" y="12"/>
                </a:cxn>
                <a:cxn ang="0">
                  <a:pos x="12" y="17"/>
                </a:cxn>
                <a:cxn ang="0">
                  <a:pos x="8" y="22"/>
                </a:cxn>
                <a:cxn ang="0">
                  <a:pos x="5" y="28"/>
                </a:cxn>
                <a:cxn ang="0">
                  <a:pos x="2" y="34"/>
                </a:cxn>
                <a:cxn ang="0">
                  <a:pos x="1" y="41"/>
                </a:cxn>
                <a:cxn ang="0">
                  <a:pos x="0" y="47"/>
                </a:cxn>
                <a:cxn ang="0">
                  <a:pos x="0" y="54"/>
                </a:cxn>
                <a:cxn ang="0">
                  <a:pos x="1" y="61"/>
                </a:cxn>
                <a:cxn ang="0">
                  <a:pos x="2" y="67"/>
                </a:cxn>
                <a:cxn ang="0">
                  <a:pos x="5" y="73"/>
                </a:cxn>
                <a:cxn ang="0">
                  <a:pos x="8" y="79"/>
                </a:cxn>
                <a:cxn ang="0">
                  <a:pos x="12" y="85"/>
                </a:cxn>
                <a:cxn ang="0">
                  <a:pos x="17" y="89"/>
                </a:cxn>
                <a:cxn ang="0">
                  <a:pos x="22" y="93"/>
                </a:cxn>
                <a:cxn ang="0">
                  <a:pos x="28" y="97"/>
                </a:cxn>
                <a:cxn ang="0">
                  <a:pos x="34" y="99"/>
                </a:cxn>
                <a:cxn ang="0">
                  <a:pos x="41" y="101"/>
                </a:cxn>
                <a:cxn ang="0">
                  <a:pos x="48" y="102"/>
                </a:cxn>
                <a:cxn ang="0">
                  <a:pos x="54" y="102"/>
                </a:cxn>
                <a:cxn ang="0">
                  <a:pos x="61" y="101"/>
                </a:cxn>
                <a:cxn ang="0">
                  <a:pos x="67" y="99"/>
                </a:cxn>
                <a:cxn ang="0">
                  <a:pos x="74" y="97"/>
                </a:cxn>
                <a:cxn ang="0">
                  <a:pos x="79" y="93"/>
                </a:cxn>
                <a:cxn ang="0">
                  <a:pos x="85" y="89"/>
                </a:cxn>
                <a:cxn ang="0">
                  <a:pos x="89" y="85"/>
                </a:cxn>
                <a:cxn ang="0">
                  <a:pos x="93" y="79"/>
                </a:cxn>
                <a:cxn ang="0">
                  <a:pos x="97" y="73"/>
                </a:cxn>
                <a:cxn ang="0">
                  <a:pos x="99" y="67"/>
                </a:cxn>
                <a:cxn ang="0">
                  <a:pos x="101" y="61"/>
                </a:cxn>
                <a:cxn ang="0">
                  <a:pos x="102" y="54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lnTo>
                    <a:pt x="102" y="47"/>
                  </a:lnTo>
                  <a:lnTo>
                    <a:pt x="102" y="44"/>
                  </a:lnTo>
                  <a:lnTo>
                    <a:pt x="101" y="41"/>
                  </a:lnTo>
                  <a:lnTo>
                    <a:pt x="100" y="38"/>
                  </a:lnTo>
                  <a:lnTo>
                    <a:pt x="99" y="34"/>
                  </a:lnTo>
                  <a:lnTo>
                    <a:pt x="98" y="31"/>
                  </a:lnTo>
                  <a:lnTo>
                    <a:pt x="97" y="28"/>
                  </a:lnTo>
                  <a:lnTo>
                    <a:pt x="95" y="25"/>
                  </a:lnTo>
                  <a:lnTo>
                    <a:pt x="93" y="22"/>
                  </a:lnTo>
                  <a:lnTo>
                    <a:pt x="92" y="20"/>
                  </a:lnTo>
                  <a:lnTo>
                    <a:pt x="89" y="17"/>
                  </a:lnTo>
                  <a:lnTo>
                    <a:pt x="87" y="15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9" y="8"/>
                  </a:lnTo>
                  <a:lnTo>
                    <a:pt x="77" y="6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7" y="2"/>
                  </a:lnTo>
                  <a:lnTo>
                    <a:pt x="64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28" y="5"/>
                  </a:lnTo>
                  <a:lnTo>
                    <a:pt x="25" y="6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2" y="17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4" y="31"/>
                  </a:lnTo>
                  <a:lnTo>
                    <a:pt x="2" y="34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4" y="70"/>
                  </a:lnTo>
                  <a:lnTo>
                    <a:pt x="5" y="73"/>
                  </a:lnTo>
                  <a:lnTo>
                    <a:pt x="7" y="76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20" y="91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8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8" y="100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8" y="102"/>
                  </a:lnTo>
                  <a:lnTo>
                    <a:pt x="61" y="101"/>
                  </a:lnTo>
                  <a:lnTo>
                    <a:pt x="64" y="100"/>
                  </a:lnTo>
                  <a:lnTo>
                    <a:pt x="67" y="99"/>
                  </a:lnTo>
                  <a:lnTo>
                    <a:pt x="71" y="98"/>
                  </a:lnTo>
                  <a:lnTo>
                    <a:pt x="74" y="97"/>
                  </a:lnTo>
                  <a:lnTo>
                    <a:pt x="77" y="95"/>
                  </a:lnTo>
                  <a:lnTo>
                    <a:pt x="79" y="93"/>
                  </a:lnTo>
                  <a:lnTo>
                    <a:pt x="82" y="91"/>
                  </a:lnTo>
                  <a:lnTo>
                    <a:pt x="85" y="89"/>
                  </a:lnTo>
                  <a:lnTo>
                    <a:pt x="87" y="87"/>
                  </a:lnTo>
                  <a:lnTo>
                    <a:pt x="89" y="85"/>
                  </a:lnTo>
                  <a:lnTo>
                    <a:pt x="92" y="82"/>
                  </a:lnTo>
                  <a:lnTo>
                    <a:pt x="93" y="79"/>
                  </a:lnTo>
                  <a:lnTo>
                    <a:pt x="95" y="76"/>
                  </a:lnTo>
                  <a:lnTo>
                    <a:pt x="97" y="73"/>
                  </a:lnTo>
                  <a:lnTo>
                    <a:pt x="98" y="70"/>
                  </a:lnTo>
                  <a:lnTo>
                    <a:pt x="99" y="67"/>
                  </a:lnTo>
                  <a:lnTo>
                    <a:pt x="100" y="64"/>
                  </a:lnTo>
                  <a:lnTo>
                    <a:pt x="101" y="61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2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3611563" y="3576638"/>
              <a:ext cx="52387" cy="53975"/>
            </a:xfrm>
            <a:custGeom>
              <a:avLst/>
              <a:gdLst/>
              <a:ahLst/>
              <a:cxnLst>
                <a:cxn ang="0">
                  <a:pos x="134" y="68"/>
                </a:cxn>
                <a:cxn ang="0">
                  <a:pos x="134" y="59"/>
                </a:cxn>
                <a:cxn ang="0">
                  <a:pos x="132" y="50"/>
                </a:cxn>
                <a:cxn ang="0">
                  <a:pos x="129" y="42"/>
                </a:cxn>
                <a:cxn ang="0">
                  <a:pos x="125" y="34"/>
                </a:cxn>
                <a:cxn ang="0">
                  <a:pos x="121" y="26"/>
                </a:cxn>
                <a:cxn ang="0">
                  <a:pos x="115" y="20"/>
                </a:cxn>
                <a:cxn ang="0">
                  <a:pos x="108" y="14"/>
                </a:cxn>
                <a:cxn ang="0">
                  <a:pos x="102" y="9"/>
                </a:cxn>
                <a:cxn ang="0">
                  <a:pos x="94" y="5"/>
                </a:cxn>
                <a:cxn ang="0">
                  <a:pos x="85" y="3"/>
                </a:cxn>
                <a:cxn ang="0">
                  <a:pos x="77" y="1"/>
                </a:cxn>
                <a:cxn ang="0">
                  <a:pos x="67" y="0"/>
                </a:cxn>
                <a:cxn ang="0">
                  <a:pos x="58" y="1"/>
                </a:cxn>
                <a:cxn ang="0">
                  <a:pos x="50" y="3"/>
                </a:cxn>
                <a:cxn ang="0">
                  <a:pos x="41" y="5"/>
                </a:cxn>
                <a:cxn ang="0">
                  <a:pos x="33" y="9"/>
                </a:cxn>
                <a:cxn ang="0">
                  <a:pos x="27" y="14"/>
                </a:cxn>
                <a:cxn ang="0">
                  <a:pos x="20" y="20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8"/>
                </a:cxn>
                <a:cxn ang="0">
                  <a:pos x="0" y="76"/>
                </a:cxn>
                <a:cxn ang="0">
                  <a:pos x="2" y="85"/>
                </a:cxn>
                <a:cxn ang="0">
                  <a:pos x="6" y="93"/>
                </a:cxn>
                <a:cxn ang="0">
                  <a:pos x="10" y="101"/>
                </a:cxn>
                <a:cxn ang="0">
                  <a:pos x="14" y="109"/>
                </a:cxn>
                <a:cxn ang="0">
                  <a:pos x="20" y="116"/>
                </a:cxn>
                <a:cxn ang="0">
                  <a:pos x="27" y="121"/>
                </a:cxn>
                <a:cxn ang="0">
                  <a:pos x="33" y="126"/>
                </a:cxn>
                <a:cxn ang="0">
                  <a:pos x="41" y="130"/>
                </a:cxn>
                <a:cxn ang="0">
                  <a:pos x="50" y="133"/>
                </a:cxn>
                <a:cxn ang="0">
                  <a:pos x="58" y="134"/>
                </a:cxn>
                <a:cxn ang="0">
                  <a:pos x="67" y="135"/>
                </a:cxn>
                <a:cxn ang="0">
                  <a:pos x="77" y="134"/>
                </a:cxn>
                <a:cxn ang="0">
                  <a:pos x="85" y="133"/>
                </a:cxn>
                <a:cxn ang="0">
                  <a:pos x="94" y="130"/>
                </a:cxn>
                <a:cxn ang="0">
                  <a:pos x="102" y="126"/>
                </a:cxn>
                <a:cxn ang="0">
                  <a:pos x="108" y="121"/>
                </a:cxn>
                <a:cxn ang="0">
                  <a:pos x="115" y="116"/>
                </a:cxn>
                <a:cxn ang="0">
                  <a:pos x="121" y="109"/>
                </a:cxn>
                <a:cxn ang="0">
                  <a:pos x="125" y="101"/>
                </a:cxn>
                <a:cxn ang="0">
                  <a:pos x="129" y="93"/>
                </a:cxn>
                <a:cxn ang="0">
                  <a:pos x="132" y="85"/>
                </a:cxn>
                <a:cxn ang="0">
                  <a:pos x="134" y="76"/>
                </a:cxn>
              </a:cxnLst>
              <a:rect l="0" t="0" r="r" b="b"/>
              <a:pathLst>
                <a:path w="134" h="135">
                  <a:moveTo>
                    <a:pt x="134" y="72"/>
                  </a:moveTo>
                  <a:lnTo>
                    <a:pt x="134" y="68"/>
                  </a:lnTo>
                  <a:lnTo>
                    <a:pt x="134" y="63"/>
                  </a:lnTo>
                  <a:lnTo>
                    <a:pt x="134" y="59"/>
                  </a:lnTo>
                  <a:lnTo>
                    <a:pt x="133" y="55"/>
                  </a:lnTo>
                  <a:lnTo>
                    <a:pt x="132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8" y="38"/>
                  </a:lnTo>
                  <a:lnTo>
                    <a:pt x="125" y="34"/>
                  </a:lnTo>
                  <a:lnTo>
                    <a:pt x="123" y="30"/>
                  </a:lnTo>
                  <a:lnTo>
                    <a:pt x="121" y="26"/>
                  </a:lnTo>
                  <a:lnTo>
                    <a:pt x="117" y="24"/>
                  </a:lnTo>
                  <a:lnTo>
                    <a:pt x="115" y="20"/>
                  </a:lnTo>
                  <a:lnTo>
                    <a:pt x="112" y="17"/>
                  </a:lnTo>
                  <a:lnTo>
                    <a:pt x="108" y="14"/>
                  </a:lnTo>
                  <a:lnTo>
                    <a:pt x="104" y="12"/>
                  </a:lnTo>
                  <a:lnTo>
                    <a:pt x="102" y="9"/>
                  </a:lnTo>
                  <a:lnTo>
                    <a:pt x="98" y="8"/>
                  </a:lnTo>
                  <a:lnTo>
                    <a:pt x="94" y="5"/>
                  </a:lnTo>
                  <a:lnTo>
                    <a:pt x="88" y="4"/>
                  </a:lnTo>
                  <a:lnTo>
                    <a:pt x="85" y="3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5" y="4"/>
                  </a:lnTo>
                  <a:lnTo>
                    <a:pt x="41" y="5"/>
                  </a:lnTo>
                  <a:lnTo>
                    <a:pt x="37" y="8"/>
                  </a:lnTo>
                  <a:lnTo>
                    <a:pt x="33" y="9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0" y="34"/>
                  </a:lnTo>
                  <a:lnTo>
                    <a:pt x="7" y="38"/>
                  </a:lnTo>
                  <a:lnTo>
                    <a:pt x="6" y="42"/>
                  </a:lnTo>
                  <a:lnTo>
                    <a:pt x="3" y="46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3" y="89"/>
                  </a:lnTo>
                  <a:lnTo>
                    <a:pt x="6" y="93"/>
                  </a:lnTo>
                  <a:lnTo>
                    <a:pt x="7" y="97"/>
                  </a:lnTo>
                  <a:lnTo>
                    <a:pt x="10" y="101"/>
                  </a:lnTo>
                  <a:lnTo>
                    <a:pt x="11" y="105"/>
                  </a:lnTo>
                  <a:lnTo>
                    <a:pt x="14" y="109"/>
                  </a:lnTo>
                  <a:lnTo>
                    <a:pt x="16" y="112"/>
                  </a:lnTo>
                  <a:lnTo>
                    <a:pt x="20" y="116"/>
                  </a:lnTo>
                  <a:lnTo>
                    <a:pt x="23" y="118"/>
                  </a:lnTo>
                  <a:lnTo>
                    <a:pt x="27" y="121"/>
                  </a:lnTo>
                  <a:lnTo>
                    <a:pt x="29" y="123"/>
                  </a:lnTo>
                  <a:lnTo>
                    <a:pt x="33" y="126"/>
                  </a:lnTo>
                  <a:lnTo>
                    <a:pt x="37" y="127"/>
                  </a:lnTo>
                  <a:lnTo>
                    <a:pt x="41" y="130"/>
                  </a:lnTo>
                  <a:lnTo>
                    <a:pt x="45" y="131"/>
                  </a:lnTo>
                  <a:lnTo>
                    <a:pt x="50" y="133"/>
                  </a:lnTo>
                  <a:lnTo>
                    <a:pt x="54" y="134"/>
                  </a:lnTo>
                  <a:lnTo>
                    <a:pt x="58" y="134"/>
                  </a:lnTo>
                  <a:lnTo>
                    <a:pt x="63" y="135"/>
                  </a:lnTo>
                  <a:lnTo>
                    <a:pt x="67" y="135"/>
                  </a:lnTo>
                  <a:lnTo>
                    <a:pt x="71" y="135"/>
                  </a:lnTo>
                  <a:lnTo>
                    <a:pt x="77" y="134"/>
                  </a:lnTo>
                  <a:lnTo>
                    <a:pt x="81" y="134"/>
                  </a:lnTo>
                  <a:lnTo>
                    <a:pt x="85" y="133"/>
                  </a:lnTo>
                  <a:lnTo>
                    <a:pt x="88" y="131"/>
                  </a:lnTo>
                  <a:lnTo>
                    <a:pt x="94" y="130"/>
                  </a:lnTo>
                  <a:lnTo>
                    <a:pt x="98" y="127"/>
                  </a:lnTo>
                  <a:lnTo>
                    <a:pt x="102" y="126"/>
                  </a:lnTo>
                  <a:lnTo>
                    <a:pt x="104" y="123"/>
                  </a:lnTo>
                  <a:lnTo>
                    <a:pt x="108" y="121"/>
                  </a:lnTo>
                  <a:lnTo>
                    <a:pt x="112" y="118"/>
                  </a:lnTo>
                  <a:lnTo>
                    <a:pt x="115" y="116"/>
                  </a:lnTo>
                  <a:lnTo>
                    <a:pt x="117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25" y="101"/>
                  </a:lnTo>
                  <a:lnTo>
                    <a:pt x="128" y="97"/>
                  </a:lnTo>
                  <a:lnTo>
                    <a:pt x="129" y="93"/>
                  </a:lnTo>
                  <a:lnTo>
                    <a:pt x="130" y="89"/>
                  </a:lnTo>
                  <a:lnTo>
                    <a:pt x="132" y="85"/>
                  </a:lnTo>
                  <a:lnTo>
                    <a:pt x="133" y="81"/>
                  </a:lnTo>
                  <a:lnTo>
                    <a:pt x="134" y="76"/>
                  </a:lnTo>
                  <a:lnTo>
                    <a:pt x="134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91" name="Freeform 75"/>
            <p:cNvSpPr>
              <a:spLocks/>
            </p:cNvSpPr>
            <p:nvPr/>
          </p:nvSpPr>
          <p:spPr bwMode="auto">
            <a:xfrm>
              <a:off x="3611563" y="3576638"/>
              <a:ext cx="52387" cy="53975"/>
            </a:xfrm>
            <a:custGeom>
              <a:avLst/>
              <a:gdLst/>
              <a:ahLst/>
              <a:cxnLst>
                <a:cxn ang="0">
                  <a:pos x="102" y="48"/>
                </a:cxn>
                <a:cxn ang="0">
                  <a:pos x="101" y="42"/>
                </a:cxn>
                <a:cxn ang="0">
                  <a:pos x="99" y="35"/>
                </a:cxn>
                <a:cxn ang="0">
                  <a:pos x="97" y="29"/>
                </a:cxn>
                <a:cxn ang="0">
                  <a:pos x="93" y="23"/>
                </a:cxn>
                <a:cxn ang="0">
                  <a:pos x="89" y="18"/>
                </a:cxn>
                <a:cxn ang="0">
                  <a:pos x="85" y="13"/>
                </a:cxn>
                <a:cxn ang="0">
                  <a:pos x="79" y="9"/>
                </a:cxn>
                <a:cxn ang="0">
                  <a:pos x="74" y="6"/>
                </a:cxn>
                <a:cxn ang="0">
                  <a:pos x="67" y="3"/>
                </a:cxn>
                <a:cxn ang="0">
                  <a:pos x="61" y="1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1" y="1"/>
                </a:cxn>
                <a:cxn ang="0">
                  <a:pos x="34" y="3"/>
                </a:cxn>
                <a:cxn ang="0">
                  <a:pos x="28" y="6"/>
                </a:cxn>
                <a:cxn ang="0">
                  <a:pos x="22" y="9"/>
                </a:cxn>
                <a:cxn ang="0">
                  <a:pos x="17" y="13"/>
                </a:cxn>
                <a:cxn ang="0">
                  <a:pos x="12" y="18"/>
                </a:cxn>
                <a:cxn ang="0">
                  <a:pos x="8" y="23"/>
                </a:cxn>
                <a:cxn ang="0">
                  <a:pos x="5" y="29"/>
                </a:cxn>
                <a:cxn ang="0">
                  <a:pos x="2" y="35"/>
                </a:cxn>
                <a:cxn ang="0">
                  <a:pos x="1" y="42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1" y="62"/>
                </a:cxn>
                <a:cxn ang="0">
                  <a:pos x="2" y="68"/>
                </a:cxn>
                <a:cxn ang="0">
                  <a:pos x="5" y="74"/>
                </a:cxn>
                <a:cxn ang="0">
                  <a:pos x="8" y="80"/>
                </a:cxn>
                <a:cxn ang="0">
                  <a:pos x="12" y="85"/>
                </a:cxn>
                <a:cxn ang="0">
                  <a:pos x="17" y="90"/>
                </a:cxn>
                <a:cxn ang="0">
                  <a:pos x="22" y="94"/>
                </a:cxn>
                <a:cxn ang="0">
                  <a:pos x="28" y="97"/>
                </a:cxn>
                <a:cxn ang="0">
                  <a:pos x="34" y="100"/>
                </a:cxn>
                <a:cxn ang="0">
                  <a:pos x="41" y="102"/>
                </a:cxn>
                <a:cxn ang="0">
                  <a:pos x="48" y="103"/>
                </a:cxn>
                <a:cxn ang="0">
                  <a:pos x="54" y="103"/>
                </a:cxn>
                <a:cxn ang="0">
                  <a:pos x="61" y="102"/>
                </a:cxn>
                <a:cxn ang="0">
                  <a:pos x="67" y="100"/>
                </a:cxn>
                <a:cxn ang="0">
                  <a:pos x="74" y="97"/>
                </a:cxn>
                <a:cxn ang="0">
                  <a:pos x="79" y="94"/>
                </a:cxn>
                <a:cxn ang="0">
                  <a:pos x="85" y="90"/>
                </a:cxn>
                <a:cxn ang="0">
                  <a:pos x="89" y="85"/>
                </a:cxn>
                <a:cxn ang="0">
                  <a:pos x="93" y="80"/>
                </a:cxn>
                <a:cxn ang="0">
                  <a:pos x="97" y="74"/>
                </a:cxn>
                <a:cxn ang="0">
                  <a:pos x="99" y="68"/>
                </a:cxn>
                <a:cxn ang="0">
                  <a:pos x="101" y="62"/>
                </a:cxn>
                <a:cxn ang="0">
                  <a:pos x="102" y="55"/>
                </a:cxn>
              </a:cxnLst>
              <a:rect l="0" t="0" r="r" b="b"/>
              <a:pathLst>
                <a:path w="102" h="103">
                  <a:moveTo>
                    <a:pt x="102" y="52"/>
                  </a:moveTo>
                  <a:lnTo>
                    <a:pt x="102" y="48"/>
                  </a:lnTo>
                  <a:lnTo>
                    <a:pt x="102" y="45"/>
                  </a:lnTo>
                  <a:lnTo>
                    <a:pt x="101" y="42"/>
                  </a:lnTo>
                  <a:lnTo>
                    <a:pt x="100" y="38"/>
                  </a:lnTo>
                  <a:lnTo>
                    <a:pt x="99" y="35"/>
                  </a:lnTo>
                  <a:lnTo>
                    <a:pt x="98" y="32"/>
                  </a:lnTo>
                  <a:lnTo>
                    <a:pt x="97" y="29"/>
                  </a:lnTo>
                  <a:lnTo>
                    <a:pt x="95" y="26"/>
                  </a:lnTo>
                  <a:lnTo>
                    <a:pt x="93" y="23"/>
                  </a:lnTo>
                  <a:lnTo>
                    <a:pt x="92" y="20"/>
                  </a:lnTo>
                  <a:lnTo>
                    <a:pt x="89" y="18"/>
                  </a:lnTo>
                  <a:lnTo>
                    <a:pt x="87" y="15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79" y="9"/>
                  </a:lnTo>
                  <a:lnTo>
                    <a:pt x="77" y="7"/>
                  </a:lnTo>
                  <a:lnTo>
                    <a:pt x="74" y="6"/>
                  </a:lnTo>
                  <a:lnTo>
                    <a:pt x="71" y="4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8" y="6"/>
                  </a:lnTo>
                  <a:lnTo>
                    <a:pt x="25" y="7"/>
                  </a:lnTo>
                  <a:lnTo>
                    <a:pt x="22" y="9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3"/>
                  </a:lnTo>
                  <a:lnTo>
                    <a:pt x="7" y="26"/>
                  </a:lnTo>
                  <a:lnTo>
                    <a:pt x="5" y="29"/>
                  </a:lnTo>
                  <a:lnTo>
                    <a:pt x="4" y="32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8"/>
                  </a:lnTo>
                  <a:lnTo>
                    <a:pt x="4" y="71"/>
                  </a:lnTo>
                  <a:lnTo>
                    <a:pt x="5" y="74"/>
                  </a:lnTo>
                  <a:lnTo>
                    <a:pt x="7" y="77"/>
                  </a:lnTo>
                  <a:lnTo>
                    <a:pt x="8" y="80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5" y="88"/>
                  </a:lnTo>
                  <a:lnTo>
                    <a:pt x="17" y="90"/>
                  </a:lnTo>
                  <a:lnTo>
                    <a:pt x="20" y="92"/>
                  </a:lnTo>
                  <a:lnTo>
                    <a:pt x="22" y="94"/>
                  </a:lnTo>
                  <a:lnTo>
                    <a:pt x="25" y="96"/>
                  </a:lnTo>
                  <a:lnTo>
                    <a:pt x="28" y="97"/>
                  </a:lnTo>
                  <a:lnTo>
                    <a:pt x="31" y="99"/>
                  </a:lnTo>
                  <a:lnTo>
                    <a:pt x="34" y="100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4" y="102"/>
                  </a:lnTo>
                  <a:lnTo>
                    <a:pt x="48" y="103"/>
                  </a:lnTo>
                  <a:lnTo>
                    <a:pt x="51" y="103"/>
                  </a:lnTo>
                  <a:lnTo>
                    <a:pt x="54" y="103"/>
                  </a:lnTo>
                  <a:lnTo>
                    <a:pt x="58" y="102"/>
                  </a:lnTo>
                  <a:lnTo>
                    <a:pt x="61" y="102"/>
                  </a:lnTo>
                  <a:lnTo>
                    <a:pt x="64" y="101"/>
                  </a:lnTo>
                  <a:lnTo>
                    <a:pt x="67" y="100"/>
                  </a:lnTo>
                  <a:lnTo>
                    <a:pt x="71" y="99"/>
                  </a:lnTo>
                  <a:lnTo>
                    <a:pt x="74" y="97"/>
                  </a:lnTo>
                  <a:lnTo>
                    <a:pt x="77" y="96"/>
                  </a:lnTo>
                  <a:lnTo>
                    <a:pt x="79" y="94"/>
                  </a:lnTo>
                  <a:lnTo>
                    <a:pt x="82" y="92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9" y="85"/>
                  </a:lnTo>
                  <a:lnTo>
                    <a:pt x="92" y="83"/>
                  </a:lnTo>
                  <a:lnTo>
                    <a:pt x="93" y="80"/>
                  </a:lnTo>
                  <a:lnTo>
                    <a:pt x="95" y="77"/>
                  </a:lnTo>
                  <a:lnTo>
                    <a:pt x="97" y="74"/>
                  </a:lnTo>
                  <a:lnTo>
                    <a:pt x="98" y="71"/>
                  </a:lnTo>
                  <a:lnTo>
                    <a:pt x="99" y="68"/>
                  </a:lnTo>
                  <a:lnTo>
                    <a:pt x="100" y="65"/>
                  </a:lnTo>
                  <a:lnTo>
                    <a:pt x="101" y="62"/>
                  </a:lnTo>
                  <a:lnTo>
                    <a:pt x="102" y="58"/>
                  </a:lnTo>
                  <a:lnTo>
                    <a:pt x="102" y="55"/>
                  </a:lnTo>
                  <a:lnTo>
                    <a:pt x="102" y="5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94" name="Rectangle 78"/>
            <p:cNvSpPr>
              <a:spLocks noChangeArrowheads="1"/>
            </p:cNvSpPr>
            <p:nvPr/>
          </p:nvSpPr>
          <p:spPr bwMode="auto">
            <a:xfrm>
              <a:off x="3933825" y="4938713"/>
              <a:ext cx="41838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cs typeface="Arial" pitchFamily="34" charset="0"/>
                </a:rPr>
                <a:t>  151.0'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95" name="Rectangle 79"/>
            <p:cNvSpPr>
              <a:spLocks noChangeArrowheads="1"/>
            </p:cNvSpPr>
            <p:nvPr/>
          </p:nvSpPr>
          <p:spPr bwMode="auto">
            <a:xfrm>
              <a:off x="4886325" y="4938713"/>
              <a:ext cx="38632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cs typeface="Arial" pitchFamily="34" charset="0"/>
                </a:rPr>
                <a:t> 148.0'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4564063" y="4846638"/>
              <a:ext cx="53975" cy="53975"/>
            </a:xfrm>
            <a:custGeom>
              <a:avLst/>
              <a:gdLst/>
              <a:ahLst/>
              <a:cxnLst>
                <a:cxn ang="0">
                  <a:pos x="135" y="67"/>
                </a:cxn>
                <a:cxn ang="0">
                  <a:pos x="134" y="58"/>
                </a:cxn>
                <a:cxn ang="0">
                  <a:pos x="133" y="50"/>
                </a:cxn>
                <a:cxn ang="0">
                  <a:pos x="130" y="41"/>
                </a:cxn>
                <a:cxn ang="0">
                  <a:pos x="126" y="33"/>
                </a:cxn>
                <a:cxn ang="0">
                  <a:pos x="121" y="27"/>
                </a:cxn>
                <a:cxn ang="0">
                  <a:pos x="116" y="20"/>
                </a:cxn>
                <a:cxn ang="0">
                  <a:pos x="109" y="14"/>
                </a:cxn>
                <a:cxn ang="0">
                  <a:pos x="101" y="8"/>
                </a:cxn>
                <a:cxn ang="0">
                  <a:pos x="93" y="6"/>
                </a:cxn>
                <a:cxn ang="0">
                  <a:pos x="85" y="2"/>
                </a:cxn>
                <a:cxn ang="0">
                  <a:pos x="76" y="0"/>
                </a:cxn>
                <a:cxn ang="0">
                  <a:pos x="68" y="0"/>
                </a:cxn>
                <a:cxn ang="0">
                  <a:pos x="59" y="0"/>
                </a:cxn>
                <a:cxn ang="0">
                  <a:pos x="50" y="2"/>
                </a:cxn>
                <a:cxn ang="0">
                  <a:pos x="42" y="6"/>
                </a:cxn>
                <a:cxn ang="0">
                  <a:pos x="34" y="8"/>
                </a:cxn>
                <a:cxn ang="0">
                  <a:pos x="26" y="14"/>
                </a:cxn>
                <a:cxn ang="0">
                  <a:pos x="20" y="20"/>
                </a:cxn>
                <a:cxn ang="0">
                  <a:pos x="14" y="27"/>
                </a:cxn>
                <a:cxn ang="0">
                  <a:pos x="9" y="33"/>
                </a:cxn>
                <a:cxn ang="0">
                  <a:pos x="5" y="41"/>
                </a:cxn>
                <a:cxn ang="0">
                  <a:pos x="3" y="50"/>
                </a:cxn>
                <a:cxn ang="0">
                  <a:pos x="1" y="58"/>
                </a:cxn>
                <a:cxn ang="0">
                  <a:pos x="0" y="67"/>
                </a:cxn>
                <a:cxn ang="0">
                  <a:pos x="1" y="77"/>
                </a:cxn>
                <a:cxn ang="0">
                  <a:pos x="3" y="84"/>
                </a:cxn>
                <a:cxn ang="0">
                  <a:pos x="5" y="92"/>
                </a:cxn>
                <a:cxn ang="0">
                  <a:pos x="9" y="100"/>
                </a:cxn>
                <a:cxn ang="0">
                  <a:pos x="14" y="108"/>
                </a:cxn>
                <a:cxn ang="0">
                  <a:pos x="20" y="115"/>
                </a:cxn>
                <a:cxn ang="0">
                  <a:pos x="26" y="120"/>
                </a:cxn>
                <a:cxn ang="0">
                  <a:pos x="34" y="125"/>
                </a:cxn>
                <a:cxn ang="0">
                  <a:pos x="42" y="129"/>
                </a:cxn>
                <a:cxn ang="0">
                  <a:pos x="50" y="132"/>
                </a:cxn>
                <a:cxn ang="0">
                  <a:pos x="59" y="134"/>
                </a:cxn>
                <a:cxn ang="0">
                  <a:pos x="68" y="134"/>
                </a:cxn>
                <a:cxn ang="0">
                  <a:pos x="76" y="134"/>
                </a:cxn>
                <a:cxn ang="0">
                  <a:pos x="85" y="132"/>
                </a:cxn>
                <a:cxn ang="0">
                  <a:pos x="93" y="129"/>
                </a:cxn>
                <a:cxn ang="0">
                  <a:pos x="101" y="125"/>
                </a:cxn>
                <a:cxn ang="0">
                  <a:pos x="109" y="120"/>
                </a:cxn>
                <a:cxn ang="0">
                  <a:pos x="116" y="115"/>
                </a:cxn>
                <a:cxn ang="0">
                  <a:pos x="121" y="108"/>
                </a:cxn>
                <a:cxn ang="0">
                  <a:pos x="126" y="100"/>
                </a:cxn>
                <a:cxn ang="0">
                  <a:pos x="130" y="92"/>
                </a:cxn>
                <a:cxn ang="0">
                  <a:pos x="133" y="84"/>
                </a:cxn>
                <a:cxn ang="0">
                  <a:pos x="134" y="77"/>
                </a:cxn>
              </a:cxnLst>
              <a:rect l="0" t="0" r="r" b="b"/>
              <a:pathLst>
                <a:path w="135" h="134">
                  <a:moveTo>
                    <a:pt x="135" y="71"/>
                  </a:moveTo>
                  <a:lnTo>
                    <a:pt x="135" y="67"/>
                  </a:lnTo>
                  <a:lnTo>
                    <a:pt x="135" y="62"/>
                  </a:lnTo>
                  <a:lnTo>
                    <a:pt x="134" y="58"/>
                  </a:lnTo>
                  <a:lnTo>
                    <a:pt x="134" y="54"/>
                  </a:lnTo>
                  <a:lnTo>
                    <a:pt x="133" y="50"/>
                  </a:lnTo>
                  <a:lnTo>
                    <a:pt x="131" y="45"/>
                  </a:lnTo>
                  <a:lnTo>
                    <a:pt x="130" y="41"/>
                  </a:lnTo>
                  <a:lnTo>
                    <a:pt x="129" y="37"/>
                  </a:lnTo>
                  <a:lnTo>
                    <a:pt x="126" y="33"/>
                  </a:lnTo>
                  <a:lnTo>
                    <a:pt x="123" y="29"/>
                  </a:lnTo>
                  <a:lnTo>
                    <a:pt x="121" y="27"/>
                  </a:lnTo>
                  <a:lnTo>
                    <a:pt x="118" y="23"/>
                  </a:lnTo>
                  <a:lnTo>
                    <a:pt x="116" y="20"/>
                  </a:lnTo>
                  <a:lnTo>
                    <a:pt x="112" y="16"/>
                  </a:lnTo>
                  <a:lnTo>
                    <a:pt x="109" y="14"/>
                  </a:lnTo>
                  <a:lnTo>
                    <a:pt x="105" y="11"/>
                  </a:lnTo>
                  <a:lnTo>
                    <a:pt x="101" y="8"/>
                  </a:lnTo>
                  <a:lnTo>
                    <a:pt x="97" y="7"/>
                  </a:lnTo>
                  <a:lnTo>
                    <a:pt x="93" y="6"/>
                  </a:lnTo>
                  <a:lnTo>
                    <a:pt x="89" y="3"/>
                  </a:lnTo>
                  <a:lnTo>
                    <a:pt x="85" y="2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2"/>
                  </a:lnTo>
                  <a:lnTo>
                    <a:pt x="50" y="2"/>
                  </a:lnTo>
                  <a:lnTo>
                    <a:pt x="46" y="3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4" y="8"/>
                  </a:lnTo>
                  <a:lnTo>
                    <a:pt x="30" y="11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4" y="27"/>
                  </a:lnTo>
                  <a:lnTo>
                    <a:pt x="12" y="29"/>
                  </a:lnTo>
                  <a:lnTo>
                    <a:pt x="9" y="33"/>
                  </a:lnTo>
                  <a:lnTo>
                    <a:pt x="8" y="37"/>
                  </a:lnTo>
                  <a:lnTo>
                    <a:pt x="5" y="41"/>
                  </a:lnTo>
                  <a:lnTo>
                    <a:pt x="4" y="45"/>
                  </a:lnTo>
                  <a:lnTo>
                    <a:pt x="3" y="50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1" y="71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4" y="88"/>
                  </a:lnTo>
                  <a:lnTo>
                    <a:pt x="5" y="92"/>
                  </a:lnTo>
                  <a:lnTo>
                    <a:pt x="8" y="96"/>
                  </a:lnTo>
                  <a:lnTo>
                    <a:pt x="9" y="100"/>
                  </a:lnTo>
                  <a:lnTo>
                    <a:pt x="12" y="104"/>
                  </a:lnTo>
                  <a:lnTo>
                    <a:pt x="14" y="108"/>
                  </a:lnTo>
                  <a:lnTo>
                    <a:pt x="17" y="112"/>
                  </a:lnTo>
                  <a:lnTo>
                    <a:pt x="20" y="115"/>
                  </a:lnTo>
                  <a:lnTo>
                    <a:pt x="24" y="117"/>
                  </a:lnTo>
                  <a:lnTo>
                    <a:pt x="26" y="120"/>
                  </a:lnTo>
                  <a:lnTo>
                    <a:pt x="30" y="123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2" y="129"/>
                  </a:lnTo>
                  <a:lnTo>
                    <a:pt x="46" y="130"/>
                  </a:lnTo>
                  <a:lnTo>
                    <a:pt x="50" y="132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3" y="134"/>
                  </a:lnTo>
                  <a:lnTo>
                    <a:pt x="68" y="134"/>
                  </a:lnTo>
                  <a:lnTo>
                    <a:pt x="72" y="134"/>
                  </a:lnTo>
                  <a:lnTo>
                    <a:pt x="76" y="134"/>
                  </a:lnTo>
                  <a:lnTo>
                    <a:pt x="81" y="133"/>
                  </a:lnTo>
                  <a:lnTo>
                    <a:pt x="85" y="132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7" y="128"/>
                  </a:lnTo>
                  <a:lnTo>
                    <a:pt x="101" y="125"/>
                  </a:lnTo>
                  <a:lnTo>
                    <a:pt x="105" y="123"/>
                  </a:lnTo>
                  <a:lnTo>
                    <a:pt x="109" y="120"/>
                  </a:lnTo>
                  <a:lnTo>
                    <a:pt x="112" y="117"/>
                  </a:lnTo>
                  <a:lnTo>
                    <a:pt x="116" y="115"/>
                  </a:lnTo>
                  <a:lnTo>
                    <a:pt x="118" y="112"/>
                  </a:lnTo>
                  <a:lnTo>
                    <a:pt x="121" y="108"/>
                  </a:lnTo>
                  <a:lnTo>
                    <a:pt x="123" y="104"/>
                  </a:lnTo>
                  <a:lnTo>
                    <a:pt x="126" y="100"/>
                  </a:lnTo>
                  <a:lnTo>
                    <a:pt x="129" y="96"/>
                  </a:lnTo>
                  <a:lnTo>
                    <a:pt x="130" y="92"/>
                  </a:lnTo>
                  <a:lnTo>
                    <a:pt x="131" y="88"/>
                  </a:lnTo>
                  <a:lnTo>
                    <a:pt x="133" y="84"/>
                  </a:lnTo>
                  <a:lnTo>
                    <a:pt x="134" y="81"/>
                  </a:lnTo>
                  <a:lnTo>
                    <a:pt x="134" y="77"/>
                  </a:lnTo>
                  <a:lnTo>
                    <a:pt x="135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4564063" y="4846638"/>
              <a:ext cx="53975" cy="53975"/>
            </a:xfrm>
            <a:custGeom>
              <a:avLst/>
              <a:gdLst/>
              <a:ahLst/>
              <a:cxnLst>
                <a:cxn ang="0">
                  <a:pos x="103" y="47"/>
                </a:cxn>
                <a:cxn ang="0">
                  <a:pos x="102" y="41"/>
                </a:cxn>
                <a:cxn ang="0">
                  <a:pos x="100" y="34"/>
                </a:cxn>
                <a:cxn ang="0">
                  <a:pos x="98" y="28"/>
                </a:cxn>
                <a:cxn ang="0">
                  <a:pos x="94" y="22"/>
                </a:cxn>
                <a:cxn ang="0">
                  <a:pos x="90" y="17"/>
                </a:cxn>
                <a:cxn ang="0">
                  <a:pos x="85" y="12"/>
                </a:cxn>
                <a:cxn ang="0">
                  <a:pos x="80" y="8"/>
                </a:cxn>
                <a:cxn ang="0">
                  <a:pos x="74" y="5"/>
                </a:cxn>
                <a:cxn ang="0">
                  <a:pos x="68" y="2"/>
                </a:cxn>
                <a:cxn ang="0">
                  <a:pos x="62" y="1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2" y="1"/>
                </a:cxn>
                <a:cxn ang="0">
                  <a:pos x="35" y="2"/>
                </a:cxn>
                <a:cxn ang="0">
                  <a:pos x="29" y="5"/>
                </a:cxn>
                <a:cxn ang="0">
                  <a:pos x="23" y="8"/>
                </a:cxn>
                <a:cxn ang="0">
                  <a:pos x="18" y="12"/>
                </a:cxn>
                <a:cxn ang="0">
                  <a:pos x="13" y="17"/>
                </a:cxn>
                <a:cxn ang="0">
                  <a:pos x="9" y="22"/>
                </a:cxn>
                <a:cxn ang="0">
                  <a:pos x="6" y="28"/>
                </a:cxn>
                <a:cxn ang="0">
                  <a:pos x="3" y="34"/>
                </a:cxn>
                <a:cxn ang="0">
                  <a:pos x="1" y="41"/>
                </a:cxn>
                <a:cxn ang="0">
                  <a:pos x="1" y="47"/>
                </a:cxn>
                <a:cxn ang="0">
                  <a:pos x="1" y="54"/>
                </a:cxn>
                <a:cxn ang="0">
                  <a:pos x="1" y="61"/>
                </a:cxn>
                <a:cxn ang="0">
                  <a:pos x="3" y="67"/>
                </a:cxn>
                <a:cxn ang="0">
                  <a:pos x="6" y="73"/>
                </a:cxn>
                <a:cxn ang="0">
                  <a:pos x="9" y="79"/>
                </a:cxn>
                <a:cxn ang="0">
                  <a:pos x="13" y="85"/>
                </a:cxn>
                <a:cxn ang="0">
                  <a:pos x="18" y="89"/>
                </a:cxn>
                <a:cxn ang="0">
                  <a:pos x="23" y="93"/>
                </a:cxn>
                <a:cxn ang="0">
                  <a:pos x="29" y="97"/>
                </a:cxn>
                <a:cxn ang="0">
                  <a:pos x="35" y="99"/>
                </a:cxn>
                <a:cxn ang="0">
                  <a:pos x="42" y="101"/>
                </a:cxn>
                <a:cxn ang="0">
                  <a:pos x="48" y="102"/>
                </a:cxn>
                <a:cxn ang="0">
                  <a:pos x="55" y="102"/>
                </a:cxn>
                <a:cxn ang="0">
                  <a:pos x="62" y="101"/>
                </a:cxn>
                <a:cxn ang="0">
                  <a:pos x="68" y="99"/>
                </a:cxn>
                <a:cxn ang="0">
                  <a:pos x="74" y="97"/>
                </a:cxn>
                <a:cxn ang="0">
                  <a:pos x="80" y="93"/>
                </a:cxn>
                <a:cxn ang="0">
                  <a:pos x="85" y="89"/>
                </a:cxn>
                <a:cxn ang="0">
                  <a:pos x="90" y="85"/>
                </a:cxn>
                <a:cxn ang="0">
                  <a:pos x="94" y="79"/>
                </a:cxn>
                <a:cxn ang="0">
                  <a:pos x="98" y="73"/>
                </a:cxn>
                <a:cxn ang="0">
                  <a:pos x="100" y="67"/>
                </a:cxn>
                <a:cxn ang="0">
                  <a:pos x="102" y="61"/>
                </a:cxn>
                <a:cxn ang="0">
                  <a:pos x="103" y="54"/>
                </a:cxn>
              </a:cxnLst>
              <a:rect l="0" t="0" r="r" b="b"/>
              <a:pathLst>
                <a:path w="103" h="102">
                  <a:moveTo>
                    <a:pt x="103" y="51"/>
                  </a:moveTo>
                  <a:lnTo>
                    <a:pt x="103" y="47"/>
                  </a:lnTo>
                  <a:lnTo>
                    <a:pt x="102" y="44"/>
                  </a:lnTo>
                  <a:lnTo>
                    <a:pt x="102" y="41"/>
                  </a:lnTo>
                  <a:lnTo>
                    <a:pt x="101" y="38"/>
                  </a:lnTo>
                  <a:lnTo>
                    <a:pt x="100" y="34"/>
                  </a:lnTo>
                  <a:lnTo>
                    <a:pt x="99" y="31"/>
                  </a:lnTo>
                  <a:lnTo>
                    <a:pt x="98" y="28"/>
                  </a:lnTo>
                  <a:lnTo>
                    <a:pt x="96" y="25"/>
                  </a:lnTo>
                  <a:lnTo>
                    <a:pt x="94" y="22"/>
                  </a:lnTo>
                  <a:lnTo>
                    <a:pt x="92" y="20"/>
                  </a:lnTo>
                  <a:lnTo>
                    <a:pt x="90" y="17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3" y="10"/>
                  </a:lnTo>
                  <a:lnTo>
                    <a:pt x="80" y="8"/>
                  </a:lnTo>
                  <a:lnTo>
                    <a:pt x="77" y="6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2" y="4"/>
                  </a:lnTo>
                  <a:lnTo>
                    <a:pt x="29" y="5"/>
                  </a:lnTo>
                  <a:lnTo>
                    <a:pt x="26" y="6"/>
                  </a:lnTo>
                  <a:lnTo>
                    <a:pt x="23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1" y="20"/>
                  </a:lnTo>
                  <a:lnTo>
                    <a:pt x="9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1" y="41"/>
                  </a:lnTo>
                  <a:lnTo>
                    <a:pt x="1" y="44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4" y="70"/>
                  </a:lnTo>
                  <a:lnTo>
                    <a:pt x="6" y="73"/>
                  </a:lnTo>
                  <a:lnTo>
                    <a:pt x="7" y="76"/>
                  </a:lnTo>
                  <a:lnTo>
                    <a:pt x="9" y="79"/>
                  </a:lnTo>
                  <a:lnTo>
                    <a:pt x="11" y="82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8" y="89"/>
                  </a:lnTo>
                  <a:lnTo>
                    <a:pt x="20" y="91"/>
                  </a:lnTo>
                  <a:lnTo>
                    <a:pt x="23" y="93"/>
                  </a:lnTo>
                  <a:lnTo>
                    <a:pt x="26" y="95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5" y="99"/>
                  </a:lnTo>
                  <a:lnTo>
                    <a:pt x="38" y="100"/>
                  </a:lnTo>
                  <a:lnTo>
                    <a:pt x="42" y="101"/>
                  </a:lnTo>
                  <a:lnTo>
                    <a:pt x="45" y="102"/>
                  </a:lnTo>
                  <a:lnTo>
                    <a:pt x="48" y="102"/>
                  </a:lnTo>
                  <a:lnTo>
                    <a:pt x="52" y="102"/>
                  </a:lnTo>
                  <a:lnTo>
                    <a:pt x="55" y="102"/>
                  </a:lnTo>
                  <a:lnTo>
                    <a:pt x="58" y="102"/>
                  </a:lnTo>
                  <a:lnTo>
                    <a:pt x="62" y="101"/>
                  </a:lnTo>
                  <a:lnTo>
                    <a:pt x="65" y="100"/>
                  </a:lnTo>
                  <a:lnTo>
                    <a:pt x="68" y="99"/>
                  </a:lnTo>
                  <a:lnTo>
                    <a:pt x="71" y="98"/>
                  </a:lnTo>
                  <a:lnTo>
                    <a:pt x="74" y="97"/>
                  </a:lnTo>
                  <a:lnTo>
                    <a:pt x="77" y="95"/>
                  </a:lnTo>
                  <a:lnTo>
                    <a:pt x="80" y="93"/>
                  </a:lnTo>
                  <a:lnTo>
                    <a:pt x="83" y="91"/>
                  </a:lnTo>
                  <a:lnTo>
                    <a:pt x="85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2"/>
                  </a:lnTo>
                  <a:lnTo>
                    <a:pt x="94" y="79"/>
                  </a:lnTo>
                  <a:lnTo>
                    <a:pt x="96" y="76"/>
                  </a:lnTo>
                  <a:lnTo>
                    <a:pt x="98" y="73"/>
                  </a:lnTo>
                  <a:lnTo>
                    <a:pt x="99" y="70"/>
                  </a:lnTo>
                  <a:lnTo>
                    <a:pt x="100" y="67"/>
                  </a:lnTo>
                  <a:lnTo>
                    <a:pt x="101" y="64"/>
                  </a:lnTo>
                  <a:lnTo>
                    <a:pt x="102" y="61"/>
                  </a:lnTo>
                  <a:lnTo>
                    <a:pt x="102" y="58"/>
                  </a:lnTo>
                  <a:lnTo>
                    <a:pt x="103" y="54"/>
                  </a:lnTo>
                  <a:lnTo>
                    <a:pt x="103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98" name="Line 82"/>
            <p:cNvSpPr>
              <a:spLocks noChangeShapeType="1"/>
            </p:cNvSpPr>
            <p:nvPr/>
          </p:nvSpPr>
          <p:spPr bwMode="auto">
            <a:xfrm flipV="1">
              <a:off x="5511800" y="2255838"/>
              <a:ext cx="31750" cy="2617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299" name="Line 83"/>
            <p:cNvSpPr>
              <a:spLocks noChangeShapeType="1"/>
            </p:cNvSpPr>
            <p:nvPr/>
          </p:nvSpPr>
          <p:spPr bwMode="auto">
            <a:xfrm flipV="1">
              <a:off x="3638550" y="2255838"/>
              <a:ext cx="190500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00" name="Freeform 84"/>
            <p:cNvSpPr>
              <a:spLocks/>
            </p:cNvSpPr>
            <p:nvPr/>
          </p:nvSpPr>
          <p:spPr bwMode="auto">
            <a:xfrm>
              <a:off x="5519738" y="2232025"/>
              <a:ext cx="47625" cy="47625"/>
            </a:xfrm>
            <a:custGeom>
              <a:avLst/>
              <a:gdLst/>
              <a:ahLst/>
              <a:cxnLst>
                <a:cxn ang="0">
                  <a:pos x="120" y="61"/>
                </a:cxn>
                <a:cxn ang="0">
                  <a:pos x="120" y="53"/>
                </a:cxn>
                <a:cxn ang="0">
                  <a:pos x="118" y="45"/>
                </a:cxn>
                <a:cxn ang="0">
                  <a:pos x="116" y="38"/>
                </a:cxn>
                <a:cxn ang="0">
                  <a:pos x="112" y="31"/>
                </a:cxn>
                <a:cxn ang="0">
                  <a:pos x="108" y="24"/>
                </a:cxn>
                <a:cxn ang="0">
                  <a:pos x="103" y="19"/>
                </a:cxn>
                <a:cxn ang="0">
                  <a:pos x="96" y="13"/>
                </a:cxn>
                <a:cxn ang="0">
                  <a:pos x="89" y="10"/>
                </a:cxn>
                <a:cxn ang="0">
                  <a:pos x="83" y="6"/>
                </a:cxn>
                <a:cxn ang="0">
                  <a:pos x="75" y="3"/>
                </a:cxn>
                <a:cxn ang="0">
                  <a:pos x="67" y="2"/>
                </a:cxn>
                <a:cxn ang="0">
                  <a:pos x="61" y="0"/>
                </a:cxn>
                <a:cxn ang="0">
                  <a:pos x="53" y="2"/>
                </a:cxn>
                <a:cxn ang="0">
                  <a:pos x="45" y="3"/>
                </a:cxn>
                <a:cxn ang="0">
                  <a:pos x="37" y="6"/>
                </a:cxn>
                <a:cxn ang="0">
                  <a:pos x="30" y="10"/>
                </a:cxn>
                <a:cxn ang="0">
                  <a:pos x="24" y="13"/>
                </a:cxn>
                <a:cxn ang="0">
                  <a:pos x="17" y="19"/>
                </a:cxn>
                <a:cxn ang="0">
                  <a:pos x="12" y="24"/>
                </a:cxn>
                <a:cxn ang="0">
                  <a:pos x="8" y="31"/>
                </a:cxn>
                <a:cxn ang="0">
                  <a:pos x="4" y="38"/>
                </a:cxn>
                <a:cxn ang="0">
                  <a:pos x="2" y="45"/>
                </a:cxn>
                <a:cxn ang="0">
                  <a:pos x="0" y="53"/>
                </a:cxn>
                <a:cxn ang="0">
                  <a:pos x="0" y="61"/>
                </a:cxn>
                <a:cxn ang="0">
                  <a:pos x="0" y="69"/>
                </a:cxn>
                <a:cxn ang="0">
                  <a:pos x="2" y="77"/>
                </a:cxn>
                <a:cxn ang="0">
                  <a:pos x="4" y="84"/>
                </a:cxn>
                <a:cxn ang="0">
                  <a:pos x="8" y="91"/>
                </a:cxn>
                <a:cxn ang="0">
                  <a:pos x="12" y="98"/>
                </a:cxn>
                <a:cxn ang="0">
                  <a:pos x="17" y="103"/>
                </a:cxn>
                <a:cxn ang="0">
                  <a:pos x="24" y="108"/>
                </a:cxn>
                <a:cxn ang="0">
                  <a:pos x="30" y="113"/>
                </a:cxn>
                <a:cxn ang="0">
                  <a:pos x="37" y="116"/>
                </a:cxn>
                <a:cxn ang="0">
                  <a:pos x="45" y="119"/>
                </a:cxn>
                <a:cxn ang="0">
                  <a:pos x="53" y="120"/>
                </a:cxn>
                <a:cxn ang="0">
                  <a:pos x="61" y="121"/>
                </a:cxn>
                <a:cxn ang="0">
                  <a:pos x="67" y="120"/>
                </a:cxn>
                <a:cxn ang="0">
                  <a:pos x="75" y="119"/>
                </a:cxn>
                <a:cxn ang="0">
                  <a:pos x="83" y="116"/>
                </a:cxn>
                <a:cxn ang="0">
                  <a:pos x="89" y="113"/>
                </a:cxn>
                <a:cxn ang="0">
                  <a:pos x="96" y="108"/>
                </a:cxn>
                <a:cxn ang="0">
                  <a:pos x="103" y="103"/>
                </a:cxn>
                <a:cxn ang="0">
                  <a:pos x="108" y="98"/>
                </a:cxn>
                <a:cxn ang="0">
                  <a:pos x="112" y="91"/>
                </a:cxn>
                <a:cxn ang="0">
                  <a:pos x="116" y="84"/>
                </a:cxn>
                <a:cxn ang="0">
                  <a:pos x="118" y="77"/>
                </a:cxn>
                <a:cxn ang="0">
                  <a:pos x="120" y="69"/>
                </a:cxn>
              </a:cxnLst>
              <a:rect l="0" t="0" r="r" b="b"/>
              <a:pathLst>
                <a:path w="120" h="121">
                  <a:moveTo>
                    <a:pt x="120" y="65"/>
                  </a:moveTo>
                  <a:lnTo>
                    <a:pt x="120" y="61"/>
                  </a:lnTo>
                  <a:lnTo>
                    <a:pt x="120" y="57"/>
                  </a:lnTo>
                  <a:lnTo>
                    <a:pt x="120" y="53"/>
                  </a:lnTo>
                  <a:lnTo>
                    <a:pt x="118" y="49"/>
                  </a:lnTo>
                  <a:lnTo>
                    <a:pt x="118" y="45"/>
                  </a:lnTo>
                  <a:lnTo>
                    <a:pt x="117" y="41"/>
                  </a:lnTo>
                  <a:lnTo>
                    <a:pt x="116" y="38"/>
                  </a:lnTo>
                  <a:lnTo>
                    <a:pt x="114" y="34"/>
                  </a:lnTo>
                  <a:lnTo>
                    <a:pt x="112" y="31"/>
                  </a:lnTo>
                  <a:lnTo>
                    <a:pt x="111" y="28"/>
                  </a:lnTo>
                  <a:lnTo>
                    <a:pt x="108" y="24"/>
                  </a:lnTo>
                  <a:lnTo>
                    <a:pt x="105" y="21"/>
                  </a:lnTo>
                  <a:lnTo>
                    <a:pt x="103" y="19"/>
                  </a:lnTo>
                  <a:lnTo>
                    <a:pt x="100" y="16"/>
                  </a:lnTo>
                  <a:lnTo>
                    <a:pt x="96" y="13"/>
                  </a:lnTo>
                  <a:lnTo>
                    <a:pt x="93" y="11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5" y="3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5" y="3"/>
                  </a:lnTo>
                  <a:lnTo>
                    <a:pt x="41" y="4"/>
                  </a:lnTo>
                  <a:lnTo>
                    <a:pt x="37" y="6"/>
                  </a:lnTo>
                  <a:lnTo>
                    <a:pt x="33" y="7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4" y="13"/>
                  </a:lnTo>
                  <a:lnTo>
                    <a:pt x="20" y="16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8"/>
                  </a:lnTo>
                  <a:lnTo>
                    <a:pt x="8" y="31"/>
                  </a:lnTo>
                  <a:lnTo>
                    <a:pt x="5" y="34"/>
                  </a:lnTo>
                  <a:lnTo>
                    <a:pt x="4" y="38"/>
                  </a:lnTo>
                  <a:lnTo>
                    <a:pt x="3" y="41"/>
                  </a:lnTo>
                  <a:lnTo>
                    <a:pt x="2" y="45"/>
                  </a:lnTo>
                  <a:lnTo>
                    <a:pt x="2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3" y="80"/>
                  </a:lnTo>
                  <a:lnTo>
                    <a:pt x="4" y="84"/>
                  </a:lnTo>
                  <a:lnTo>
                    <a:pt x="5" y="87"/>
                  </a:lnTo>
                  <a:lnTo>
                    <a:pt x="8" y="91"/>
                  </a:lnTo>
                  <a:lnTo>
                    <a:pt x="9" y="95"/>
                  </a:lnTo>
                  <a:lnTo>
                    <a:pt x="12" y="98"/>
                  </a:lnTo>
                  <a:lnTo>
                    <a:pt x="15" y="100"/>
                  </a:lnTo>
                  <a:lnTo>
                    <a:pt x="17" y="103"/>
                  </a:lnTo>
                  <a:lnTo>
                    <a:pt x="20" y="107"/>
                  </a:lnTo>
                  <a:lnTo>
                    <a:pt x="24" y="108"/>
                  </a:lnTo>
                  <a:lnTo>
                    <a:pt x="26" y="111"/>
                  </a:lnTo>
                  <a:lnTo>
                    <a:pt x="30" y="113"/>
                  </a:lnTo>
                  <a:lnTo>
                    <a:pt x="33" y="115"/>
                  </a:lnTo>
                  <a:lnTo>
                    <a:pt x="37" y="116"/>
                  </a:lnTo>
                  <a:lnTo>
                    <a:pt x="41" y="117"/>
                  </a:lnTo>
                  <a:lnTo>
                    <a:pt x="45" y="119"/>
                  </a:lnTo>
                  <a:lnTo>
                    <a:pt x="49" y="120"/>
                  </a:lnTo>
                  <a:lnTo>
                    <a:pt x="53" y="120"/>
                  </a:lnTo>
                  <a:lnTo>
                    <a:pt x="57" y="121"/>
                  </a:lnTo>
                  <a:lnTo>
                    <a:pt x="61" y="121"/>
                  </a:lnTo>
                  <a:lnTo>
                    <a:pt x="63" y="121"/>
                  </a:lnTo>
                  <a:lnTo>
                    <a:pt x="67" y="120"/>
                  </a:lnTo>
                  <a:lnTo>
                    <a:pt x="71" y="120"/>
                  </a:lnTo>
                  <a:lnTo>
                    <a:pt x="75" y="119"/>
                  </a:lnTo>
                  <a:lnTo>
                    <a:pt x="79" y="117"/>
                  </a:lnTo>
                  <a:lnTo>
                    <a:pt x="83" y="116"/>
                  </a:lnTo>
                  <a:lnTo>
                    <a:pt x="87" y="115"/>
                  </a:lnTo>
                  <a:lnTo>
                    <a:pt x="89" y="113"/>
                  </a:lnTo>
                  <a:lnTo>
                    <a:pt x="93" y="111"/>
                  </a:lnTo>
                  <a:lnTo>
                    <a:pt x="96" y="108"/>
                  </a:lnTo>
                  <a:lnTo>
                    <a:pt x="100" y="107"/>
                  </a:lnTo>
                  <a:lnTo>
                    <a:pt x="103" y="103"/>
                  </a:lnTo>
                  <a:lnTo>
                    <a:pt x="105" y="100"/>
                  </a:lnTo>
                  <a:lnTo>
                    <a:pt x="108" y="98"/>
                  </a:lnTo>
                  <a:lnTo>
                    <a:pt x="111" y="95"/>
                  </a:lnTo>
                  <a:lnTo>
                    <a:pt x="112" y="91"/>
                  </a:lnTo>
                  <a:lnTo>
                    <a:pt x="114" y="87"/>
                  </a:lnTo>
                  <a:lnTo>
                    <a:pt x="116" y="84"/>
                  </a:lnTo>
                  <a:lnTo>
                    <a:pt x="117" y="80"/>
                  </a:lnTo>
                  <a:lnTo>
                    <a:pt x="118" y="77"/>
                  </a:lnTo>
                  <a:lnTo>
                    <a:pt x="118" y="73"/>
                  </a:lnTo>
                  <a:lnTo>
                    <a:pt x="120" y="69"/>
                  </a:lnTo>
                  <a:lnTo>
                    <a:pt x="120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01" name="Freeform 85"/>
            <p:cNvSpPr>
              <a:spLocks/>
            </p:cNvSpPr>
            <p:nvPr/>
          </p:nvSpPr>
          <p:spPr bwMode="auto">
            <a:xfrm>
              <a:off x="5519738" y="2232025"/>
              <a:ext cx="47625" cy="47625"/>
            </a:xfrm>
            <a:custGeom>
              <a:avLst/>
              <a:gdLst/>
              <a:ahLst/>
              <a:cxnLst>
                <a:cxn ang="0">
                  <a:pos x="91" y="43"/>
                </a:cxn>
                <a:cxn ang="0">
                  <a:pos x="90" y="37"/>
                </a:cxn>
                <a:cxn ang="0">
                  <a:pos x="89" y="31"/>
                </a:cxn>
                <a:cxn ang="0">
                  <a:pos x="87" y="26"/>
                </a:cxn>
                <a:cxn ang="0">
                  <a:pos x="84" y="21"/>
                </a:cxn>
                <a:cxn ang="0">
                  <a:pos x="80" y="16"/>
                </a:cxn>
                <a:cxn ang="0">
                  <a:pos x="76" y="12"/>
                </a:cxn>
                <a:cxn ang="0">
                  <a:pos x="71" y="8"/>
                </a:cxn>
                <a:cxn ang="0">
                  <a:pos x="66" y="5"/>
                </a:cxn>
                <a:cxn ang="0">
                  <a:pos x="60" y="3"/>
                </a:cxn>
                <a:cxn ang="0">
                  <a:pos x="54" y="1"/>
                </a:cxn>
                <a:cxn ang="0">
                  <a:pos x="48" y="1"/>
                </a:cxn>
                <a:cxn ang="0">
                  <a:pos x="43" y="1"/>
                </a:cxn>
                <a:cxn ang="0">
                  <a:pos x="37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1"/>
                </a:cxn>
                <a:cxn ang="0">
                  <a:pos x="4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49"/>
                </a:cxn>
                <a:cxn ang="0">
                  <a:pos x="1" y="55"/>
                </a:cxn>
                <a:cxn ang="0">
                  <a:pos x="2" y="61"/>
                </a:cxn>
                <a:cxn ang="0">
                  <a:pos x="4" y="66"/>
                </a:cxn>
                <a:cxn ang="0">
                  <a:pos x="7" y="72"/>
                </a:cxn>
                <a:cxn ang="0">
                  <a:pos x="11" y="76"/>
                </a:cxn>
                <a:cxn ang="0">
                  <a:pos x="15" y="81"/>
                </a:cxn>
                <a:cxn ang="0">
                  <a:pos x="20" y="84"/>
                </a:cxn>
                <a:cxn ang="0">
                  <a:pos x="25" y="87"/>
                </a:cxn>
                <a:cxn ang="0">
                  <a:pos x="31" y="89"/>
                </a:cxn>
                <a:cxn ang="0">
                  <a:pos x="37" y="91"/>
                </a:cxn>
                <a:cxn ang="0">
                  <a:pos x="43" y="92"/>
                </a:cxn>
                <a:cxn ang="0">
                  <a:pos x="48" y="92"/>
                </a:cxn>
                <a:cxn ang="0">
                  <a:pos x="54" y="91"/>
                </a:cxn>
                <a:cxn ang="0">
                  <a:pos x="60" y="89"/>
                </a:cxn>
                <a:cxn ang="0">
                  <a:pos x="66" y="87"/>
                </a:cxn>
                <a:cxn ang="0">
                  <a:pos x="71" y="84"/>
                </a:cxn>
                <a:cxn ang="0">
                  <a:pos x="76" y="81"/>
                </a:cxn>
                <a:cxn ang="0">
                  <a:pos x="80" y="76"/>
                </a:cxn>
                <a:cxn ang="0">
                  <a:pos x="84" y="72"/>
                </a:cxn>
                <a:cxn ang="0">
                  <a:pos x="87" y="66"/>
                </a:cxn>
                <a:cxn ang="0">
                  <a:pos x="89" y="61"/>
                </a:cxn>
                <a:cxn ang="0">
                  <a:pos x="90" y="55"/>
                </a:cxn>
                <a:cxn ang="0">
                  <a:pos x="91" y="49"/>
                </a:cxn>
              </a:cxnLst>
              <a:rect l="0" t="0" r="r" b="b"/>
              <a:pathLst>
                <a:path w="91" h="92">
                  <a:moveTo>
                    <a:pt x="91" y="46"/>
                  </a:moveTo>
                  <a:lnTo>
                    <a:pt x="91" y="43"/>
                  </a:lnTo>
                  <a:lnTo>
                    <a:pt x="91" y="40"/>
                  </a:lnTo>
                  <a:lnTo>
                    <a:pt x="90" y="37"/>
                  </a:lnTo>
                  <a:lnTo>
                    <a:pt x="90" y="34"/>
                  </a:lnTo>
                  <a:lnTo>
                    <a:pt x="89" y="31"/>
                  </a:lnTo>
                  <a:lnTo>
                    <a:pt x="88" y="29"/>
                  </a:lnTo>
                  <a:lnTo>
                    <a:pt x="87" y="26"/>
                  </a:lnTo>
                  <a:lnTo>
                    <a:pt x="85" y="23"/>
                  </a:lnTo>
                  <a:lnTo>
                    <a:pt x="84" y="21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6" y="12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7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7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4" y="66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13" y="78"/>
                  </a:lnTo>
                  <a:lnTo>
                    <a:pt x="15" y="81"/>
                  </a:lnTo>
                  <a:lnTo>
                    <a:pt x="18" y="82"/>
                  </a:lnTo>
                  <a:lnTo>
                    <a:pt x="20" y="84"/>
                  </a:lnTo>
                  <a:lnTo>
                    <a:pt x="23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2"/>
                  </a:lnTo>
                  <a:lnTo>
                    <a:pt x="76" y="81"/>
                  </a:lnTo>
                  <a:lnTo>
                    <a:pt x="78" y="78"/>
                  </a:lnTo>
                  <a:lnTo>
                    <a:pt x="80" y="76"/>
                  </a:lnTo>
                  <a:lnTo>
                    <a:pt x="82" y="74"/>
                  </a:lnTo>
                  <a:lnTo>
                    <a:pt x="84" y="72"/>
                  </a:lnTo>
                  <a:lnTo>
                    <a:pt x="85" y="69"/>
                  </a:lnTo>
                  <a:lnTo>
                    <a:pt x="87" y="66"/>
                  </a:lnTo>
                  <a:lnTo>
                    <a:pt x="88" y="64"/>
                  </a:lnTo>
                  <a:lnTo>
                    <a:pt x="89" y="61"/>
                  </a:lnTo>
                  <a:lnTo>
                    <a:pt x="90" y="58"/>
                  </a:lnTo>
                  <a:lnTo>
                    <a:pt x="90" y="55"/>
                  </a:lnTo>
                  <a:lnTo>
                    <a:pt x="91" y="52"/>
                  </a:lnTo>
                  <a:lnTo>
                    <a:pt x="91" y="49"/>
                  </a:lnTo>
                  <a:lnTo>
                    <a:pt x="91" y="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02" name="Freeform 86"/>
            <p:cNvSpPr>
              <a:spLocks/>
            </p:cNvSpPr>
            <p:nvPr/>
          </p:nvSpPr>
          <p:spPr bwMode="auto">
            <a:xfrm>
              <a:off x="5487988" y="4849813"/>
              <a:ext cx="47625" cy="47625"/>
            </a:xfrm>
            <a:custGeom>
              <a:avLst/>
              <a:gdLst/>
              <a:ahLst/>
              <a:cxnLst>
                <a:cxn ang="0">
                  <a:pos x="119" y="60"/>
                </a:cxn>
                <a:cxn ang="0">
                  <a:pos x="119" y="53"/>
                </a:cxn>
                <a:cxn ang="0">
                  <a:pos x="118" y="45"/>
                </a:cxn>
                <a:cxn ang="0">
                  <a:pos x="115" y="37"/>
                </a:cxn>
                <a:cxn ang="0">
                  <a:pos x="111" y="30"/>
                </a:cxn>
                <a:cxn ang="0">
                  <a:pos x="107" y="24"/>
                </a:cxn>
                <a:cxn ang="0">
                  <a:pos x="102" y="17"/>
                </a:cxn>
                <a:cxn ang="0">
                  <a:pos x="96" y="13"/>
                </a:cxn>
                <a:cxn ang="0">
                  <a:pos x="89" y="8"/>
                </a:cxn>
                <a:cxn ang="0">
                  <a:pos x="82" y="5"/>
                </a:cxn>
                <a:cxn ang="0">
                  <a:pos x="75" y="3"/>
                </a:cxn>
                <a:cxn ang="0">
                  <a:pos x="67" y="0"/>
                </a:cxn>
                <a:cxn ang="0">
                  <a:pos x="59" y="0"/>
                </a:cxn>
                <a:cxn ang="0">
                  <a:pos x="51" y="0"/>
                </a:cxn>
                <a:cxn ang="0">
                  <a:pos x="44" y="3"/>
                </a:cxn>
                <a:cxn ang="0">
                  <a:pos x="36" y="5"/>
                </a:cxn>
                <a:cxn ang="0">
                  <a:pos x="30" y="8"/>
                </a:cxn>
                <a:cxn ang="0">
                  <a:pos x="23" y="13"/>
                </a:cxn>
                <a:cxn ang="0">
                  <a:pos x="17" y="17"/>
                </a:cxn>
                <a:cxn ang="0">
                  <a:pos x="12" y="24"/>
                </a:cxn>
                <a:cxn ang="0">
                  <a:pos x="8" y="30"/>
                </a:cxn>
                <a:cxn ang="0">
                  <a:pos x="4" y="37"/>
                </a:cxn>
                <a:cxn ang="0">
                  <a:pos x="1" y="45"/>
                </a:cxn>
                <a:cxn ang="0">
                  <a:pos x="0" y="53"/>
                </a:cxn>
                <a:cxn ang="0">
                  <a:pos x="0" y="60"/>
                </a:cxn>
                <a:cxn ang="0">
                  <a:pos x="0" y="68"/>
                </a:cxn>
                <a:cxn ang="0">
                  <a:pos x="1" y="76"/>
                </a:cxn>
                <a:cxn ang="0">
                  <a:pos x="4" y="83"/>
                </a:cxn>
                <a:cxn ang="0">
                  <a:pos x="8" y="91"/>
                </a:cxn>
                <a:cxn ang="0">
                  <a:pos x="12" y="97"/>
                </a:cxn>
                <a:cxn ang="0">
                  <a:pos x="17" y="102"/>
                </a:cxn>
                <a:cxn ang="0">
                  <a:pos x="23" y="108"/>
                </a:cxn>
                <a:cxn ang="0">
                  <a:pos x="30" y="112"/>
                </a:cxn>
                <a:cxn ang="0">
                  <a:pos x="36" y="116"/>
                </a:cxn>
                <a:cxn ang="0">
                  <a:pos x="44" y="118"/>
                </a:cxn>
                <a:cxn ang="0">
                  <a:pos x="51" y="119"/>
                </a:cxn>
                <a:cxn ang="0">
                  <a:pos x="59" y="121"/>
                </a:cxn>
                <a:cxn ang="0">
                  <a:pos x="67" y="119"/>
                </a:cxn>
                <a:cxn ang="0">
                  <a:pos x="75" y="118"/>
                </a:cxn>
                <a:cxn ang="0">
                  <a:pos x="82" y="116"/>
                </a:cxn>
                <a:cxn ang="0">
                  <a:pos x="89" y="112"/>
                </a:cxn>
                <a:cxn ang="0">
                  <a:pos x="96" y="108"/>
                </a:cxn>
                <a:cxn ang="0">
                  <a:pos x="102" y="102"/>
                </a:cxn>
                <a:cxn ang="0">
                  <a:pos x="107" y="97"/>
                </a:cxn>
                <a:cxn ang="0">
                  <a:pos x="111" y="91"/>
                </a:cxn>
                <a:cxn ang="0">
                  <a:pos x="115" y="83"/>
                </a:cxn>
                <a:cxn ang="0">
                  <a:pos x="118" y="76"/>
                </a:cxn>
                <a:cxn ang="0">
                  <a:pos x="119" y="68"/>
                </a:cxn>
              </a:cxnLst>
              <a:rect l="0" t="0" r="r" b="b"/>
              <a:pathLst>
                <a:path w="119" h="121">
                  <a:moveTo>
                    <a:pt x="119" y="64"/>
                  </a:moveTo>
                  <a:lnTo>
                    <a:pt x="119" y="60"/>
                  </a:lnTo>
                  <a:lnTo>
                    <a:pt x="119" y="56"/>
                  </a:lnTo>
                  <a:lnTo>
                    <a:pt x="119" y="53"/>
                  </a:lnTo>
                  <a:lnTo>
                    <a:pt x="118" y="49"/>
                  </a:lnTo>
                  <a:lnTo>
                    <a:pt x="118" y="45"/>
                  </a:lnTo>
                  <a:lnTo>
                    <a:pt x="117" y="41"/>
                  </a:lnTo>
                  <a:lnTo>
                    <a:pt x="115" y="37"/>
                  </a:lnTo>
                  <a:lnTo>
                    <a:pt x="113" y="34"/>
                  </a:lnTo>
                  <a:lnTo>
                    <a:pt x="111" y="30"/>
                  </a:lnTo>
                  <a:lnTo>
                    <a:pt x="109" y="26"/>
                  </a:lnTo>
                  <a:lnTo>
                    <a:pt x="107" y="24"/>
                  </a:lnTo>
                  <a:lnTo>
                    <a:pt x="105" y="21"/>
                  </a:lnTo>
                  <a:lnTo>
                    <a:pt x="102" y="17"/>
                  </a:lnTo>
                  <a:lnTo>
                    <a:pt x="100" y="14"/>
                  </a:lnTo>
                  <a:lnTo>
                    <a:pt x="96" y="13"/>
                  </a:lnTo>
                  <a:lnTo>
                    <a:pt x="93" y="11"/>
                  </a:lnTo>
                  <a:lnTo>
                    <a:pt x="89" y="8"/>
                  </a:lnTo>
                  <a:lnTo>
                    <a:pt x="86" y="7"/>
                  </a:lnTo>
                  <a:lnTo>
                    <a:pt x="82" y="5"/>
                  </a:lnTo>
                  <a:lnTo>
                    <a:pt x="79" y="4"/>
                  </a:lnTo>
                  <a:lnTo>
                    <a:pt x="75" y="3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1"/>
                  </a:lnTo>
                  <a:lnTo>
                    <a:pt x="44" y="3"/>
                  </a:lnTo>
                  <a:lnTo>
                    <a:pt x="40" y="4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6" y="11"/>
                  </a:lnTo>
                  <a:lnTo>
                    <a:pt x="23" y="13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1" y="45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1" y="72"/>
                  </a:lnTo>
                  <a:lnTo>
                    <a:pt x="1" y="76"/>
                  </a:lnTo>
                  <a:lnTo>
                    <a:pt x="2" y="80"/>
                  </a:lnTo>
                  <a:lnTo>
                    <a:pt x="4" y="83"/>
                  </a:lnTo>
                  <a:lnTo>
                    <a:pt x="5" y="87"/>
                  </a:lnTo>
                  <a:lnTo>
                    <a:pt x="8" y="91"/>
                  </a:lnTo>
                  <a:lnTo>
                    <a:pt x="9" y="93"/>
                  </a:lnTo>
                  <a:lnTo>
                    <a:pt x="12" y="97"/>
                  </a:lnTo>
                  <a:lnTo>
                    <a:pt x="14" y="100"/>
                  </a:lnTo>
                  <a:lnTo>
                    <a:pt x="17" y="102"/>
                  </a:lnTo>
                  <a:lnTo>
                    <a:pt x="19" y="105"/>
                  </a:lnTo>
                  <a:lnTo>
                    <a:pt x="23" y="108"/>
                  </a:lnTo>
                  <a:lnTo>
                    <a:pt x="26" y="110"/>
                  </a:lnTo>
                  <a:lnTo>
                    <a:pt x="30" y="112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40" y="117"/>
                  </a:lnTo>
                  <a:lnTo>
                    <a:pt x="44" y="118"/>
                  </a:lnTo>
                  <a:lnTo>
                    <a:pt x="47" y="119"/>
                  </a:lnTo>
                  <a:lnTo>
                    <a:pt x="51" y="119"/>
                  </a:lnTo>
                  <a:lnTo>
                    <a:pt x="55" y="119"/>
                  </a:lnTo>
                  <a:lnTo>
                    <a:pt x="59" y="121"/>
                  </a:lnTo>
                  <a:lnTo>
                    <a:pt x="63" y="119"/>
                  </a:lnTo>
                  <a:lnTo>
                    <a:pt x="67" y="119"/>
                  </a:lnTo>
                  <a:lnTo>
                    <a:pt x="71" y="119"/>
                  </a:lnTo>
                  <a:lnTo>
                    <a:pt x="75" y="118"/>
                  </a:lnTo>
                  <a:lnTo>
                    <a:pt x="79" y="117"/>
                  </a:lnTo>
                  <a:lnTo>
                    <a:pt x="82" y="116"/>
                  </a:lnTo>
                  <a:lnTo>
                    <a:pt x="86" y="114"/>
                  </a:lnTo>
                  <a:lnTo>
                    <a:pt x="89" y="112"/>
                  </a:lnTo>
                  <a:lnTo>
                    <a:pt x="93" y="110"/>
                  </a:lnTo>
                  <a:lnTo>
                    <a:pt x="96" y="108"/>
                  </a:lnTo>
                  <a:lnTo>
                    <a:pt x="100" y="105"/>
                  </a:lnTo>
                  <a:lnTo>
                    <a:pt x="102" y="102"/>
                  </a:lnTo>
                  <a:lnTo>
                    <a:pt x="105" y="100"/>
                  </a:lnTo>
                  <a:lnTo>
                    <a:pt x="107" y="97"/>
                  </a:lnTo>
                  <a:lnTo>
                    <a:pt x="109" y="93"/>
                  </a:lnTo>
                  <a:lnTo>
                    <a:pt x="111" y="91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7" y="80"/>
                  </a:lnTo>
                  <a:lnTo>
                    <a:pt x="118" y="76"/>
                  </a:lnTo>
                  <a:lnTo>
                    <a:pt x="118" y="72"/>
                  </a:lnTo>
                  <a:lnTo>
                    <a:pt x="119" y="68"/>
                  </a:lnTo>
                  <a:lnTo>
                    <a:pt x="119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03" name="Freeform 87"/>
            <p:cNvSpPr>
              <a:spLocks/>
            </p:cNvSpPr>
            <p:nvPr/>
          </p:nvSpPr>
          <p:spPr bwMode="auto">
            <a:xfrm>
              <a:off x="5487988" y="4849813"/>
              <a:ext cx="47625" cy="47625"/>
            </a:xfrm>
            <a:custGeom>
              <a:avLst/>
              <a:gdLst/>
              <a:ahLst/>
              <a:cxnLst>
                <a:cxn ang="0">
                  <a:pos x="91" y="43"/>
                </a:cxn>
                <a:cxn ang="0">
                  <a:pos x="90" y="37"/>
                </a:cxn>
                <a:cxn ang="0">
                  <a:pos x="89" y="31"/>
                </a:cxn>
                <a:cxn ang="0">
                  <a:pos x="86" y="26"/>
                </a:cxn>
                <a:cxn ang="0">
                  <a:pos x="83" y="20"/>
                </a:cxn>
                <a:cxn ang="0">
                  <a:pos x="80" y="16"/>
                </a:cxn>
                <a:cxn ang="0">
                  <a:pos x="76" y="11"/>
                </a:cxn>
                <a:cxn ang="0">
                  <a:pos x="71" y="8"/>
                </a:cxn>
                <a:cxn ang="0">
                  <a:pos x="66" y="5"/>
                </a:cxn>
                <a:cxn ang="0">
                  <a:pos x="60" y="3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49"/>
                </a:cxn>
                <a:cxn ang="0">
                  <a:pos x="1" y="55"/>
                </a:cxn>
                <a:cxn ang="0">
                  <a:pos x="2" y="61"/>
                </a:cxn>
                <a:cxn ang="0">
                  <a:pos x="4" y="66"/>
                </a:cxn>
                <a:cxn ang="0">
                  <a:pos x="7" y="71"/>
                </a:cxn>
                <a:cxn ang="0">
                  <a:pos x="11" y="76"/>
                </a:cxn>
                <a:cxn ang="0">
                  <a:pos x="15" y="80"/>
                </a:cxn>
                <a:cxn ang="0">
                  <a:pos x="20" y="84"/>
                </a:cxn>
                <a:cxn ang="0">
                  <a:pos x="25" y="87"/>
                </a:cxn>
                <a:cxn ang="0">
                  <a:pos x="31" y="89"/>
                </a:cxn>
                <a:cxn ang="0">
                  <a:pos x="36" y="91"/>
                </a:cxn>
                <a:cxn ang="0">
                  <a:pos x="42" y="91"/>
                </a:cxn>
                <a:cxn ang="0">
                  <a:pos x="48" y="91"/>
                </a:cxn>
                <a:cxn ang="0">
                  <a:pos x="54" y="91"/>
                </a:cxn>
                <a:cxn ang="0">
                  <a:pos x="60" y="89"/>
                </a:cxn>
                <a:cxn ang="0">
                  <a:pos x="66" y="87"/>
                </a:cxn>
                <a:cxn ang="0">
                  <a:pos x="71" y="84"/>
                </a:cxn>
                <a:cxn ang="0">
                  <a:pos x="76" y="80"/>
                </a:cxn>
                <a:cxn ang="0">
                  <a:pos x="80" y="76"/>
                </a:cxn>
                <a:cxn ang="0">
                  <a:pos x="83" y="71"/>
                </a:cxn>
                <a:cxn ang="0">
                  <a:pos x="86" y="66"/>
                </a:cxn>
                <a:cxn ang="0">
                  <a:pos x="89" y="61"/>
                </a:cxn>
                <a:cxn ang="0">
                  <a:pos x="90" y="55"/>
                </a:cxn>
                <a:cxn ang="0">
                  <a:pos x="91" y="49"/>
                </a:cxn>
              </a:cxnLst>
              <a:rect l="0" t="0" r="r" b="b"/>
              <a:pathLst>
                <a:path w="91" h="92">
                  <a:moveTo>
                    <a:pt x="91" y="46"/>
                  </a:moveTo>
                  <a:lnTo>
                    <a:pt x="91" y="43"/>
                  </a:lnTo>
                  <a:lnTo>
                    <a:pt x="91" y="40"/>
                  </a:lnTo>
                  <a:lnTo>
                    <a:pt x="90" y="37"/>
                  </a:lnTo>
                  <a:lnTo>
                    <a:pt x="90" y="34"/>
                  </a:lnTo>
                  <a:lnTo>
                    <a:pt x="89" y="31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5" y="23"/>
                  </a:lnTo>
                  <a:lnTo>
                    <a:pt x="83" y="20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78" y="13"/>
                  </a:lnTo>
                  <a:lnTo>
                    <a:pt x="76" y="11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9"/>
                  </a:lnTo>
                  <a:lnTo>
                    <a:pt x="7" y="71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13" y="78"/>
                  </a:lnTo>
                  <a:lnTo>
                    <a:pt x="15" y="80"/>
                  </a:lnTo>
                  <a:lnTo>
                    <a:pt x="18" y="82"/>
                  </a:lnTo>
                  <a:lnTo>
                    <a:pt x="20" y="84"/>
                  </a:lnTo>
                  <a:lnTo>
                    <a:pt x="23" y="85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2" y="91"/>
                  </a:lnTo>
                  <a:lnTo>
                    <a:pt x="45" y="92"/>
                  </a:lnTo>
                  <a:lnTo>
                    <a:pt x="48" y="91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5"/>
                  </a:lnTo>
                  <a:lnTo>
                    <a:pt x="71" y="84"/>
                  </a:lnTo>
                  <a:lnTo>
                    <a:pt x="73" y="82"/>
                  </a:lnTo>
                  <a:lnTo>
                    <a:pt x="76" y="80"/>
                  </a:lnTo>
                  <a:lnTo>
                    <a:pt x="78" y="78"/>
                  </a:lnTo>
                  <a:lnTo>
                    <a:pt x="80" y="76"/>
                  </a:lnTo>
                  <a:lnTo>
                    <a:pt x="82" y="74"/>
                  </a:lnTo>
                  <a:lnTo>
                    <a:pt x="83" y="71"/>
                  </a:lnTo>
                  <a:lnTo>
                    <a:pt x="85" y="69"/>
                  </a:lnTo>
                  <a:lnTo>
                    <a:pt x="86" y="66"/>
                  </a:lnTo>
                  <a:lnTo>
                    <a:pt x="88" y="63"/>
                  </a:lnTo>
                  <a:lnTo>
                    <a:pt x="89" y="61"/>
                  </a:lnTo>
                  <a:lnTo>
                    <a:pt x="90" y="58"/>
                  </a:lnTo>
                  <a:lnTo>
                    <a:pt x="90" y="55"/>
                  </a:lnTo>
                  <a:lnTo>
                    <a:pt x="91" y="52"/>
                  </a:lnTo>
                  <a:lnTo>
                    <a:pt x="91" y="49"/>
                  </a:lnTo>
                  <a:lnTo>
                    <a:pt x="91" y="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6276117" y="2067218"/>
            <a:ext cx="2336571" cy="3040772"/>
            <a:chOff x="6276117" y="2067218"/>
            <a:chExt cx="2336571" cy="3040772"/>
          </a:xfrm>
        </p:grpSpPr>
        <p:sp>
          <p:nvSpPr>
            <p:cNvPr id="9304" name="Line 88"/>
            <p:cNvSpPr>
              <a:spLocks noChangeShapeType="1"/>
            </p:cNvSpPr>
            <p:nvPr/>
          </p:nvSpPr>
          <p:spPr bwMode="auto">
            <a:xfrm>
              <a:off x="6465888" y="2332038"/>
              <a:ext cx="1587" cy="127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05" name="Line 89"/>
            <p:cNvSpPr>
              <a:spLocks noChangeShapeType="1"/>
            </p:cNvSpPr>
            <p:nvPr/>
          </p:nvSpPr>
          <p:spPr bwMode="auto">
            <a:xfrm>
              <a:off x="6465888" y="3603625"/>
              <a:ext cx="1587" cy="127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06" name="Line 90"/>
            <p:cNvSpPr>
              <a:spLocks noChangeShapeType="1"/>
            </p:cNvSpPr>
            <p:nvPr/>
          </p:nvSpPr>
          <p:spPr bwMode="auto">
            <a:xfrm>
              <a:off x="6465888" y="4873625"/>
              <a:ext cx="952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07" name="Line 91"/>
            <p:cNvSpPr>
              <a:spLocks noChangeShapeType="1"/>
            </p:cNvSpPr>
            <p:nvPr/>
          </p:nvSpPr>
          <p:spPr bwMode="auto">
            <a:xfrm>
              <a:off x="7418388" y="4873625"/>
              <a:ext cx="92233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08" name="Rectangle 92"/>
            <p:cNvSpPr>
              <a:spLocks noChangeArrowheads="1"/>
            </p:cNvSpPr>
            <p:nvPr/>
          </p:nvSpPr>
          <p:spPr bwMode="auto">
            <a:xfrm rot="21420000">
              <a:off x="7250781" y="2067218"/>
              <a:ext cx="3542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cs typeface="Arial" pitchFamily="34" charset="0"/>
                </a:rPr>
                <a:t>301.0'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09" name="Rectangle 93"/>
            <p:cNvSpPr>
              <a:spLocks noChangeArrowheads="1"/>
            </p:cNvSpPr>
            <p:nvPr/>
          </p:nvSpPr>
          <p:spPr bwMode="auto">
            <a:xfrm rot="16200000">
              <a:off x="6183624" y="2929230"/>
              <a:ext cx="3542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cs typeface="Arial" pitchFamily="34" charset="0"/>
                </a:rPr>
                <a:t>199.0'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10" name="Rectangle 94"/>
            <p:cNvSpPr>
              <a:spLocks noChangeArrowheads="1"/>
            </p:cNvSpPr>
            <p:nvPr/>
          </p:nvSpPr>
          <p:spPr bwMode="auto">
            <a:xfrm rot="16200000">
              <a:off x="8350918" y="3410243"/>
              <a:ext cx="3542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cs typeface="Arial" pitchFamily="34" charset="0"/>
                </a:rPr>
                <a:t>401.0'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11" name="Rectangle 95"/>
            <p:cNvSpPr>
              <a:spLocks noChangeArrowheads="1"/>
            </p:cNvSpPr>
            <p:nvPr/>
          </p:nvSpPr>
          <p:spPr bwMode="auto">
            <a:xfrm rot="16200000">
              <a:off x="6186508" y="4118268"/>
              <a:ext cx="3542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cs typeface="Arial" pitchFamily="34" charset="0"/>
                </a:rPr>
                <a:t>200.5'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12" name="Rectangle 96"/>
            <p:cNvSpPr>
              <a:spLocks noChangeArrowheads="1"/>
            </p:cNvSpPr>
            <p:nvPr/>
          </p:nvSpPr>
          <p:spPr bwMode="auto">
            <a:xfrm>
              <a:off x="6870700" y="2814638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13" name="Rectangle 97"/>
            <p:cNvSpPr>
              <a:spLocks noChangeArrowheads="1"/>
            </p:cNvSpPr>
            <p:nvPr/>
          </p:nvSpPr>
          <p:spPr bwMode="auto">
            <a:xfrm>
              <a:off x="6918325" y="2951163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1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14" name="Rectangle 98"/>
            <p:cNvSpPr>
              <a:spLocks noChangeArrowheads="1"/>
            </p:cNvSpPr>
            <p:nvPr/>
          </p:nvSpPr>
          <p:spPr bwMode="auto">
            <a:xfrm>
              <a:off x="6870700" y="4084638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15" name="Rectangle 99"/>
            <p:cNvSpPr>
              <a:spLocks noChangeArrowheads="1"/>
            </p:cNvSpPr>
            <p:nvPr/>
          </p:nvSpPr>
          <p:spPr bwMode="auto">
            <a:xfrm>
              <a:off x="6918325" y="422275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16" name="Rectangle 100"/>
            <p:cNvSpPr>
              <a:spLocks noChangeArrowheads="1"/>
            </p:cNvSpPr>
            <p:nvPr/>
          </p:nvSpPr>
          <p:spPr bwMode="auto">
            <a:xfrm>
              <a:off x="7824788" y="4084638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17" name="Rectangle 101"/>
            <p:cNvSpPr>
              <a:spLocks noChangeArrowheads="1"/>
            </p:cNvSpPr>
            <p:nvPr/>
          </p:nvSpPr>
          <p:spPr bwMode="auto">
            <a:xfrm>
              <a:off x="7872413" y="422275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3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18" name="Rectangle 102"/>
            <p:cNvSpPr>
              <a:spLocks noChangeArrowheads="1"/>
            </p:cNvSpPr>
            <p:nvPr/>
          </p:nvSpPr>
          <p:spPr bwMode="auto">
            <a:xfrm>
              <a:off x="7824788" y="2814638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19" name="Rectangle 103"/>
            <p:cNvSpPr>
              <a:spLocks noChangeArrowheads="1"/>
            </p:cNvSpPr>
            <p:nvPr/>
          </p:nvSpPr>
          <p:spPr bwMode="auto">
            <a:xfrm>
              <a:off x="7872413" y="2951163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2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20" name="Freeform 104"/>
            <p:cNvSpPr>
              <a:spLocks/>
            </p:cNvSpPr>
            <p:nvPr/>
          </p:nvSpPr>
          <p:spPr bwMode="auto">
            <a:xfrm>
              <a:off x="6438900" y="2305050"/>
              <a:ext cx="52387" cy="53975"/>
            </a:xfrm>
            <a:custGeom>
              <a:avLst/>
              <a:gdLst/>
              <a:ahLst/>
              <a:cxnLst>
                <a:cxn ang="0">
                  <a:pos x="134" y="67"/>
                </a:cxn>
                <a:cxn ang="0">
                  <a:pos x="134" y="59"/>
                </a:cxn>
                <a:cxn ang="0">
                  <a:pos x="132" y="50"/>
                </a:cxn>
                <a:cxn ang="0">
                  <a:pos x="128" y="42"/>
                </a:cxn>
                <a:cxn ang="0">
                  <a:pos x="124" y="34"/>
                </a:cxn>
                <a:cxn ang="0">
                  <a:pos x="121" y="26"/>
                </a:cxn>
                <a:cxn ang="0">
                  <a:pos x="114" y="19"/>
                </a:cxn>
                <a:cxn ang="0">
                  <a:pos x="107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6" y="1"/>
                </a:cxn>
                <a:cxn ang="0">
                  <a:pos x="67" y="0"/>
                </a:cxn>
                <a:cxn ang="0">
                  <a:pos x="58" y="1"/>
                </a:cxn>
                <a:cxn ang="0">
                  <a:pos x="50" y="2"/>
                </a:cxn>
                <a:cxn ang="0">
                  <a:pos x="40" y="5"/>
                </a:cxn>
                <a:cxn ang="0">
                  <a:pos x="33" y="9"/>
                </a:cxn>
                <a:cxn ang="0">
                  <a:pos x="26" y="14"/>
                </a:cxn>
                <a:cxn ang="0">
                  <a:pos x="19" y="19"/>
                </a:cxn>
                <a:cxn ang="0">
                  <a:pos x="13" y="26"/>
                </a:cxn>
                <a:cxn ang="0">
                  <a:pos x="9" y="34"/>
                </a:cxn>
                <a:cxn ang="0">
                  <a:pos x="5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2" y="85"/>
                </a:cxn>
                <a:cxn ang="0">
                  <a:pos x="5" y="93"/>
                </a:cxn>
                <a:cxn ang="0">
                  <a:pos x="9" y="101"/>
                </a:cxn>
                <a:cxn ang="0">
                  <a:pos x="13" y="107"/>
                </a:cxn>
                <a:cxn ang="0">
                  <a:pos x="19" y="114"/>
                </a:cxn>
                <a:cxn ang="0">
                  <a:pos x="26" y="121"/>
                </a:cxn>
                <a:cxn ang="0">
                  <a:pos x="33" y="126"/>
                </a:cxn>
                <a:cxn ang="0">
                  <a:pos x="40" y="130"/>
                </a:cxn>
                <a:cxn ang="0">
                  <a:pos x="50" y="132"/>
                </a:cxn>
                <a:cxn ang="0">
                  <a:pos x="58" y="134"/>
                </a:cxn>
                <a:cxn ang="0">
                  <a:pos x="67" y="134"/>
                </a:cxn>
                <a:cxn ang="0">
                  <a:pos x="76" y="134"/>
                </a:cxn>
                <a:cxn ang="0">
                  <a:pos x="84" y="132"/>
                </a:cxn>
                <a:cxn ang="0">
                  <a:pos x="93" y="130"/>
                </a:cxn>
                <a:cxn ang="0">
                  <a:pos x="101" y="126"/>
                </a:cxn>
                <a:cxn ang="0">
                  <a:pos x="107" y="121"/>
                </a:cxn>
                <a:cxn ang="0">
                  <a:pos x="114" y="114"/>
                </a:cxn>
                <a:cxn ang="0">
                  <a:pos x="121" y="107"/>
                </a:cxn>
                <a:cxn ang="0">
                  <a:pos x="124" y="101"/>
                </a:cxn>
                <a:cxn ang="0">
                  <a:pos x="128" y="93"/>
                </a:cxn>
                <a:cxn ang="0">
                  <a:pos x="132" y="85"/>
                </a:cxn>
                <a:cxn ang="0">
                  <a:pos x="134" y="76"/>
                </a:cxn>
              </a:cxnLst>
              <a:rect l="0" t="0" r="r" b="b"/>
              <a:pathLst>
                <a:path w="134" h="134">
                  <a:moveTo>
                    <a:pt x="134" y="72"/>
                  </a:moveTo>
                  <a:lnTo>
                    <a:pt x="134" y="67"/>
                  </a:lnTo>
                  <a:lnTo>
                    <a:pt x="134" y="63"/>
                  </a:lnTo>
                  <a:lnTo>
                    <a:pt x="134" y="59"/>
                  </a:lnTo>
                  <a:lnTo>
                    <a:pt x="132" y="54"/>
                  </a:lnTo>
                  <a:lnTo>
                    <a:pt x="132" y="50"/>
                  </a:lnTo>
                  <a:lnTo>
                    <a:pt x="131" y="46"/>
                  </a:lnTo>
                  <a:lnTo>
                    <a:pt x="128" y="42"/>
                  </a:lnTo>
                  <a:lnTo>
                    <a:pt x="127" y="38"/>
                  </a:lnTo>
                  <a:lnTo>
                    <a:pt x="124" y="34"/>
                  </a:lnTo>
                  <a:lnTo>
                    <a:pt x="123" y="30"/>
                  </a:lnTo>
                  <a:lnTo>
                    <a:pt x="121" y="26"/>
                  </a:lnTo>
                  <a:lnTo>
                    <a:pt x="118" y="23"/>
                  </a:lnTo>
                  <a:lnTo>
                    <a:pt x="114" y="19"/>
                  </a:lnTo>
                  <a:lnTo>
                    <a:pt x="111" y="17"/>
                  </a:lnTo>
                  <a:lnTo>
                    <a:pt x="107" y="14"/>
                  </a:lnTo>
                  <a:lnTo>
                    <a:pt x="105" y="12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3" y="5"/>
                  </a:lnTo>
                  <a:lnTo>
                    <a:pt x="89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6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5"/>
                  </a:lnTo>
                  <a:lnTo>
                    <a:pt x="37" y="6"/>
                  </a:lnTo>
                  <a:lnTo>
                    <a:pt x="33" y="9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2" y="17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3" y="26"/>
                  </a:lnTo>
                  <a:lnTo>
                    <a:pt x="12" y="30"/>
                  </a:lnTo>
                  <a:lnTo>
                    <a:pt x="9" y="34"/>
                  </a:lnTo>
                  <a:lnTo>
                    <a:pt x="6" y="38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1" y="80"/>
                  </a:lnTo>
                  <a:lnTo>
                    <a:pt x="2" y="85"/>
                  </a:lnTo>
                  <a:lnTo>
                    <a:pt x="4" y="89"/>
                  </a:lnTo>
                  <a:lnTo>
                    <a:pt x="5" y="93"/>
                  </a:lnTo>
                  <a:lnTo>
                    <a:pt x="6" y="97"/>
                  </a:lnTo>
                  <a:lnTo>
                    <a:pt x="9" y="101"/>
                  </a:lnTo>
                  <a:lnTo>
                    <a:pt x="12" y="105"/>
                  </a:lnTo>
                  <a:lnTo>
                    <a:pt x="13" y="107"/>
                  </a:lnTo>
                  <a:lnTo>
                    <a:pt x="17" y="111"/>
                  </a:lnTo>
                  <a:lnTo>
                    <a:pt x="19" y="114"/>
                  </a:lnTo>
                  <a:lnTo>
                    <a:pt x="22" y="118"/>
                  </a:lnTo>
                  <a:lnTo>
                    <a:pt x="26" y="121"/>
                  </a:lnTo>
                  <a:lnTo>
                    <a:pt x="30" y="123"/>
                  </a:lnTo>
                  <a:lnTo>
                    <a:pt x="33" y="126"/>
                  </a:lnTo>
                  <a:lnTo>
                    <a:pt x="37" y="127"/>
                  </a:lnTo>
                  <a:lnTo>
                    <a:pt x="40" y="130"/>
                  </a:lnTo>
                  <a:lnTo>
                    <a:pt x="46" y="131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8" y="134"/>
                  </a:lnTo>
                  <a:lnTo>
                    <a:pt x="63" y="134"/>
                  </a:lnTo>
                  <a:lnTo>
                    <a:pt x="67" y="134"/>
                  </a:lnTo>
                  <a:lnTo>
                    <a:pt x="71" y="134"/>
                  </a:lnTo>
                  <a:lnTo>
                    <a:pt x="76" y="134"/>
                  </a:lnTo>
                  <a:lnTo>
                    <a:pt x="80" y="132"/>
                  </a:lnTo>
                  <a:lnTo>
                    <a:pt x="84" y="132"/>
                  </a:lnTo>
                  <a:lnTo>
                    <a:pt x="89" y="131"/>
                  </a:lnTo>
                  <a:lnTo>
                    <a:pt x="93" y="130"/>
                  </a:lnTo>
                  <a:lnTo>
                    <a:pt x="97" y="127"/>
                  </a:lnTo>
                  <a:lnTo>
                    <a:pt x="101" y="126"/>
                  </a:lnTo>
                  <a:lnTo>
                    <a:pt x="105" y="123"/>
                  </a:lnTo>
                  <a:lnTo>
                    <a:pt x="107" y="121"/>
                  </a:lnTo>
                  <a:lnTo>
                    <a:pt x="111" y="118"/>
                  </a:lnTo>
                  <a:lnTo>
                    <a:pt x="114" y="114"/>
                  </a:lnTo>
                  <a:lnTo>
                    <a:pt x="118" y="111"/>
                  </a:lnTo>
                  <a:lnTo>
                    <a:pt x="121" y="107"/>
                  </a:lnTo>
                  <a:lnTo>
                    <a:pt x="123" y="105"/>
                  </a:lnTo>
                  <a:lnTo>
                    <a:pt x="124" y="101"/>
                  </a:lnTo>
                  <a:lnTo>
                    <a:pt x="127" y="97"/>
                  </a:lnTo>
                  <a:lnTo>
                    <a:pt x="128" y="93"/>
                  </a:lnTo>
                  <a:lnTo>
                    <a:pt x="131" y="89"/>
                  </a:lnTo>
                  <a:lnTo>
                    <a:pt x="132" y="85"/>
                  </a:lnTo>
                  <a:lnTo>
                    <a:pt x="132" y="80"/>
                  </a:lnTo>
                  <a:lnTo>
                    <a:pt x="134" y="76"/>
                  </a:lnTo>
                  <a:lnTo>
                    <a:pt x="134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21" name="Freeform 105"/>
            <p:cNvSpPr>
              <a:spLocks/>
            </p:cNvSpPr>
            <p:nvPr/>
          </p:nvSpPr>
          <p:spPr bwMode="auto">
            <a:xfrm>
              <a:off x="6438900" y="2305050"/>
              <a:ext cx="52387" cy="53975"/>
            </a:xfrm>
            <a:custGeom>
              <a:avLst/>
              <a:gdLst/>
              <a:ahLst/>
              <a:cxnLst>
                <a:cxn ang="0">
                  <a:pos x="102" y="48"/>
                </a:cxn>
                <a:cxn ang="0">
                  <a:pos x="101" y="41"/>
                </a:cxn>
                <a:cxn ang="0">
                  <a:pos x="100" y="35"/>
                </a:cxn>
                <a:cxn ang="0">
                  <a:pos x="97" y="29"/>
                </a:cxn>
                <a:cxn ang="0">
                  <a:pos x="94" y="23"/>
                </a:cxn>
                <a:cxn ang="0">
                  <a:pos x="90" y="18"/>
                </a:cxn>
                <a:cxn ang="0">
                  <a:pos x="85" y="13"/>
                </a:cxn>
                <a:cxn ang="0">
                  <a:pos x="80" y="9"/>
                </a:cxn>
                <a:cxn ang="0">
                  <a:pos x="74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1" y="1"/>
                </a:cxn>
                <a:cxn ang="0">
                  <a:pos x="35" y="3"/>
                </a:cxn>
                <a:cxn ang="0">
                  <a:pos x="28" y="5"/>
                </a:cxn>
                <a:cxn ang="0">
                  <a:pos x="23" y="9"/>
                </a:cxn>
                <a:cxn ang="0">
                  <a:pos x="17" y="13"/>
                </a:cxn>
                <a:cxn ang="0">
                  <a:pos x="13" y="18"/>
                </a:cxn>
                <a:cxn ang="0">
                  <a:pos x="9" y="23"/>
                </a:cxn>
                <a:cxn ang="0">
                  <a:pos x="5" y="29"/>
                </a:cxn>
                <a:cxn ang="0">
                  <a:pos x="3" y="35"/>
                </a:cxn>
                <a:cxn ang="0">
                  <a:pos x="1" y="41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1" y="61"/>
                </a:cxn>
                <a:cxn ang="0">
                  <a:pos x="3" y="68"/>
                </a:cxn>
                <a:cxn ang="0">
                  <a:pos x="5" y="74"/>
                </a:cxn>
                <a:cxn ang="0">
                  <a:pos x="9" y="80"/>
                </a:cxn>
                <a:cxn ang="0">
                  <a:pos x="13" y="85"/>
                </a:cxn>
                <a:cxn ang="0">
                  <a:pos x="17" y="90"/>
                </a:cxn>
                <a:cxn ang="0">
                  <a:pos x="23" y="94"/>
                </a:cxn>
                <a:cxn ang="0">
                  <a:pos x="28" y="97"/>
                </a:cxn>
                <a:cxn ang="0">
                  <a:pos x="35" y="100"/>
                </a:cxn>
                <a:cxn ang="0">
                  <a:pos x="41" y="101"/>
                </a:cxn>
                <a:cxn ang="0">
                  <a:pos x="48" y="102"/>
                </a:cxn>
                <a:cxn ang="0">
                  <a:pos x="54" y="102"/>
                </a:cxn>
                <a:cxn ang="0">
                  <a:pos x="61" y="101"/>
                </a:cxn>
                <a:cxn ang="0">
                  <a:pos x="68" y="100"/>
                </a:cxn>
                <a:cxn ang="0">
                  <a:pos x="74" y="97"/>
                </a:cxn>
                <a:cxn ang="0">
                  <a:pos x="80" y="94"/>
                </a:cxn>
                <a:cxn ang="0">
                  <a:pos x="85" y="90"/>
                </a:cxn>
                <a:cxn ang="0">
                  <a:pos x="90" y="85"/>
                </a:cxn>
                <a:cxn ang="0">
                  <a:pos x="94" y="80"/>
                </a:cxn>
                <a:cxn ang="0">
                  <a:pos x="97" y="74"/>
                </a:cxn>
                <a:cxn ang="0">
                  <a:pos x="100" y="68"/>
                </a:cxn>
                <a:cxn ang="0">
                  <a:pos x="101" y="61"/>
                </a:cxn>
                <a:cxn ang="0">
                  <a:pos x="102" y="55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lnTo>
                    <a:pt x="102" y="48"/>
                  </a:lnTo>
                  <a:lnTo>
                    <a:pt x="102" y="45"/>
                  </a:lnTo>
                  <a:lnTo>
                    <a:pt x="101" y="41"/>
                  </a:lnTo>
                  <a:lnTo>
                    <a:pt x="101" y="38"/>
                  </a:lnTo>
                  <a:lnTo>
                    <a:pt x="100" y="35"/>
                  </a:lnTo>
                  <a:lnTo>
                    <a:pt x="98" y="32"/>
                  </a:lnTo>
                  <a:lnTo>
                    <a:pt x="97" y="29"/>
                  </a:lnTo>
                  <a:lnTo>
                    <a:pt x="95" y="26"/>
                  </a:lnTo>
                  <a:lnTo>
                    <a:pt x="94" y="23"/>
                  </a:lnTo>
                  <a:lnTo>
                    <a:pt x="92" y="20"/>
                  </a:lnTo>
                  <a:lnTo>
                    <a:pt x="90" y="18"/>
                  </a:lnTo>
                  <a:lnTo>
                    <a:pt x="87" y="15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80" y="9"/>
                  </a:lnTo>
                  <a:lnTo>
                    <a:pt x="77" y="7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8" y="3"/>
                  </a:lnTo>
                  <a:lnTo>
                    <a:pt x="64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1" y="4"/>
                  </a:lnTo>
                  <a:lnTo>
                    <a:pt x="28" y="5"/>
                  </a:lnTo>
                  <a:lnTo>
                    <a:pt x="25" y="7"/>
                  </a:lnTo>
                  <a:lnTo>
                    <a:pt x="23" y="9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0" y="20"/>
                  </a:lnTo>
                  <a:lnTo>
                    <a:pt x="9" y="23"/>
                  </a:lnTo>
                  <a:lnTo>
                    <a:pt x="7" y="26"/>
                  </a:lnTo>
                  <a:lnTo>
                    <a:pt x="5" y="29"/>
                  </a:lnTo>
                  <a:lnTo>
                    <a:pt x="4" y="32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4"/>
                  </a:lnTo>
                  <a:lnTo>
                    <a:pt x="7" y="77"/>
                  </a:lnTo>
                  <a:lnTo>
                    <a:pt x="9" y="80"/>
                  </a:lnTo>
                  <a:lnTo>
                    <a:pt x="10" y="82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90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5" y="96"/>
                  </a:lnTo>
                  <a:lnTo>
                    <a:pt x="28" y="97"/>
                  </a:lnTo>
                  <a:lnTo>
                    <a:pt x="31" y="99"/>
                  </a:lnTo>
                  <a:lnTo>
                    <a:pt x="35" y="100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8" y="102"/>
                  </a:lnTo>
                  <a:lnTo>
                    <a:pt x="61" y="101"/>
                  </a:lnTo>
                  <a:lnTo>
                    <a:pt x="64" y="101"/>
                  </a:lnTo>
                  <a:lnTo>
                    <a:pt x="68" y="100"/>
                  </a:lnTo>
                  <a:lnTo>
                    <a:pt x="71" y="99"/>
                  </a:lnTo>
                  <a:lnTo>
                    <a:pt x="74" y="97"/>
                  </a:lnTo>
                  <a:lnTo>
                    <a:pt x="77" y="96"/>
                  </a:lnTo>
                  <a:lnTo>
                    <a:pt x="80" y="94"/>
                  </a:lnTo>
                  <a:lnTo>
                    <a:pt x="82" y="92"/>
                  </a:lnTo>
                  <a:lnTo>
                    <a:pt x="85" y="90"/>
                  </a:lnTo>
                  <a:lnTo>
                    <a:pt x="87" y="87"/>
                  </a:lnTo>
                  <a:lnTo>
                    <a:pt x="90" y="85"/>
                  </a:lnTo>
                  <a:lnTo>
                    <a:pt x="92" y="82"/>
                  </a:lnTo>
                  <a:lnTo>
                    <a:pt x="94" y="80"/>
                  </a:lnTo>
                  <a:lnTo>
                    <a:pt x="95" y="77"/>
                  </a:lnTo>
                  <a:lnTo>
                    <a:pt x="97" y="74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101" y="65"/>
                  </a:lnTo>
                  <a:lnTo>
                    <a:pt x="101" y="61"/>
                  </a:lnTo>
                  <a:lnTo>
                    <a:pt x="102" y="58"/>
                  </a:lnTo>
                  <a:lnTo>
                    <a:pt x="102" y="55"/>
                  </a:lnTo>
                  <a:lnTo>
                    <a:pt x="102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22" name="Freeform 106"/>
            <p:cNvSpPr>
              <a:spLocks/>
            </p:cNvSpPr>
            <p:nvPr/>
          </p:nvSpPr>
          <p:spPr bwMode="auto">
            <a:xfrm>
              <a:off x="6438900" y="4846638"/>
              <a:ext cx="52387" cy="53975"/>
            </a:xfrm>
            <a:custGeom>
              <a:avLst/>
              <a:gdLst/>
              <a:ahLst/>
              <a:cxnLst>
                <a:cxn ang="0">
                  <a:pos x="134" y="67"/>
                </a:cxn>
                <a:cxn ang="0">
                  <a:pos x="134" y="58"/>
                </a:cxn>
                <a:cxn ang="0">
                  <a:pos x="132" y="50"/>
                </a:cxn>
                <a:cxn ang="0">
                  <a:pos x="128" y="41"/>
                </a:cxn>
                <a:cxn ang="0">
                  <a:pos x="124" y="33"/>
                </a:cxn>
                <a:cxn ang="0">
                  <a:pos x="121" y="27"/>
                </a:cxn>
                <a:cxn ang="0">
                  <a:pos x="114" y="20"/>
                </a:cxn>
                <a:cxn ang="0">
                  <a:pos x="107" y="14"/>
                </a:cxn>
                <a:cxn ang="0">
                  <a:pos x="101" y="8"/>
                </a:cxn>
                <a:cxn ang="0">
                  <a:pos x="93" y="6"/>
                </a:cxn>
                <a:cxn ang="0">
                  <a:pos x="84" y="2"/>
                </a:cxn>
                <a:cxn ang="0">
                  <a:pos x="76" y="0"/>
                </a:cxn>
                <a:cxn ang="0">
                  <a:pos x="67" y="0"/>
                </a:cxn>
                <a:cxn ang="0">
                  <a:pos x="58" y="0"/>
                </a:cxn>
                <a:cxn ang="0">
                  <a:pos x="50" y="2"/>
                </a:cxn>
                <a:cxn ang="0">
                  <a:pos x="40" y="6"/>
                </a:cxn>
                <a:cxn ang="0">
                  <a:pos x="33" y="8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3" y="27"/>
                </a:cxn>
                <a:cxn ang="0">
                  <a:pos x="9" y="33"/>
                </a:cxn>
                <a:cxn ang="0">
                  <a:pos x="5" y="41"/>
                </a:cxn>
                <a:cxn ang="0">
                  <a:pos x="2" y="50"/>
                </a:cxn>
                <a:cxn ang="0">
                  <a:pos x="0" y="58"/>
                </a:cxn>
                <a:cxn ang="0">
                  <a:pos x="0" y="67"/>
                </a:cxn>
                <a:cxn ang="0">
                  <a:pos x="0" y="77"/>
                </a:cxn>
                <a:cxn ang="0">
                  <a:pos x="2" y="84"/>
                </a:cxn>
                <a:cxn ang="0">
                  <a:pos x="5" y="92"/>
                </a:cxn>
                <a:cxn ang="0">
                  <a:pos x="9" y="100"/>
                </a:cxn>
                <a:cxn ang="0">
                  <a:pos x="13" y="108"/>
                </a:cxn>
                <a:cxn ang="0">
                  <a:pos x="19" y="115"/>
                </a:cxn>
                <a:cxn ang="0">
                  <a:pos x="26" y="120"/>
                </a:cxn>
                <a:cxn ang="0">
                  <a:pos x="33" y="125"/>
                </a:cxn>
                <a:cxn ang="0">
                  <a:pos x="40" y="129"/>
                </a:cxn>
                <a:cxn ang="0">
                  <a:pos x="50" y="132"/>
                </a:cxn>
                <a:cxn ang="0">
                  <a:pos x="58" y="134"/>
                </a:cxn>
                <a:cxn ang="0">
                  <a:pos x="67" y="134"/>
                </a:cxn>
                <a:cxn ang="0">
                  <a:pos x="76" y="134"/>
                </a:cxn>
                <a:cxn ang="0">
                  <a:pos x="84" y="132"/>
                </a:cxn>
                <a:cxn ang="0">
                  <a:pos x="93" y="129"/>
                </a:cxn>
                <a:cxn ang="0">
                  <a:pos x="101" y="125"/>
                </a:cxn>
                <a:cxn ang="0">
                  <a:pos x="107" y="120"/>
                </a:cxn>
                <a:cxn ang="0">
                  <a:pos x="114" y="115"/>
                </a:cxn>
                <a:cxn ang="0">
                  <a:pos x="121" y="108"/>
                </a:cxn>
                <a:cxn ang="0">
                  <a:pos x="124" y="100"/>
                </a:cxn>
                <a:cxn ang="0">
                  <a:pos x="128" y="92"/>
                </a:cxn>
                <a:cxn ang="0">
                  <a:pos x="132" y="84"/>
                </a:cxn>
                <a:cxn ang="0">
                  <a:pos x="134" y="77"/>
                </a:cxn>
              </a:cxnLst>
              <a:rect l="0" t="0" r="r" b="b"/>
              <a:pathLst>
                <a:path w="134" h="134">
                  <a:moveTo>
                    <a:pt x="134" y="71"/>
                  </a:moveTo>
                  <a:lnTo>
                    <a:pt x="134" y="67"/>
                  </a:lnTo>
                  <a:lnTo>
                    <a:pt x="134" y="62"/>
                  </a:lnTo>
                  <a:lnTo>
                    <a:pt x="134" y="58"/>
                  </a:lnTo>
                  <a:lnTo>
                    <a:pt x="132" y="54"/>
                  </a:lnTo>
                  <a:lnTo>
                    <a:pt x="132" y="50"/>
                  </a:lnTo>
                  <a:lnTo>
                    <a:pt x="131" y="45"/>
                  </a:lnTo>
                  <a:lnTo>
                    <a:pt x="128" y="41"/>
                  </a:lnTo>
                  <a:lnTo>
                    <a:pt x="127" y="37"/>
                  </a:lnTo>
                  <a:lnTo>
                    <a:pt x="124" y="33"/>
                  </a:lnTo>
                  <a:lnTo>
                    <a:pt x="123" y="29"/>
                  </a:lnTo>
                  <a:lnTo>
                    <a:pt x="121" y="27"/>
                  </a:lnTo>
                  <a:lnTo>
                    <a:pt x="118" y="23"/>
                  </a:lnTo>
                  <a:lnTo>
                    <a:pt x="114" y="20"/>
                  </a:lnTo>
                  <a:lnTo>
                    <a:pt x="111" y="16"/>
                  </a:lnTo>
                  <a:lnTo>
                    <a:pt x="107" y="14"/>
                  </a:lnTo>
                  <a:lnTo>
                    <a:pt x="105" y="11"/>
                  </a:lnTo>
                  <a:lnTo>
                    <a:pt x="101" y="8"/>
                  </a:lnTo>
                  <a:lnTo>
                    <a:pt x="97" y="7"/>
                  </a:lnTo>
                  <a:lnTo>
                    <a:pt x="93" y="6"/>
                  </a:lnTo>
                  <a:lnTo>
                    <a:pt x="89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3"/>
                  </a:lnTo>
                  <a:lnTo>
                    <a:pt x="40" y="6"/>
                  </a:lnTo>
                  <a:lnTo>
                    <a:pt x="37" y="7"/>
                  </a:lnTo>
                  <a:lnTo>
                    <a:pt x="33" y="8"/>
                  </a:lnTo>
                  <a:lnTo>
                    <a:pt x="30" y="11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9" y="33"/>
                  </a:lnTo>
                  <a:lnTo>
                    <a:pt x="6" y="37"/>
                  </a:lnTo>
                  <a:lnTo>
                    <a:pt x="5" y="41"/>
                  </a:lnTo>
                  <a:lnTo>
                    <a:pt x="4" y="45"/>
                  </a:lnTo>
                  <a:lnTo>
                    <a:pt x="2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2" y="84"/>
                  </a:lnTo>
                  <a:lnTo>
                    <a:pt x="4" y="88"/>
                  </a:lnTo>
                  <a:lnTo>
                    <a:pt x="5" y="92"/>
                  </a:lnTo>
                  <a:lnTo>
                    <a:pt x="6" y="96"/>
                  </a:lnTo>
                  <a:lnTo>
                    <a:pt x="9" y="100"/>
                  </a:lnTo>
                  <a:lnTo>
                    <a:pt x="12" y="104"/>
                  </a:lnTo>
                  <a:lnTo>
                    <a:pt x="13" y="108"/>
                  </a:lnTo>
                  <a:lnTo>
                    <a:pt x="17" y="112"/>
                  </a:lnTo>
                  <a:lnTo>
                    <a:pt x="19" y="115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7" y="128"/>
                  </a:lnTo>
                  <a:lnTo>
                    <a:pt x="40" y="129"/>
                  </a:lnTo>
                  <a:lnTo>
                    <a:pt x="46" y="130"/>
                  </a:lnTo>
                  <a:lnTo>
                    <a:pt x="50" y="132"/>
                  </a:lnTo>
                  <a:lnTo>
                    <a:pt x="54" y="133"/>
                  </a:lnTo>
                  <a:lnTo>
                    <a:pt x="58" y="134"/>
                  </a:lnTo>
                  <a:lnTo>
                    <a:pt x="63" y="134"/>
                  </a:lnTo>
                  <a:lnTo>
                    <a:pt x="67" y="134"/>
                  </a:lnTo>
                  <a:lnTo>
                    <a:pt x="71" y="134"/>
                  </a:lnTo>
                  <a:lnTo>
                    <a:pt x="76" y="134"/>
                  </a:lnTo>
                  <a:lnTo>
                    <a:pt x="80" y="133"/>
                  </a:lnTo>
                  <a:lnTo>
                    <a:pt x="84" y="132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7" y="128"/>
                  </a:lnTo>
                  <a:lnTo>
                    <a:pt x="101" y="125"/>
                  </a:lnTo>
                  <a:lnTo>
                    <a:pt x="105" y="123"/>
                  </a:lnTo>
                  <a:lnTo>
                    <a:pt x="107" y="120"/>
                  </a:lnTo>
                  <a:lnTo>
                    <a:pt x="111" y="117"/>
                  </a:lnTo>
                  <a:lnTo>
                    <a:pt x="114" y="115"/>
                  </a:lnTo>
                  <a:lnTo>
                    <a:pt x="118" y="112"/>
                  </a:lnTo>
                  <a:lnTo>
                    <a:pt x="121" y="108"/>
                  </a:lnTo>
                  <a:lnTo>
                    <a:pt x="123" y="104"/>
                  </a:lnTo>
                  <a:lnTo>
                    <a:pt x="124" y="100"/>
                  </a:lnTo>
                  <a:lnTo>
                    <a:pt x="127" y="96"/>
                  </a:lnTo>
                  <a:lnTo>
                    <a:pt x="128" y="92"/>
                  </a:lnTo>
                  <a:lnTo>
                    <a:pt x="131" y="88"/>
                  </a:lnTo>
                  <a:lnTo>
                    <a:pt x="132" y="84"/>
                  </a:lnTo>
                  <a:lnTo>
                    <a:pt x="132" y="81"/>
                  </a:lnTo>
                  <a:lnTo>
                    <a:pt x="134" y="77"/>
                  </a:lnTo>
                  <a:lnTo>
                    <a:pt x="134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23" name="Freeform 107"/>
            <p:cNvSpPr>
              <a:spLocks/>
            </p:cNvSpPr>
            <p:nvPr/>
          </p:nvSpPr>
          <p:spPr bwMode="auto">
            <a:xfrm>
              <a:off x="6438900" y="4846638"/>
              <a:ext cx="52387" cy="53975"/>
            </a:xfrm>
            <a:custGeom>
              <a:avLst/>
              <a:gdLst/>
              <a:ahLst/>
              <a:cxnLst>
                <a:cxn ang="0">
                  <a:pos x="102" y="47"/>
                </a:cxn>
                <a:cxn ang="0">
                  <a:pos x="101" y="41"/>
                </a:cxn>
                <a:cxn ang="0">
                  <a:pos x="100" y="34"/>
                </a:cxn>
                <a:cxn ang="0">
                  <a:pos x="97" y="28"/>
                </a:cxn>
                <a:cxn ang="0">
                  <a:pos x="94" y="22"/>
                </a:cxn>
                <a:cxn ang="0">
                  <a:pos x="90" y="17"/>
                </a:cxn>
                <a:cxn ang="0">
                  <a:pos x="85" y="12"/>
                </a:cxn>
                <a:cxn ang="0">
                  <a:pos x="80" y="8"/>
                </a:cxn>
                <a:cxn ang="0">
                  <a:pos x="74" y="5"/>
                </a:cxn>
                <a:cxn ang="0">
                  <a:pos x="68" y="2"/>
                </a:cxn>
                <a:cxn ang="0">
                  <a:pos x="61" y="1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1" y="1"/>
                </a:cxn>
                <a:cxn ang="0">
                  <a:pos x="35" y="2"/>
                </a:cxn>
                <a:cxn ang="0">
                  <a:pos x="28" y="5"/>
                </a:cxn>
                <a:cxn ang="0">
                  <a:pos x="23" y="8"/>
                </a:cxn>
                <a:cxn ang="0">
                  <a:pos x="17" y="12"/>
                </a:cxn>
                <a:cxn ang="0">
                  <a:pos x="13" y="17"/>
                </a:cxn>
                <a:cxn ang="0">
                  <a:pos x="9" y="22"/>
                </a:cxn>
                <a:cxn ang="0">
                  <a:pos x="5" y="28"/>
                </a:cxn>
                <a:cxn ang="0">
                  <a:pos x="3" y="34"/>
                </a:cxn>
                <a:cxn ang="0">
                  <a:pos x="1" y="41"/>
                </a:cxn>
                <a:cxn ang="0">
                  <a:pos x="0" y="47"/>
                </a:cxn>
                <a:cxn ang="0">
                  <a:pos x="0" y="54"/>
                </a:cxn>
                <a:cxn ang="0">
                  <a:pos x="1" y="61"/>
                </a:cxn>
                <a:cxn ang="0">
                  <a:pos x="3" y="67"/>
                </a:cxn>
                <a:cxn ang="0">
                  <a:pos x="5" y="73"/>
                </a:cxn>
                <a:cxn ang="0">
                  <a:pos x="9" y="79"/>
                </a:cxn>
                <a:cxn ang="0">
                  <a:pos x="13" y="85"/>
                </a:cxn>
                <a:cxn ang="0">
                  <a:pos x="17" y="89"/>
                </a:cxn>
                <a:cxn ang="0">
                  <a:pos x="23" y="93"/>
                </a:cxn>
                <a:cxn ang="0">
                  <a:pos x="28" y="97"/>
                </a:cxn>
                <a:cxn ang="0">
                  <a:pos x="35" y="99"/>
                </a:cxn>
                <a:cxn ang="0">
                  <a:pos x="41" y="101"/>
                </a:cxn>
                <a:cxn ang="0">
                  <a:pos x="48" y="102"/>
                </a:cxn>
                <a:cxn ang="0">
                  <a:pos x="54" y="102"/>
                </a:cxn>
                <a:cxn ang="0">
                  <a:pos x="61" y="101"/>
                </a:cxn>
                <a:cxn ang="0">
                  <a:pos x="68" y="99"/>
                </a:cxn>
                <a:cxn ang="0">
                  <a:pos x="74" y="97"/>
                </a:cxn>
                <a:cxn ang="0">
                  <a:pos x="80" y="93"/>
                </a:cxn>
                <a:cxn ang="0">
                  <a:pos x="85" y="89"/>
                </a:cxn>
                <a:cxn ang="0">
                  <a:pos x="90" y="85"/>
                </a:cxn>
                <a:cxn ang="0">
                  <a:pos x="94" y="79"/>
                </a:cxn>
                <a:cxn ang="0">
                  <a:pos x="97" y="73"/>
                </a:cxn>
                <a:cxn ang="0">
                  <a:pos x="100" y="67"/>
                </a:cxn>
                <a:cxn ang="0">
                  <a:pos x="101" y="61"/>
                </a:cxn>
                <a:cxn ang="0">
                  <a:pos x="102" y="54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lnTo>
                    <a:pt x="102" y="47"/>
                  </a:lnTo>
                  <a:lnTo>
                    <a:pt x="102" y="44"/>
                  </a:lnTo>
                  <a:lnTo>
                    <a:pt x="101" y="41"/>
                  </a:lnTo>
                  <a:lnTo>
                    <a:pt x="101" y="38"/>
                  </a:lnTo>
                  <a:lnTo>
                    <a:pt x="100" y="34"/>
                  </a:lnTo>
                  <a:lnTo>
                    <a:pt x="98" y="31"/>
                  </a:lnTo>
                  <a:lnTo>
                    <a:pt x="97" y="28"/>
                  </a:lnTo>
                  <a:lnTo>
                    <a:pt x="95" y="25"/>
                  </a:lnTo>
                  <a:lnTo>
                    <a:pt x="94" y="22"/>
                  </a:lnTo>
                  <a:lnTo>
                    <a:pt x="92" y="20"/>
                  </a:lnTo>
                  <a:lnTo>
                    <a:pt x="90" y="17"/>
                  </a:lnTo>
                  <a:lnTo>
                    <a:pt x="87" y="15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80" y="8"/>
                  </a:lnTo>
                  <a:lnTo>
                    <a:pt x="77" y="6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8" y="2"/>
                  </a:lnTo>
                  <a:lnTo>
                    <a:pt x="64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8" y="5"/>
                  </a:lnTo>
                  <a:lnTo>
                    <a:pt x="25" y="6"/>
                  </a:lnTo>
                  <a:lnTo>
                    <a:pt x="23" y="8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4" y="70"/>
                  </a:lnTo>
                  <a:lnTo>
                    <a:pt x="5" y="73"/>
                  </a:lnTo>
                  <a:lnTo>
                    <a:pt x="7" y="76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3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20" y="91"/>
                  </a:lnTo>
                  <a:lnTo>
                    <a:pt x="23" y="93"/>
                  </a:lnTo>
                  <a:lnTo>
                    <a:pt x="25" y="95"/>
                  </a:lnTo>
                  <a:lnTo>
                    <a:pt x="28" y="97"/>
                  </a:lnTo>
                  <a:lnTo>
                    <a:pt x="31" y="98"/>
                  </a:lnTo>
                  <a:lnTo>
                    <a:pt x="35" y="99"/>
                  </a:lnTo>
                  <a:lnTo>
                    <a:pt x="38" y="100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8" y="102"/>
                  </a:lnTo>
                  <a:lnTo>
                    <a:pt x="61" y="101"/>
                  </a:lnTo>
                  <a:lnTo>
                    <a:pt x="64" y="100"/>
                  </a:lnTo>
                  <a:lnTo>
                    <a:pt x="68" y="99"/>
                  </a:lnTo>
                  <a:lnTo>
                    <a:pt x="71" y="98"/>
                  </a:lnTo>
                  <a:lnTo>
                    <a:pt x="74" y="97"/>
                  </a:lnTo>
                  <a:lnTo>
                    <a:pt x="77" y="95"/>
                  </a:lnTo>
                  <a:lnTo>
                    <a:pt x="80" y="93"/>
                  </a:lnTo>
                  <a:lnTo>
                    <a:pt x="82" y="91"/>
                  </a:lnTo>
                  <a:lnTo>
                    <a:pt x="85" y="89"/>
                  </a:lnTo>
                  <a:lnTo>
                    <a:pt x="87" y="87"/>
                  </a:lnTo>
                  <a:lnTo>
                    <a:pt x="90" y="85"/>
                  </a:lnTo>
                  <a:lnTo>
                    <a:pt x="92" y="82"/>
                  </a:lnTo>
                  <a:lnTo>
                    <a:pt x="94" y="79"/>
                  </a:lnTo>
                  <a:lnTo>
                    <a:pt x="95" y="76"/>
                  </a:lnTo>
                  <a:lnTo>
                    <a:pt x="97" y="73"/>
                  </a:lnTo>
                  <a:lnTo>
                    <a:pt x="98" y="70"/>
                  </a:lnTo>
                  <a:lnTo>
                    <a:pt x="100" y="67"/>
                  </a:lnTo>
                  <a:lnTo>
                    <a:pt x="101" y="64"/>
                  </a:lnTo>
                  <a:lnTo>
                    <a:pt x="101" y="61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2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24" name="Freeform 108"/>
            <p:cNvSpPr>
              <a:spLocks/>
            </p:cNvSpPr>
            <p:nvPr/>
          </p:nvSpPr>
          <p:spPr bwMode="auto">
            <a:xfrm>
              <a:off x="6438900" y="3576638"/>
              <a:ext cx="52387" cy="53975"/>
            </a:xfrm>
            <a:custGeom>
              <a:avLst/>
              <a:gdLst/>
              <a:ahLst/>
              <a:cxnLst>
                <a:cxn ang="0">
                  <a:pos x="134" y="68"/>
                </a:cxn>
                <a:cxn ang="0">
                  <a:pos x="134" y="59"/>
                </a:cxn>
                <a:cxn ang="0">
                  <a:pos x="132" y="50"/>
                </a:cxn>
                <a:cxn ang="0">
                  <a:pos x="128" y="42"/>
                </a:cxn>
                <a:cxn ang="0">
                  <a:pos x="124" y="34"/>
                </a:cxn>
                <a:cxn ang="0">
                  <a:pos x="121" y="26"/>
                </a:cxn>
                <a:cxn ang="0">
                  <a:pos x="114" y="20"/>
                </a:cxn>
                <a:cxn ang="0">
                  <a:pos x="107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3"/>
                </a:cxn>
                <a:cxn ang="0">
                  <a:pos x="76" y="1"/>
                </a:cxn>
                <a:cxn ang="0">
                  <a:pos x="67" y="0"/>
                </a:cxn>
                <a:cxn ang="0">
                  <a:pos x="58" y="1"/>
                </a:cxn>
                <a:cxn ang="0">
                  <a:pos x="50" y="3"/>
                </a:cxn>
                <a:cxn ang="0">
                  <a:pos x="40" y="5"/>
                </a:cxn>
                <a:cxn ang="0">
                  <a:pos x="33" y="9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3" y="26"/>
                </a:cxn>
                <a:cxn ang="0">
                  <a:pos x="9" y="34"/>
                </a:cxn>
                <a:cxn ang="0">
                  <a:pos x="5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8"/>
                </a:cxn>
                <a:cxn ang="0">
                  <a:pos x="0" y="76"/>
                </a:cxn>
                <a:cxn ang="0">
                  <a:pos x="2" y="85"/>
                </a:cxn>
                <a:cxn ang="0">
                  <a:pos x="5" y="93"/>
                </a:cxn>
                <a:cxn ang="0">
                  <a:pos x="9" y="101"/>
                </a:cxn>
                <a:cxn ang="0">
                  <a:pos x="13" y="109"/>
                </a:cxn>
                <a:cxn ang="0">
                  <a:pos x="19" y="116"/>
                </a:cxn>
                <a:cxn ang="0">
                  <a:pos x="26" y="121"/>
                </a:cxn>
                <a:cxn ang="0">
                  <a:pos x="33" y="126"/>
                </a:cxn>
                <a:cxn ang="0">
                  <a:pos x="40" y="130"/>
                </a:cxn>
                <a:cxn ang="0">
                  <a:pos x="50" y="133"/>
                </a:cxn>
                <a:cxn ang="0">
                  <a:pos x="58" y="134"/>
                </a:cxn>
                <a:cxn ang="0">
                  <a:pos x="67" y="135"/>
                </a:cxn>
                <a:cxn ang="0">
                  <a:pos x="76" y="134"/>
                </a:cxn>
                <a:cxn ang="0">
                  <a:pos x="84" y="133"/>
                </a:cxn>
                <a:cxn ang="0">
                  <a:pos x="93" y="130"/>
                </a:cxn>
                <a:cxn ang="0">
                  <a:pos x="101" y="126"/>
                </a:cxn>
                <a:cxn ang="0">
                  <a:pos x="107" y="121"/>
                </a:cxn>
                <a:cxn ang="0">
                  <a:pos x="114" y="116"/>
                </a:cxn>
                <a:cxn ang="0">
                  <a:pos x="121" y="109"/>
                </a:cxn>
                <a:cxn ang="0">
                  <a:pos x="124" y="101"/>
                </a:cxn>
                <a:cxn ang="0">
                  <a:pos x="128" y="93"/>
                </a:cxn>
                <a:cxn ang="0">
                  <a:pos x="132" y="85"/>
                </a:cxn>
                <a:cxn ang="0">
                  <a:pos x="134" y="76"/>
                </a:cxn>
              </a:cxnLst>
              <a:rect l="0" t="0" r="r" b="b"/>
              <a:pathLst>
                <a:path w="134" h="135">
                  <a:moveTo>
                    <a:pt x="134" y="72"/>
                  </a:moveTo>
                  <a:lnTo>
                    <a:pt x="134" y="68"/>
                  </a:lnTo>
                  <a:lnTo>
                    <a:pt x="134" y="63"/>
                  </a:lnTo>
                  <a:lnTo>
                    <a:pt x="134" y="59"/>
                  </a:lnTo>
                  <a:lnTo>
                    <a:pt x="132" y="55"/>
                  </a:lnTo>
                  <a:lnTo>
                    <a:pt x="132" y="50"/>
                  </a:lnTo>
                  <a:lnTo>
                    <a:pt x="131" y="46"/>
                  </a:lnTo>
                  <a:lnTo>
                    <a:pt x="128" y="42"/>
                  </a:lnTo>
                  <a:lnTo>
                    <a:pt x="127" y="38"/>
                  </a:lnTo>
                  <a:lnTo>
                    <a:pt x="124" y="34"/>
                  </a:lnTo>
                  <a:lnTo>
                    <a:pt x="123" y="30"/>
                  </a:lnTo>
                  <a:lnTo>
                    <a:pt x="121" y="26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11" y="17"/>
                  </a:lnTo>
                  <a:lnTo>
                    <a:pt x="107" y="14"/>
                  </a:lnTo>
                  <a:lnTo>
                    <a:pt x="105" y="12"/>
                  </a:lnTo>
                  <a:lnTo>
                    <a:pt x="101" y="9"/>
                  </a:lnTo>
                  <a:lnTo>
                    <a:pt x="97" y="8"/>
                  </a:lnTo>
                  <a:lnTo>
                    <a:pt x="93" y="5"/>
                  </a:lnTo>
                  <a:lnTo>
                    <a:pt x="89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6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6" y="4"/>
                  </a:lnTo>
                  <a:lnTo>
                    <a:pt x="40" y="5"/>
                  </a:lnTo>
                  <a:lnTo>
                    <a:pt x="37" y="8"/>
                  </a:lnTo>
                  <a:lnTo>
                    <a:pt x="33" y="9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12" y="30"/>
                  </a:lnTo>
                  <a:lnTo>
                    <a:pt x="9" y="34"/>
                  </a:lnTo>
                  <a:lnTo>
                    <a:pt x="6" y="38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1" y="81"/>
                  </a:lnTo>
                  <a:lnTo>
                    <a:pt x="2" y="85"/>
                  </a:lnTo>
                  <a:lnTo>
                    <a:pt x="4" y="89"/>
                  </a:lnTo>
                  <a:lnTo>
                    <a:pt x="5" y="93"/>
                  </a:lnTo>
                  <a:lnTo>
                    <a:pt x="6" y="97"/>
                  </a:lnTo>
                  <a:lnTo>
                    <a:pt x="9" y="101"/>
                  </a:lnTo>
                  <a:lnTo>
                    <a:pt x="12" y="105"/>
                  </a:lnTo>
                  <a:lnTo>
                    <a:pt x="13" y="109"/>
                  </a:lnTo>
                  <a:lnTo>
                    <a:pt x="17" y="112"/>
                  </a:lnTo>
                  <a:lnTo>
                    <a:pt x="19" y="116"/>
                  </a:lnTo>
                  <a:lnTo>
                    <a:pt x="22" y="118"/>
                  </a:lnTo>
                  <a:lnTo>
                    <a:pt x="26" y="121"/>
                  </a:lnTo>
                  <a:lnTo>
                    <a:pt x="30" y="123"/>
                  </a:lnTo>
                  <a:lnTo>
                    <a:pt x="33" y="126"/>
                  </a:lnTo>
                  <a:lnTo>
                    <a:pt x="37" y="127"/>
                  </a:lnTo>
                  <a:lnTo>
                    <a:pt x="40" y="130"/>
                  </a:lnTo>
                  <a:lnTo>
                    <a:pt x="46" y="131"/>
                  </a:lnTo>
                  <a:lnTo>
                    <a:pt x="50" y="133"/>
                  </a:lnTo>
                  <a:lnTo>
                    <a:pt x="54" y="134"/>
                  </a:lnTo>
                  <a:lnTo>
                    <a:pt x="58" y="134"/>
                  </a:lnTo>
                  <a:lnTo>
                    <a:pt x="63" y="135"/>
                  </a:lnTo>
                  <a:lnTo>
                    <a:pt x="67" y="135"/>
                  </a:lnTo>
                  <a:lnTo>
                    <a:pt x="71" y="135"/>
                  </a:lnTo>
                  <a:lnTo>
                    <a:pt x="76" y="134"/>
                  </a:lnTo>
                  <a:lnTo>
                    <a:pt x="80" y="134"/>
                  </a:lnTo>
                  <a:lnTo>
                    <a:pt x="84" y="133"/>
                  </a:lnTo>
                  <a:lnTo>
                    <a:pt x="89" y="131"/>
                  </a:lnTo>
                  <a:lnTo>
                    <a:pt x="93" y="130"/>
                  </a:lnTo>
                  <a:lnTo>
                    <a:pt x="97" y="127"/>
                  </a:lnTo>
                  <a:lnTo>
                    <a:pt x="101" y="126"/>
                  </a:lnTo>
                  <a:lnTo>
                    <a:pt x="105" y="123"/>
                  </a:lnTo>
                  <a:lnTo>
                    <a:pt x="107" y="121"/>
                  </a:lnTo>
                  <a:lnTo>
                    <a:pt x="111" y="118"/>
                  </a:lnTo>
                  <a:lnTo>
                    <a:pt x="114" y="116"/>
                  </a:lnTo>
                  <a:lnTo>
                    <a:pt x="118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24" y="101"/>
                  </a:lnTo>
                  <a:lnTo>
                    <a:pt x="127" y="97"/>
                  </a:lnTo>
                  <a:lnTo>
                    <a:pt x="128" y="93"/>
                  </a:lnTo>
                  <a:lnTo>
                    <a:pt x="131" y="89"/>
                  </a:lnTo>
                  <a:lnTo>
                    <a:pt x="132" y="85"/>
                  </a:lnTo>
                  <a:lnTo>
                    <a:pt x="132" y="81"/>
                  </a:lnTo>
                  <a:lnTo>
                    <a:pt x="134" y="76"/>
                  </a:lnTo>
                  <a:lnTo>
                    <a:pt x="134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25" name="Freeform 109"/>
            <p:cNvSpPr>
              <a:spLocks/>
            </p:cNvSpPr>
            <p:nvPr/>
          </p:nvSpPr>
          <p:spPr bwMode="auto">
            <a:xfrm>
              <a:off x="6438900" y="3576638"/>
              <a:ext cx="52387" cy="53975"/>
            </a:xfrm>
            <a:custGeom>
              <a:avLst/>
              <a:gdLst/>
              <a:ahLst/>
              <a:cxnLst>
                <a:cxn ang="0">
                  <a:pos x="102" y="48"/>
                </a:cxn>
                <a:cxn ang="0">
                  <a:pos x="101" y="42"/>
                </a:cxn>
                <a:cxn ang="0">
                  <a:pos x="100" y="35"/>
                </a:cxn>
                <a:cxn ang="0">
                  <a:pos x="97" y="29"/>
                </a:cxn>
                <a:cxn ang="0">
                  <a:pos x="94" y="23"/>
                </a:cxn>
                <a:cxn ang="0">
                  <a:pos x="90" y="18"/>
                </a:cxn>
                <a:cxn ang="0">
                  <a:pos x="85" y="13"/>
                </a:cxn>
                <a:cxn ang="0">
                  <a:pos x="80" y="9"/>
                </a:cxn>
                <a:cxn ang="0">
                  <a:pos x="74" y="6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1" y="1"/>
                </a:cxn>
                <a:cxn ang="0">
                  <a:pos x="35" y="3"/>
                </a:cxn>
                <a:cxn ang="0">
                  <a:pos x="28" y="6"/>
                </a:cxn>
                <a:cxn ang="0">
                  <a:pos x="23" y="9"/>
                </a:cxn>
                <a:cxn ang="0">
                  <a:pos x="17" y="13"/>
                </a:cxn>
                <a:cxn ang="0">
                  <a:pos x="13" y="18"/>
                </a:cxn>
                <a:cxn ang="0">
                  <a:pos x="9" y="23"/>
                </a:cxn>
                <a:cxn ang="0">
                  <a:pos x="5" y="29"/>
                </a:cxn>
                <a:cxn ang="0">
                  <a:pos x="3" y="35"/>
                </a:cxn>
                <a:cxn ang="0">
                  <a:pos x="1" y="42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1" y="62"/>
                </a:cxn>
                <a:cxn ang="0">
                  <a:pos x="3" y="68"/>
                </a:cxn>
                <a:cxn ang="0">
                  <a:pos x="5" y="74"/>
                </a:cxn>
                <a:cxn ang="0">
                  <a:pos x="9" y="80"/>
                </a:cxn>
                <a:cxn ang="0">
                  <a:pos x="13" y="85"/>
                </a:cxn>
                <a:cxn ang="0">
                  <a:pos x="17" y="90"/>
                </a:cxn>
                <a:cxn ang="0">
                  <a:pos x="23" y="94"/>
                </a:cxn>
                <a:cxn ang="0">
                  <a:pos x="28" y="97"/>
                </a:cxn>
                <a:cxn ang="0">
                  <a:pos x="35" y="100"/>
                </a:cxn>
                <a:cxn ang="0">
                  <a:pos x="41" y="102"/>
                </a:cxn>
                <a:cxn ang="0">
                  <a:pos x="48" y="103"/>
                </a:cxn>
                <a:cxn ang="0">
                  <a:pos x="54" y="103"/>
                </a:cxn>
                <a:cxn ang="0">
                  <a:pos x="61" y="102"/>
                </a:cxn>
                <a:cxn ang="0">
                  <a:pos x="68" y="100"/>
                </a:cxn>
                <a:cxn ang="0">
                  <a:pos x="74" y="97"/>
                </a:cxn>
                <a:cxn ang="0">
                  <a:pos x="80" y="94"/>
                </a:cxn>
                <a:cxn ang="0">
                  <a:pos x="85" y="90"/>
                </a:cxn>
                <a:cxn ang="0">
                  <a:pos x="90" y="85"/>
                </a:cxn>
                <a:cxn ang="0">
                  <a:pos x="94" y="80"/>
                </a:cxn>
                <a:cxn ang="0">
                  <a:pos x="97" y="74"/>
                </a:cxn>
                <a:cxn ang="0">
                  <a:pos x="100" y="68"/>
                </a:cxn>
                <a:cxn ang="0">
                  <a:pos x="101" y="62"/>
                </a:cxn>
                <a:cxn ang="0">
                  <a:pos x="102" y="55"/>
                </a:cxn>
              </a:cxnLst>
              <a:rect l="0" t="0" r="r" b="b"/>
              <a:pathLst>
                <a:path w="102" h="103">
                  <a:moveTo>
                    <a:pt x="102" y="52"/>
                  </a:moveTo>
                  <a:lnTo>
                    <a:pt x="102" y="48"/>
                  </a:lnTo>
                  <a:lnTo>
                    <a:pt x="102" y="45"/>
                  </a:lnTo>
                  <a:lnTo>
                    <a:pt x="101" y="42"/>
                  </a:lnTo>
                  <a:lnTo>
                    <a:pt x="101" y="38"/>
                  </a:lnTo>
                  <a:lnTo>
                    <a:pt x="100" y="35"/>
                  </a:lnTo>
                  <a:lnTo>
                    <a:pt x="98" y="32"/>
                  </a:lnTo>
                  <a:lnTo>
                    <a:pt x="97" y="29"/>
                  </a:lnTo>
                  <a:lnTo>
                    <a:pt x="95" y="26"/>
                  </a:lnTo>
                  <a:lnTo>
                    <a:pt x="94" y="23"/>
                  </a:lnTo>
                  <a:lnTo>
                    <a:pt x="92" y="20"/>
                  </a:lnTo>
                  <a:lnTo>
                    <a:pt x="90" y="18"/>
                  </a:lnTo>
                  <a:lnTo>
                    <a:pt x="87" y="15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80" y="9"/>
                  </a:lnTo>
                  <a:lnTo>
                    <a:pt x="77" y="7"/>
                  </a:lnTo>
                  <a:lnTo>
                    <a:pt x="74" y="6"/>
                  </a:lnTo>
                  <a:lnTo>
                    <a:pt x="71" y="4"/>
                  </a:lnTo>
                  <a:lnTo>
                    <a:pt x="68" y="3"/>
                  </a:lnTo>
                  <a:lnTo>
                    <a:pt x="64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1" y="4"/>
                  </a:lnTo>
                  <a:lnTo>
                    <a:pt x="28" y="6"/>
                  </a:lnTo>
                  <a:lnTo>
                    <a:pt x="25" y="7"/>
                  </a:lnTo>
                  <a:lnTo>
                    <a:pt x="23" y="9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0" y="20"/>
                  </a:lnTo>
                  <a:lnTo>
                    <a:pt x="9" y="23"/>
                  </a:lnTo>
                  <a:lnTo>
                    <a:pt x="7" y="26"/>
                  </a:lnTo>
                  <a:lnTo>
                    <a:pt x="5" y="29"/>
                  </a:lnTo>
                  <a:lnTo>
                    <a:pt x="4" y="32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5" y="74"/>
                  </a:lnTo>
                  <a:lnTo>
                    <a:pt x="7" y="77"/>
                  </a:lnTo>
                  <a:lnTo>
                    <a:pt x="9" y="80"/>
                  </a:lnTo>
                  <a:lnTo>
                    <a:pt x="10" y="83"/>
                  </a:lnTo>
                  <a:lnTo>
                    <a:pt x="13" y="85"/>
                  </a:lnTo>
                  <a:lnTo>
                    <a:pt x="15" y="88"/>
                  </a:lnTo>
                  <a:lnTo>
                    <a:pt x="17" y="90"/>
                  </a:lnTo>
                  <a:lnTo>
                    <a:pt x="20" y="92"/>
                  </a:lnTo>
                  <a:lnTo>
                    <a:pt x="23" y="94"/>
                  </a:lnTo>
                  <a:lnTo>
                    <a:pt x="25" y="96"/>
                  </a:lnTo>
                  <a:lnTo>
                    <a:pt x="28" y="97"/>
                  </a:lnTo>
                  <a:lnTo>
                    <a:pt x="31" y="99"/>
                  </a:lnTo>
                  <a:lnTo>
                    <a:pt x="35" y="100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4" y="102"/>
                  </a:lnTo>
                  <a:lnTo>
                    <a:pt x="48" y="103"/>
                  </a:lnTo>
                  <a:lnTo>
                    <a:pt x="51" y="103"/>
                  </a:lnTo>
                  <a:lnTo>
                    <a:pt x="54" y="103"/>
                  </a:lnTo>
                  <a:lnTo>
                    <a:pt x="58" y="102"/>
                  </a:lnTo>
                  <a:lnTo>
                    <a:pt x="61" y="102"/>
                  </a:lnTo>
                  <a:lnTo>
                    <a:pt x="64" y="101"/>
                  </a:lnTo>
                  <a:lnTo>
                    <a:pt x="68" y="100"/>
                  </a:lnTo>
                  <a:lnTo>
                    <a:pt x="71" y="99"/>
                  </a:lnTo>
                  <a:lnTo>
                    <a:pt x="74" y="97"/>
                  </a:lnTo>
                  <a:lnTo>
                    <a:pt x="77" y="96"/>
                  </a:lnTo>
                  <a:lnTo>
                    <a:pt x="80" y="94"/>
                  </a:lnTo>
                  <a:lnTo>
                    <a:pt x="82" y="92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90" y="85"/>
                  </a:lnTo>
                  <a:lnTo>
                    <a:pt x="92" y="83"/>
                  </a:lnTo>
                  <a:lnTo>
                    <a:pt x="94" y="80"/>
                  </a:lnTo>
                  <a:lnTo>
                    <a:pt x="95" y="77"/>
                  </a:lnTo>
                  <a:lnTo>
                    <a:pt x="97" y="74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101" y="65"/>
                  </a:lnTo>
                  <a:lnTo>
                    <a:pt x="101" y="62"/>
                  </a:lnTo>
                  <a:lnTo>
                    <a:pt x="102" y="58"/>
                  </a:lnTo>
                  <a:lnTo>
                    <a:pt x="102" y="55"/>
                  </a:lnTo>
                  <a:lnTo>
                    <a:pt x="102" y="5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26" name="Rectangle 110"/>
            <p:cNvSpPr>
              <a:spLocks noChangeArrowheads="1"/>
            </p:cNvSpPr>
            <p:nvPr/>
          </p:nvSpPr>
          <p:spPr bwMode="auto">
            <a:xfrm>
              <a:off x="6761163" y="4938713"/>
              <a:ext cx="41838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cs typeface="Arial" pitchFamily="34" charset="0"/>
                </a:rPr>
                <a:t>  151.0'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27" name="Rectangle 111"/>
            <p:cNvSpPr>
              <a:spLocks noChangeArrowheads="1"/>
            </p:cNvSpPr>
            <p:nvPr/>
          </p:nvSpPr>
          <p:spPr bwMode="auto">
            <a:xfrm>
              <a:off x="7713663" y="4938713"/>
              <a:ext cx="38632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cs typeface="Arial" pitchFamily="34" charset="0"/>
                </a:rPr>
                <a:t> 148.0'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328" name="Freeform 112"/>
            <p:cNvSpPr>
              <a:spLocks/>
            </p:cNvSpPr>
            <p:nvPr/>
          </p:nvSpPr>
          <p:spPr bwMode="auto">
            <a:xfrm>
              <a:off x="7391400" y="4846638"/>
              <a:ext cx="53975" cy="53975"/>
            </a:xfrm>
            <a:custGeom>
              <a:avLst/>
              <a:gdLst/>
              <a:ahLst/>
              <a:cxnLst>
                <a:cxn ang="0">
                  <a:pos x="134" y="67"/>
                </a:cxn>
                <a:cxn ang="0">
                  <a:pos x="134" y="58"/>
                </a:cxn>
                <a:cxn ang="0">
                  <a:pos x="131" y="50"/>
                </a:cxn>
                <a:cxn ang="0">
                  <a:pos x="128" y="41"/>
                </a:cxn>
                <a:cxn ang="0">
                  <a:pos x="124" y="33"/>
                </a:cxn>
                <a:cxn ang="0">
                  <a:pos x="119" y="27"/>
                </a:cxn>
                <a:cxn ang="0">
                  <a:pos x="114" y="20"/>
                </a:cxn>
                <a:cxn ang="0">
                  <a:pos x="107" y="14"/>
                </a:cxn>
                <a:cxn ang="0">
                  <a:pos x="99" y="8"/>
                </a:cxn>
                <a:cxn ang="0">
                  <a:pos x="92" y="6"/>
                </a:cxn>
                <a:cxn ang="0">
                  <a:pos x="84" y="2"/>
                </a:cxn>
                <a:cxn ang="0">
                  <a:pos x="74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50" y="2"/>
                </a:cxn>
                <a:cxn ang="0">
                  <a:pos x="40" y="6"/>
                </a:cxn>
                <a:cxn ang="0">
                  <a:pos x="32" y="8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3" y="2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50"/>
                </a:cxn>
                <a:cxn ang="0">
                  <a:pos x="0" y="58"/>
                </a:cxn>
                <a:cxn ang="0">
                  <a:pos x="0" y="67"/>
                </a:cxn>
                <a:cxn ang="0">
                  <a:pos x="0" y="77"/>
                </a:cxn>
                <a:cxn ang="0">
                  <a:pos x="1" y="84"/>
                </a:cxn>
                <a:cxn ang="0">
                  <a:pos x="4" y="92"/>
                </a:cxn>
                <a:cxn ang="0">
                  <a:pos x="8" y="100"/>
                </a:cxn>
                <a:cxn ang="0">
                  <a:pos x="13" y="108"/>
                </a:cxn>
                <a:cxn ang="0">
                  <a:pos x="19" y="115"/>
                </a:cxn>
                <a:cxn ang="0">
                  <a:pos x="26" y="120"/>
                </a:cxn>
                <a:cxn ang="0">
                  <a:pos x="32" y="125"/>
                </a:cxn>
                <a:cxn ang="0">
                  <a:pos x="40" y="129"/>
                </a:cxn>
                <a:cxn ang="0">
                  <a:pos x="50" y="132"/>
                </a:cxn>
                <a:cxn ang="0">
                  <a:pos x="57" y="134"/>
                </a:cxn>
                <a:cxn ang="0">
                  <a:pos x="67" y="134"/>
                </a:cxn>
                <a:cxn ang="0">
                  <a:pos x="74" y="134"/>
                </a:cxn>
                <a:cxn ang="0">
                  <a:pos x="84" y="132"/>
                </a:cxn>
                <a:cxn ang="0">
                  <a:pos x="92" y="129"/>
                </a:cxn>
                <a:cxn ang="0">
                  <a:pos x="99" y="125"/>
                </a:cxn>
                <a:cxn ang="0">
                  <a:pos x="107" y="120"/>
                </a:cxn>
                <a:cxn ang="0">
                  <a:pos x="114" y="115"/>
                </a:cxn>
                <a:cxn ang="0">
                  <a:pos x="119" y="108"/>
                </a:cxn>
                <a:cxn ang="0">
                  <a:pos x="124" y="100"/>
                </a:cxn>
                <a:cxn ang="0">
                  <a:pos x="128" y="92"/>
                </a:cxn>
                <a:cxn ang="0">
                  <a:pos x="131" y="84"/>
                </a:cxn>
                <a:cxn ang="0">
                  <a:pos x="134" y="77"/>
                </a:cxn>
              </a:cxnLst>
              <a:rect l="0" t="0" r="r" b="b"/>
              <a:pathLst>
                <a:path w="134" h="134">
                  <a:moveTo>
                    <a:pt x="134" y="71"/>
                  </a:moveTo>
                  <a:lnTo>
                    <a:pt x="134" y="67"/>
                  </a:lnTo>
                  <a:lnTo>
                    <a:pt x="134" y="62"/>
                  </a:lnTo>
                  <a:lnTo>
                    <a:pt x="134" y="58"/>
                  </a:lnTo>
                  <a:lnTo>
                    <a:pt x="132" y="54"/>
                  </a:lnTo>
                  <a:lnTo>
                    <a:pt x="131" y="50"/>
                  </a:lnTo>
                  <a:lnTo>
                    <a:pt x="130" y="45"/>
                  </a:lnTo>
                  <a:lnTo>
                    <a:pt x="128" y="41"/>
                  </a:lnTo>
                  <a:lnTo>
                    <a:pt x="127" y="37"/>
                  </a:lnTo>
                  <a:lnTo>
                    <a:pt x="124" y="33"/>
                  </a:lnTo>
                  <a:lnTo>
                    <a:pt x="122" y="29"/>
                  </a:lnTo>
                  <a:lnTo>
                    <a:pt x="119" y="27"/>
                  </a:lnTo>
                  <a:lnTo>
                    <a:pt x="117" y="23"/>
                  </a:lnTo>
                  <a:lnTo>
                    <a:pt x="114" y="20"/>
                  </a:lnTo>
                  <a:lnTo>
                    <a:pt x="111" y="16"/>
                  </a:lnTo>
                  <a:lnTo>
                    <a:pt x="107" y="14"/>
                  </a:lnTo>
                  <a:lnTo>
                    <a:pt x="103" y="11"/>
                  </a:lnTo>
                  <a:lnTo>
                    <a:pt x="99" y="8"/>
                  </a:lnTo>
                  <a:lnTo>
                    <a:pt x="95" y="7"/>
                  </a:lnTo>
                  <a:lnTo>
                    <a:pt x="92" y="6"/>
                  </a:lnTo>
                  <a:lnTo>
                    <a:pt x="88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4" y="3"/>
                  </a:lnTo>
                  <a:lnTo>
                    <a:pt x="40" y="6"/>
                  </a:lnTo>
                  <a:lnTo>
                    <a:pt x="36" y="7"/>
                  </a:lnTo>
                  <a:lnTo>
                    <a:pt x="32" y="8"/>
                  </a:lnTo>
                  <a:lnTo>
                    <a:pt x="29" y="11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3" y="27"/>
                  </a:lnTo>
                  <a:lnTo>
                    <a:pt x="10" y="29"/>
                  </a:lnTo>
                  <a:lnTo>
                    <a:pt x="8" y="33"/>
                  </a:lnTo>
                  <a:lnTo>
                    <a:pt x="6" y="37"/>
                  </a:lnTo>
                  <a:lnTo>
                    <a:pt x="4" y="41"/>
                  </a:lnTo>
                  <a:lnTo>
                    <a:pt x="2" y="45"/>
                  </a:lnTo>
                  <a:lnTo>
                    <a:pt x="1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1" y="84"/>
                  </a:lnTo>
                  <a:lnTo>
                    <a:pt x="2" y="88"/>
                  </a:lnTo>
                  <a:lnTo>
                    <a:pt x="4" y="92"/>
                  </a:lnTo>
                  <a:lnTo>
                    <a:pt x="6" y="96"/>
                  </a:lnTo>
                  <a:lnTo>
                    <a:pt x="8" y="100"/>
                  </a:lnTo>
                  <a:lnTo>
                    <a:pt x="10" y="104"/>
                  </a:lnTo>
                  <a:lnTo>
                    <a:pt x="13" y="108"/>
                  </a:lnTo>
                  <a:lnTo>
                    <a:pt x="15" y="112"/>
                  </a:lnTo>
                  <a:lnTo>
                    <a:pt x="19" y="115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29" y="123"/>
                  </a:lnTo>
                  <a:lnTo>
                    <a:pt x="32" y="125"/>
                  </a:lnTo>
                  <a:lnTo>
                    <a:pt x="36" y="128"/>
                  </a:lnTo>
                  <a:lnTo>
                    <a:pt x="40" y="129"/>
                  </a:lnTo>
                  <a:lnTo>
                    <a:pt x="44" y="130"/>
                  </a:lnTo>
                  <a:lnTo>
                    <a:pt x="50" y="132"/>
                  </a:lnTo>
                  <a:lnTo>
                    <a:pt x="53" y="133"/>
                  </a:lnTo>
                  <a:lnTo>
                    <a:pt x="57" y="134"/>
                  </a:lnTo>
                  <a:lnTo>
                    <a:pt x="61" y="134"/>
                  </a:lnTo>
                  <a:lnTo>
                    <a:pt x="67" y="134"/>
                  </a:lnTo>
                  <a:lnTo>
                    <a:pt x="71" y="134"/>
                  </a:lnTo>
                  <a:lnTo>
                    <a:pt x="74" y="134"/>
                  </a:lnTo>
                  <a:lnTo>
                    <a:pt x="80" y="133"/>
                  </a:lnTo>
                  <a:lnTo>
                    <a:pt x="84" y="132"/>
                  </a:lnTo>
                  <a:lnTo>
                    <a:pt x="88" y="130"/>
                  </a:lnTo>
                  <a:lnTo>
                    <a:pt x="92" y="129"/>
                  </a:lnTo>
                  <a:lnTo>
                    <a:pt x="95" y="128"/>
                  </a:lnTo>
                  <a:lnTo>
                    <a:pt x="99" y="125"/>
                  </a:lnTo>
                  <a:lnTo>
                    <a:pt x="103" y="123"/>
                  </a:lnTo>
                  <a:lnTo>
                    <a:pt x="107" y="120"/>
                  </a:lnTo>
                  <a:lnTo>
                    <a:pt x="111" y="117"/>
                  </a:lnTo>
                  <a:lnTo>
                    <a:pt x="114" y="115"/>
                  </a:lnTo>
                  <a:lnTo>
                    <a:pt x="117" y="112"/>
                  </a:lnTo>
                  <a:lnTo>
                    <a:pt x="119" y="108"/>
                  </a:lnTo>
                  <a:lnTo>
                    <a:pt x="122" y="104"/>
                  </a:lnTo>
                  <a:lnTo>
                    <a:pt x="124" y="100"/>
                  </a:lnTo>
                  <a:lnTo>
                    <a:pt x="127" y="96"/>
                  </a:lnTo>
                  <a:lnTo>
                    <a:pt x="128" y="92"/>
                  </a:lnTo>
                  <a:lnTo>
                    <a:pt x="130" y="88"/>
                  </a:lnTo>
                  <a:lnTo>
                    <a:pt x="131" y="84"/>
                  </a:lnTo>
                  <a:lnTo>
                    <a:pt x="132" y="81"/>
                  </a:lnTo>
                  <a:lnTo>
                    <a:pt x="134" y="77"/>
                  </a:lnTo>
                  <a:lnTo>
                    <a:pt x="134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29" name="Freeform 113"/>
            <p:cNvSpPr>
              <a:spLocks/>
            </p:cNvSpPr>
            <p:nvPr/>
          </p:nvSpPr>
          <p:spPr bwMode="auto">
            <a:xfrm>
              <a:off x="7391400" y="4846638"/>
              <a:ext cx="53975" cy="53975"/>
            </a:xfrm>
            <a:custGeom>
              <a:avLst/>
              <a:gdLst/>
              <a:ahLst/>
              <a:cxnLst>
                <a:cxn ang="0">
                  <a:pos x="102" y="47"/>
                </a:cxn>
                <a:cxn ang="0">
                  <a:pos x="101" y="41"/>
                </a:cxn>
                <a:cxn ang="0">
                  <a:pos x="99" y="34"/>
                </a:cxn>
                <a:cxn ang="0">
                  <a:pos x="97" y="28"/>
                </a:cxn>
                <a:cxn ang="0">
                  <a:pos x="93" y="22"/>
                </a:cxn>
                <a:cxn ang="0">
                  <a:pos x="89" y="17"/>
                </a:cxn>
                <a:cxn ang="0">
                  <a:pos x="85" y="12"/>
                </a:cxn>
                <a:cxn ang="0">
                  <a:pos x="79" y="8"/>
                </a:cxn>
                <a:cxn ang="0">
                  <a:pos x="73" y="5"/>
                </a:cxn>
                <a:cxn ang="0">
                  <a:pos x="67" y="2"/>
                </a:cxn>
                <a:cxn ang="0">
                  <a:pos x="61" y="1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1" y="1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2" y="8"/>
                </a:cxn>
                <a:cxn ang="0">
                  <a:pos x="17" y="12"/>
                </a:cxn>
                <a:cxn ang="0">
                  <a:pos x="12" y="17"/>
                </a:cxn>
                <a:cxn ang="0">
                  <a:pos x="8" y="22"/>
                </a:cxn>
                <a:cxn ang="0">
                  <a:pos x="5" y="28"/>
                </a:cxn>
                <a:cxn ang="0">
                  <a:pos x="2" y="34"/>
                </a:cxn>
                <a:cxn ang="0">
                  <a:pos x="1" y="41"/>
                </a:cxn>
                <a:cxn ang="0">
                  <a:pos x="0" y="47"/>
                </a:cxn>
                <a:cxn ang="0">
                  <a:pos x="0" y="54"/>
                </a:cxn>
                <a:cxn ang="0">
                  <a:pos x="1" y="61"/>
                </a:cxn>
                <a:cxn ang="0">
                  <a:pos x="2" y="67"/>
                </a:cxn>
                <a:cxn ang="0">
                  <a:pos x="5" y="73"/>
                </a:cxn>
                <a:cxn ang="0">
                  <a:pos x="8" y="79"/>
                </a:cxn>
                <a:cxn ang="0">
                  <a:pos x="12" y="85"/>
                </a:cxn>
                <a:cxn ang="0">
                  <a:pos x="17" y="89"/>
                </a:cxn>
                <a:cxn ang="0">
                  <a:pos x="22" y="93"/>
                </a:cxn>
                <a:cxn ang="0">
                  <a:pos x="28" y="97"/>
                </a:cxn>
                <a:cxn ang="0">
                  <a:pos x="34" y="99"/>
                </a:cxn>
                <a:cxn ang="0">
                  <a:pos x="41" y="101"/>
                </a:cxn>
                <a:cxn ang="0">
                  <a:pos x="47" y="102"/>
                </a:cxn>
                <a:cxn ang="0">
                  <a:pos x="54" y="102"/>
                </a:cxn>
                <a:cxn ang="0">
                  <a:pos x="61" y="101"/>
                </a:cxn>
                <a:cxn ang="0">
                  <a:pos x="67" y="99"/>
                </a:cxn>
                <a:cxn ang="0">
                  <a:pos x="73" y="97"/>
                </a:cxn>
                <a:cxn ang="0">
                  <a:pos x="79" y="93"/>
                </a:cxn>
                <a:cxn ang="0">
                  <a:pos x="85" y="89"/>
                </a:cxn>
                <a:cxn ang="0">
                  <a:pos x="89" y="85"/>
                </a:cxn>
                <a:cxn ang="0">
                  <a:pos x="93" y="79"/>
                </a:cxn>
                <a:cxn ang="0">
                  <a:pos x="97" y="73"/>
                </a:cxn>
                <a:cxn ang="0">
                  <a:pos x="99" y="67"/>
                </a:cxn>
                <a:cxn ang="0">
                  <a:pos x="101" y="61"/>
                </a:cxn>
                <a:cxn ang="0">
                  <a:pos x="102" y="54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lnTo>
                    <a:pt x="102" y="47"/>
                  </a:lnTo>
                  <a:lnTo>
                    <a:pt x="102" y="44"/>
                  </a:lnTo>
                  <a:lnTo>
                    <a:pt x="101" y="41"/>
                  </a:lnTo>
                  <a:lnTo>
                    <a:pt x="100" y="38"/>
                  </a:lnTo>
                  <a:lnTo>
                    <a:pt x="99" y="34"/>
                  </a:lnTo>
                  <a:lnTo>
                    <a:pt x="98" y="31"/>
                  </a:lnTo>
                  <a:lnTo>
                    <a:pt x="97" y="28"/>
                  </a:lnTo>
                  <a:lnTo>
                    <a:pt x="95" y="25"/>
                  </a:lnTo>
                  <a:lnTo>
                    <a:pt x="93" y="22"/>
                  </a:lnTo>
                  <a:lnTo>
                    <a:pt x="91" y="20"/>
                  </a:lnTo>
                  <a:lnTo>
                    <a:pt x="89" y="17"/>
                  </a:lnTo>
                  <a:lnTo>
                    <a:pt x="87" y="15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9" y="8"/>
                  </a:lnTo>
                  <a:lnTo>
                    <a:pt x="76" y="6"/>
                  </a:lnTo>
                  <a:lnTo>
                    <a:pt x="73" y="5"/>
                  </a:lnTo>
                  <a:lnTo>
                    <a:pt x="70" y="4"/>
                  </a:lnTo>
                  <a:lnTo>
                    <a:pt x="67" y="2"/>
                  </a:lnTo>
                  <a:lnTo>
                    <a:pt x="64" y="1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28" y="5"/>
                  </a:lnTo>
                  <a:lnTo>
                    <a:pt x="25" y="6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2" y="17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5" y="73"/>
                  </a:lnTo>
                  <a:lnTo>
                    <a:pt x="6" y="76"/>
                  </a:lnTo>
                  <a:lnTo>
                    <a:pt x="8" y="79"/>
                  </a:lnTo>
                  <a:lnTo>
                    <a:pt x="10" y="82"/>
                  </a:lnTo>
                  <a:lnTo>
                    <a:pt x="12" y="85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20" y="91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8" y="97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8" y="100"/>
                  </a:lnTo>
                  <a:lnTo>
                    <a:pt x="41" y="101"/>
                  </a:lnTo>
                  <a:lnTo>
                    <a:pt x="44" y="102"/>
                  </a:lnTo>
                  <a:lnTo>
                    <a:pt x="47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61" y="101"/>
                  </a:lnTo>
                  <a:lnTo>
                    <a:pt x="64" y="100"/>
                  </a:lnTo>
                  <a:lnTo>
                    <a:pt x="67" y="99"/>
                  </a:lnTo>
                  <a:lnTo>
                    <a:pt x="70" y="98"/>
                  </a:lnTo>
                  <a:lnTo>
                    <a:pt x="73" y="97"/>
                  </a:lnTo>
                  <a:lnTo>
                    <a:pt x="76" y="95"/>
                  </a:lnTo>
                  <a:lnTo>
                    <a:pt x="79" y="93"/>
                  </a:lnTo>
                  <a:lnTo>
                    <a:pt x="82" y="91"/>
                  </a:lnTo>
                  <a:lnTo>
                    <a:pt x="85" y="89"/>
                  </a:lnTo>
                  <a:lnTo>
                    <a:pt x="87" y="87"/>
                  </a:lnTo>
                  <a:lnTo>
                    <a:pt x="89" y="85"/>
                  </a:lnTo>
                  <a:lnTo>
                    <a:pt x="91" y="82"/>
                  </a:lnTo>
                  <a:lnTo>
                    <a:pt x="93" y="79"/>
                  </a:lnTo>
                  <a:lnTo>
                    <a:pt x="95" y="76"/>
                  </a:lnTo>
                  <a:lnTo>
                    <a:pt x="97" y="73"/>
                  </a:lnTo>
                  <a:lnTo>
                    <a:pt x="98" y="70"/>
                  </a:lnTo>
                  <a:lnTo>
                    <a:pt x="99" y="67"/>
                  </a:lnTo>
                  <a:lnTo>
                    <a:pt x="100" y="64"/>
                  </a:lnTo>
                  <a:lnTo>
                    <a:pt x="101" y="61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2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30" name="Line 114"/>
            <p:cNvSpPr>
              <a:spLocks noChangeShapeType="1"/>
            </p:cNvSpPr>
            <p:nvPr/>
          </p:nvSpPr>
          <p:spPr bwMode="auto">
            <a:xfrm flipV="1">
              <a:off x="8340725" y="2255838"/>
              <a:ext cx="30162" cy="2617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31" name="Line 115"/>
            <p:cNvSpPr>
              <a:spLocks noChangeShapeType="1"/>
            </p:cNvSpPr>
            <p:nvPr/>
          </p:nvSpPr>
          <p:spPr bwMode="auto">
            <a:xfrm flipV="1">
              <a:off x="6465888" y="2255838"/>
              <a:ext cx="190500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32" name="Freeform 116"/>
            <p:cNvSpPr>
              <a:spLocks/>
            </p:cNvSpPr>
            <p:nvPr/>
          </p:nvSpPr>
          <p:spPr bwMode="auto">
            <a:xfrm>
              <a:off x="8347075" y="2232025"/>
              <a:ext cx="47625" cy="47625"/>
            </a:xfrm>
            <a:custGeom>
              <a:avLst/>
              <a:gdLst/>
              <a:ahLst/>
              <a:cxnLst>
                <a:cxn ang="0">
                  <a:pos x="120" y="61"/>
                </a:cxn>
                <a:cxn ang="0">
                  <a:pos x="120" y="53"/>
                </a:cxn>
                <a:cxn ang="0">
                  <a:pos x="119" y="45"/>
                </a:cxn>
                <a:cxn ang="0">
                  <a:pos x="116" y="38"/>
                </a:cxn>
                <a:cxn ang="0">
                  <a:pos x="112" y="31"/>
                </a:cxn>
                <a:cxn ang="0">
                  <a:pos x="108" y="24"/>
                </a:cxn>
                <a:cxn ang="0">
                  <a:pos x="103" y="19"/>
                </a:cxn>
                <a:cxn ang="0">
                  <a:pos x="96" y="13"/>
                </a:cxn>
                <a:cxn ang="0">
                  <a:pos x="91" y="10"/>
                </a:cxn>
                <a:cxn ang="0">
                  <a:pos x="83" y="6"/>
                </a:cxn>
                <a:cxn ang="0">
                  <a:pos x="75" y="3"/>
                </a:cxn>
                <a:cxn ang="0">
                  <a:pos x="69" y="2"/>
                </a:cxn>
                <a:cxn ang="0">
                  <a:pos x="61" y="0"/>
                </a:cxn>
                <a:cxn ang="0">
                  <a:pos x="53" y="2"/>
                </a:cxn>
                <a:cxn ang="0">
                  <a:pos x="45" y="3"/>
                </a:cxn>
                <a:cxn ang="0">
                  <a:pos x="37" y="6"/>
                </a:cxn>
                <a:cxn ang="0">
                  <a:pos x="31" y="10"/>
                </a:cxn>
                <a:cxn ang="0">
                  <a:pos x="24" y="13"/>
                </a:cxn>
                <a:cxn ang="0">
                  <a:pos x="18" y="19"/>
                </a:cxn>
                <a:cxn ang="0">
                  <a:pos x="12" y="24"/>
                </a:cxn>
                <a:cxn ang="0">
                  <a:pos x="8" y="31"/>
                </a:cxn>
                <a:cxn ang="0">
                  <a:pos x="4" y="38"/>
                </a:cxn>
                <a:cxn ang="0">
                  <a:pos x="3" y="45"/>
                </a:cxn>
                <a:cxn ang="0">
                  <a:pos x="0" y="53"/>
                </a:cxn>
                <a:cxn ang="0">
                  <a:pos x="0" y="61"/>
                </a:cxn>
                <a:cxn ang="0">
                  <a:pos x="0" y="69"/>
                </a:cxn>
                <a:cxn ang="0">
                  <a:pos x="3" y="77"/>
                </a:cxn>
                <a:cxn ang="0">
                  <a:pos x="4" y="84"/>
                </a:cxn>
                <a:cxn ang="0">
                  <a:pos x="8" y="91"/>
                </a:cxn>
                <a:cxn ang="0">
                  <a:pos x="12" y="98"/>
                </a:cxn>
                <a:cxn ang="0">
                  <a:pos x="18" y="103"/>
                </a:cxn>
                <a:cxn ang="0">
                  <a:pos x="24" y="108"/>
                </a:cxn>
                <a:cxn ang="0">
                  <a:pos x="31" y="113"/>
                </a:cxn>
                <a:cxn ang="0">
                  <a:pos x="37" y="116"/>
                </a:cxn>
                <a:cxn ang="0">
                  <a:pos x="45" y="119"/>
                </a:cxn>
                <a:cxn ang="0">
                  <a:pos x="53" y="120"/>
                </a:cxn>
                <a:cxn ang="0">
                  <a:pos x="61" y="121"/>
                </a:cxn>
                <a:cxn ang="0">
                  <a:pos x="69" y="120"/>
                </a:cxn>
                <a:cxn ang="0">
                  <a:pos x="75" y="119"/>
                </a:cxn>
                <a:cxn ang="0">
                  <a:pos x="83" y="116"/>
                </a:cxn>
                <a:cxn ang="0">
                  <a:pos x="91" y="113"/>
                </a:cxn>
                <a:cxn ang="0">
                  <a:pos x="96" y="108"/>
                </a:cxn>
                <a:cxn ang="0">
                  <a:pos x="103" y="103"/>
                </a:cxn>
                <a:cxn ang="0">
                  <a:pos x="108" y="98"/>
                </a:cxn>
                <a:cxn ang="0">
                  <a:pos x="112" y="91"/>
                </a:cxn>
                <a:cxn ang="0">
                  <a:pos x="116" y="84"/>
                </a:cxn>
                <a:cxn ang="0">
                  <a:pos x="119" y="77"/>
                </a:cxn>
                <a:cxn ang="0">
                  <a:pos x="120" y="69"/>
                </a:cxn>
              </a:cxnLst>
              <a:rect l="0" t="0" r="r" b="b"/>
              <a:pathLst>
                <a:path w="120" h="121">
                  <a:moveTo>
                    <a:pt x="120" y="65"/>
                  </a:moveTo>
                  <a:lnTo>
                    <a:pt x="120" y="61"/>
                  </a:lnTo>
                  <a:lnTo>
                    <a:pt x="120" y="57"/>
                  </a:lnTo>
                  <a:lnTo>
                    <a:pt x="120" y="53"/>
                  </a:lnTo>
                  <a:lnTo>
                    <a:pt x="120" y="49"/>
                  </a:lnTo>
                  <a:lnTo>
                    <a:pt x="119" y="45"/>
                  </a:lnTo>
                  <a:lnTo>
                    <a:pt x="117" y="41"/>
                  </a:lnTo>
                  <a:lnTo>
                    <a:pt x="116" y="38"/>
                  </a:lnTo>
                  <a:lnTo>
                    <a:pt x="115" y="34"/>
                  </a:lnTo>
                  <a:lnTo>
                    <a:pt x="112" y="31"/>
                  </a:lnTo>
                  <a:lnTo>
                    <a:pt x="111" y="28"/>
                  </a:lnTo>
                  <a:lnTo>
                    <a:pt x="108" y="24"/>
                  </a:lnTo>
                  <a:lnTo>
                    <a:pt x="106" y="21"/>
                  </a:lnTo>
                  <a:lnTo>
                    <a:pt x="103" y="19"/>
                  </a:lnTo>
                  <a:lnTo>
                    <a:pt x="100" y="16"/>
                  </a:lnTo>
                  <a:lnTo>
                    <a:pt x="96" y="13"/>
                  </a:lnTo>
                  <a:lnTo>
                    <a:pt x="94" y="11"/>
                  </a:lnTo>
                  <a:lnTo>
                    <a:pt x="91" y="10"/>
                  </a:lnTo>
                  <a:lnTo>
                    <a:pt x="87" y="7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5" y="3"/>
                  </a:lnTo>
                  <a:lnTo>
                    <a:pt x="73" y="2"/>
                  </a:lnTo>
                  <a:lnTo>
                    <a:pt x="69" y="2"/>
                  </a:lnTo>
                  <a:lnTo>
                    <a:pt x="65" y="2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5" y="3"/>
                  </a:lnTo>
                  <a:lnTo>
                    <a:pt x="41" y="4"/>
                  </a:lnTo>
                  <a:lnTo>
                    <a:pt x="37" y="6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1"/>
                  </a:lnTo>
                  <a:lnTo>
                    <a:pt x="3" y="45"/>
                  </a:lnTo>
                  <a:lnTo>
                    <a:pt x="2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2" y="73"/>
                  </a:lnTo>
                  <a:lnTo>
                    <a:pt x="3" y="77"/>
                  </a:lnTo>
                  <a:lnTo>
                    <a:pt x="3" y="80"/>
                  </a:lnTo>
                  <a:lnTo>
                    <a:pt x="4" y="84"/>
                  </a:lnTo>
                  <a:lnTo>
                    <a:pt x="7" y="87"/>
                  </a:lnTo>
                  <a:lnTo>
                    <a:pt x="8" y="91"/>
                  </a:lnTo>
                  <a:lnTo>
                    <a:pt x="11" y="95"/>
                  </a:lnTo>
                  <a:lnTo>
                    <a:pt x="12" y="98"/>
                  </a:lnTo>
                  <a:lnTo>
                    <a:pt x="15" y="100"/>
                  </a:lnTo>
                  <a:lnTo>
                    <a:pt x="18" y="103"/>
                  </a:lnTo>
                  <a:lnTo>
                    <a:pt x="21" y="107"/>
                  </a:lnTo>
                  <a:lnTo>
                    <a:pt x="24" y="108"/>
                  </a:lnTo>
                  <a:lnTo>
                    <a:pt x="27" y="111"/>
                  </a:lnTo>
                  <a:lnTo>
                    <a:pt x="31" y="113"/>
                  </a:lnTo>
                  <a:lnTo>
                    <a:pt x="33" y="115"/>
                  </a:lnTo>
                  <a:lnTo>
                    <a:pt x="37" y="116"/>
                  </a:lnTo>
                  <a:lnTo>
                    <a:pt x="41" y="117"/>
                  </a:lnTo>
                  <a:lnTo>
                    <a:pt x="45" y="119"/>
                  </a:lnTo>
                  <a:lnTo>
                    <a:pt x="49" y="120"/>
                  </a:lnTo>
                  <a:lnTo>
                    <a:pt x="53" y="120"/>
                  </a:lnTo>
                  <a:lnTo>
                    <a:pt x="57" y="121"/>
                  </a:lnTo>
                  <a:lnTo>
                    <a:pt x="61" y="121"/>
                  </a:lnTo>
                  <a:lnTo>
                    <a:pt x="65" y="121"/>
                  </a:lnTo>
                  <a:lnTo>
                    <a:pt x="69" y="120"/>
                  </a:lnTo>
                  <a:lnTo>
                    <a:pt x="73" y="120"/>
                  </a:lnTo>
                  <a:lnTo>
                    <a:pt x="75" y="119"/>
                  </a:lnTo>
                  <a:lnTo>
                    <a:pt x="79" y="117"/>
                  </a:lnTo>
                  <a:lnTo>
                    <a:pt x="83" y="116"/>
                  </a:lnTo>
                  <a:lnTo>
                    <a:pt x="87" y="115"/>
                  </a:lnTo>
                  <a:lnTo>
                    <a:pt x="91" y="113"/>
                  </a:lnTo>
                  <a:lnTo>
                    <a:pt x="94" y="111"/>
                  </a:lnTo>
                  <a:lnTo>
                    <a:pt x="96" y="108"/>
                  </a:lnTo>
                  <a:lnTo>
                    <a:pt x="100" y="107"/>
                  </a:lnTo>
                  <a:lnTo>
                    <a:pt x="103" y="103"/>
                  </a:lnTo>
                  <a:lnTo>
                    <a:pt x="106" y="100"/>
                  </a:lnTo>
                  <a:lnTo>
                    <a:pt x="108" y="98"/>
                  </a:lnTo>
                  <a:lnTo>
                    <a:pt x="111" y="95"/>
                  </a:lnTo>
                  <a:lnTo>
                    <a:pt x="112" y="91"/>
                  </a:lnTo>
                  <a:lnTo>
                    <a:pt x="115" y="87"/>
                  </a:lnTo>
                  <a:lnTo>
                    <a:pt x="116" y="84"/>
                  </a:lnTo>
                  <a:lnTo>
                    <a:pt x="117" y="80"/>
                  </a:lnTo>
                  <a:lnTo>
                    <a:pt x="119" y="77"/>
                  </a:lnTo>
                  <a:lnTo>
                    <a:pt x="120" y="73"/>
                  </a:lnTo>
                  <a:lnTo>
                    <a:pt x="120" y="69"/>
                  </a:lnTo>
                  <a:lnTo>
                    <a:pt x="120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33" name="Freeform 117"/>
            <p:cNvSpPr>
              <a:spLocks/>
            </p:cNvSpPr>
            <p:nvPr/>
          </p:nvSpPr>
          <p:spPr bwMode="auto">
            <a:xfrm>
              <a:off x="8347075" y="2232025"/>
              <a:ext cx="47625" cy="47625"/>
            </a:xfrm>
            <a:custGeom>
              <a:avLst/>
              <a:gdLst/>
              <a:ahLst/>
              <a:cxnLst>
                <a:cxn ang="0">
                  <a:pos x="91" y="43"/>
                </a:cxn>
                <a:cxn ang="0">
                  <a:pos x="91" y="37"/>
                </a:cxn>
                <a:cxn ang="0">
                  <a:pos x="89" y="31"/>
                </a:cxn>
                <a:cxn ang="0">
                  <a:pos x="87" y="26"/>
                </a:cxn>
                <a:cxn ang="0">
                  <a:pos x="84" y="21"/>
                </a:cxn>
                <a:cxn ang="0">
                  <a:pos x="80" y="16"/>
                </a:cxn>
                <a:cxn ang="0">
                  <a:pos x="76" y="12"/>
                </a:cxn>
                <a:cxn ang="0">
                  <a:pos x="71" y="8"/>
                </a:cxn>
                <a:cxn ang="0">
                  <a:pos x="66" y="5"/>
                </a:cxn>
                <a:cxn ang="0">
                  <a:pos x="60" y="3"/>
                </a:cxn>
                <a:cxn ang="0">
                  <a:pos x="55" y="1"/>
                </a:cxn>
                <a:cxn ang="0">
                  <a:pos x="49" y="1"/>
                </a:cxn>
                <a:cxn ang="0">
                  <a:pos x="43" y="1"/>
                </a:cxn>
                <a:cxn ang="0">
                  <a:pos x="37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6" y="12"/>
                </a:cxn>
                <a:cxn ang="0">
                  <a:pos x="11" y="16"/>
                </a:cxn>
                <a:cxn ang="0">
                  <a:pos x="8" y="21"/>
                </a:cxn>
                <a:cxn ang="0">
                  <a:pos x="5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49"/>
                </a:cxn>
                <a:cxn ang="0">
                  <a:pos x="1" y="55"/>
                </a:cxn>
                <a:cxn ang="0">
                  <a:pos x="2" y="61"/>
                </a:cxn>
                <a:cxn ang="0">
                  <a:pos x="5" y="66"/>
                </a:cxn>
                <a:cxn ang="0">
                  <a:pos x="8" y="72"/>
                </a:cxn>
                <a:cxn ang="0">
                  <a:pos x="11" y="76"/>
                </a:cxn>
                <a:cxn ang="0">
                  <a:pos x="16" y="81"/>
                </a:cxn>
                <a:cxn ang="0">
                  <a:pos x="20" y="84"/>
                </a:cxn>
                <a:cxn ang="0">
                  <a:pos x="25" y="87"/>
                </a:cxn>
                <a:cxn ang="0">
                  <a:pos x="31" y="89"/>
                </a:cxn>
                <a:cxn ang="0">
                  <a:pos x="37" y="91"/>
                </a:cxn>
                <a:cxn ang="0">
                  <a:pos x="43" y="92"/>
                </a:cxn>
                <a:cxn ang="0">
                  <a:pos x="49" y="92"/>
                </a:cxn>
                <a:cxn ang="0">
                  <a:pos x="55" y="91"/>
                </a:cxn>
                <a:cxn ang="0">
                  <a:pos x="60" y="89"/>
                </a:cxn>
                <a:cxn ang="0">
                  <a:pos x="66" y="87"/>
                </a:cxn>
                <a:cxn ang="0">
                  <a:pos x="71" y="84"/>
                </a:cxn>
                <a:cxn ang="0">
                  <a:pos x="76" y="81"/>
                </a:cxn>
                <a:cxn ang="0">
                  <a:pos x="80" y="76"/>
                </a:cxn>
                <a:cxn ang="0">
                  <a:pos x="84" y="72"/>
                </a:cxn>
                <a:cxn ang="0">
                  <a:pos x="87" y="66"/>
                </a:cxn>
                <a:cxn ang="0">
                  <a:pos x="89" y="61"/>
                </a:cxn>
                <a:cxn ang="0">
                  <a:pos x="91" y="55"/>
                </a:cxn>
                <a:cxn ang="0">
                  <a:pos x="91" y="49"/>
                </a:cxn>
              </a:cxnLst>
              <a:rect l="0" t="0" r="r" b="b"/>
              <a:pathLst>
                <a:path w="91" h="92">
                  <a:moveTo>
                    <a:pt x="91" y="46"/>
                  </a:moveTo>
                  <a:lnTo>
                    <a:pt x="91" y="43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90" y="34"/>
                  </a:lnTo>
                  <a:lnTo>
                    <a:pt x="89" y="31"/>
                  </a:lnTo>
                  <a:lnTo>
                    <a:pt x="88" y="29"/>
                  </a:lnTo>
                  <a:lnTo>
                    <a:pt x="87" y="26"/>
                  </a:lnTo>
                  <a:lnTo>
                    <a:pt x="85" y="23"/>
                  </a:lnTo>
                  <a:lnTo>
                    <a:pt x="84" y="21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6" y="12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9" y="7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7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9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13" y="78"/>
                  </a:lnTo>
                  <a:lnTo>
                    <a:pt x="16" y="81"/>
                  </a:lnTo>
                  <a:lnTo>
                    <a:pt x="18" y="82"/>
                  </a:lnTo>
                  <a:lnTo>
                    <a:pt x="20" y="84"/>
                  </a:lnTo>
                  <a:lnTo>
                    <a:pt x="23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9" y="86"/>
                  </a:lnTo>
                  <a:lnTo>
                    <a:pt x="71" y="84"/>
                  </a:lnTo>
                  <a:lnTo>
                    <a:pt x="73" y="82"/>
                  </a:lnTo>
                  <a:lnTo>
                    <a:pt x="76" y="81"/>
                  </a:lnTo>
                  <a:lnTo>
                    <a:pt x="78" y="78"/>
                  </a:lnTo>
                  <a:lnTo>
                    <a:pt x="80" y="76"/>
                  </a:lnTo>
                  <a:lnTo>
                    <a:pt x="82" y="74"/>
                  </a:lnTo>
                  <a:lnTo>
                    <a:pt x="84" y="72"/>
                  </a:lnTo>
                  <a:lnTo>
                    <a:pt x="85" y="69"/>
                  </a:lnTo>
                  <a:lnTo>
                    <a:pt x="87" y="66"/>
                  </a:lnTo>
                  <a:lnTo>
                    <a:pt x="88" y="64"/>
                  </a:lnTo>
                  <a:lnTo>
                    <a:pt x="89" y="61"/>
                  </a:lnTo>
                  <a:lnTo>
                    <a:pt x="90" y="58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1" y="49"/>
                  </a:lnTo>
                  <a:lnTo>
                    <a:pt x="91" y="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34" name="Freeform 118"/>
            <p:cNvSpPr>
              <a:spLocks/>
            </p:cNvSpPr>
            <p:nvPr/>
          </p:nvSpPr>
          <p:spPr bwMode="auto">
            <a:xfrm>
              <a:off x="8315325" y="4849813"/>
              <a:ext cx="47625" cy="47625"/>
            </a:xfrm>
            <a:custGeom>
              <a:avLst/>
              <a:gdLst/>
              <a:ahLst/>
              <a:cxnLst>
                <a:cxn ang="0">
                  <a:pos x="119" y="60"/>
                </a:cxn>
                <a:cxn ang="0">
                  <a:pos x="119" y="53"/>
                </a:cxn>
                <a:cxn ang="0">
                  <a:pos x="118" y="45"/>
                </a:cxn>
                <a:cxn ang="0">
                  <a:pos x="116" y="37"/>
                </a:cxn>
                <a:cxn ang="0">
                  <a:pos x="112" y="30"/>
                </a:cxn>
                <a:cxn ang="0">
                  <a:pos x="108" y="24"/>
                </a:cxn>
                <a:cxn ang="0">
                  <a:pos x="102" y="17"/>
                </a:cxn>
                <a:cxn ang="0">
                  <a:pos x="96" y="13"/>
                </a:cxn>
                <a:cxn ang="0">
                  <a:pos x="89" y="8"/>
                </a:cxn>
                <a:cxn ang="0">
                  <a:pos x="83" y="5"/>
                </a:cxn>
                <a:cxn ang="0">
                  <a:pos x="75" y="3"/>
                </a:cxn>
                <a:cxn ang="0">
                  <a:pos x="68" y="0"/>
                </a:cxn>
                <a:cxn ang="0">
                  <a:pos x="60" y="0"/>
                </a:cxn>
                <a:cxn ang="0">
                  <a:pos x="53" y="0"/>
                </a:cxn>
                <a:cxn ang="0">
                  <a:pos x="45" y="3"/>
                </a:cxn>
                <a:cxn ang="0">
                  <a:pos x="37" y="5"/>
                </a:cxn>
                <a:cxn ang="0">
                  <a:pos x="30" y="8"/>
                </a:cxn>
                <a:cxn ang="0">
                  <a:pos x="24" y="13"/>
                </a:cxn>
                <a:cxn ang="0">
                  <a:pos x="17" y="17"/>
                </a:cxn>
                <a:cxn ang="0">
                  <a:pos x="12" y="24"/>
                </a:cxn>
                <a:cxn ang="0">
                  <a:pos x="8" y="30"/>
                </a:cxn>
                <a:cxn ang="0">
                  <a:pos x="4" y="37"/>
                </a:cxn>
                <a:cxn ang="0">
                  <a:pos x="1" y="45"/>
                </a:cxn>
                <a:cxn ang="0">
                  <a:pos x="0" y="53"/>
                </a:cxn>
                <a:cxn ang="0">
                  <a:pos x="0" y="60"/>
                </a:cxn>
                <a:cxn ang="0">
                  <a:pos x="0" y="68"/>
                </a:cxn>
                <a:cxn ang="0">
                  <a:pos x="1" y="76"/>
                </a:cxn>
                <a:cxn ang="0">
                  <a:pos x="4" y="83"/>
                </a:cxn>
                <a:cxn ang="0">
                  <a:pos x="8" y="91"/>
                </a:cxn>
                <a:cxn ang="0">
                  <a:pos x="12" y="97"/>
                </a:cxn>
                <a:cxn ang="0">
                  <a:pos x="17" y="102"/>
                </a:cxn>
                <a:cxn ang="0">
                  <a:pos x="24" y="108"/>
                </a:cxn>
                <a:cxn ang="0">
                  <a:pos x="30" y="112"/>
                </a:cxn>
                <a:cxn ang="0">
                  <a:pos x="37" y="116"/>
                </a:cxn>
                <a:cxn ang="0">
                  <a:pos x="45" y="118"/>
                </a:cxn>
                <a:cxn ang="0">
                  <a:pos x="53" y="119"/>
                </a:cxn>
                <a:cxn ang="0">
                  <a:pos x="60" y="121"/>
                </a:cxn>
                <a:cxn ang="0">
                  <a:pos x="68" y="119"/>
                </a:cxn>
                <a:cxn ang="0">
                  <a:pos x="75" y="118"/>
                </a:cxn>
                <a:cxn ang="0">
                  <a:pos x="83" y="116"/>
                </a:cxn>
                <a:cxn ang="0">
                  <a:pos x="89" y="112"/>
                </a:cxn>
                <a:cxn ang="0">
                  <a:pos x="96" y="108"/>
                </a:cxn>
                <a:cxn ang="0">
                  <a:pos x="102" y="102"/>
                </a:cxn>
                <a:cxn ang="0">
                  <a:pos x="108" y="97"/>
                </a:cxn>
                <a:cxn ang="0">
                  <a:pos x="112" y="91"/>
                </a:cxn>
                <a:cxn ang="0">
                  <a:pos x="116" y="83"/>
                </a:cxn>
                <a:cxn ang="0">
                  <a:pos x="118" y="76"/>
                </a:cxn>
                <a:cxn ang="0">
                  <a:pos x="119" y="68"/>
                </a:cxn>
              </a:cxnLst>
              <a:rect l="0" t="0" r="r" b="b"/>
              <a:pathLst>
                <a:path w="119" h="121">
                  <a:moveTo>
                    <a:pt x="119" y="64"/>
                  </a:moveTo>
                  <a:lnTo>
                    <a:pt x="119" y="60"/>
                  </a:lnTo>
                  <a:lnTo>
                    <a:pt x="119" y="56"/>
                  </a:lnTo>
                  <a:lnTo>
                    <a:pt x="119" y="53"/>
                  </a:lnTo>
                  <a:lnTo>
                    <a:pt x="118" y="49"/>
                  </a:lnTo>
                  <a:lnTo>
                    <a:pt x="118" y="45"/>
                  </a:lnTo>
                  <a:lnTo>
                    <a:pt x="117" y="41"/>
                  </a:lnTo>
                  <a:lnTo>
                    <a:pt x="116" y="37"/>
                  </a:lnTo>
                  <a:lnTo>
                    <a:pt x="114" y="34"/>
                  </a:lnTo>
                  <a:lnTo>
                    <a:pt x="112" y="30"/>
                  </a:lnTo>
                  <a:lnTo>
                    <a:pt x="110" y="26"/>
                  </a:lnTo>
                  <a:lnTo>
                    <a:pt x="108" y="24"/>
                  </a:lnTo>
                  <a:lnTo>
                    <a:pt x="105" y="21"/>
                  </a:lnTo>
                  <a:lnTo>
                    <a:pt x="102" y="17"/>
                  </a:lnTo>
                  <a:lnTo>
                    <a:pt x="100" y="14"/>
                  </a:lnTo>
                  <a:lnTo>
                    <a:pt x="96" y="13"/>
                  </a:lnTo>
                  <a:lnTo>
                    <a:pt x="93" y="11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3" y="5"/>
                  </a:lnTo>
                  <a:lnTo>
                    <a:pt x="79" y="4"/>
                  </a:lnTo>
                  <a:lnTo>
                    <a:pt x="75" y="3"/>
                  </a:lnTo>
                  <a:lnTo>
                    <a:pt x="71" y="1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9" y="1"/>
                  </a:lnTo>
                  <a:lnTo>
                    <a:pt x="45" y="3"/>
                  </a:lnTo>
                  <a:lnTo>
                    <a:pt x="41" y="4"/>
                  </a:lnTo>
                  <a:lnTo>
                    <a:pt x="37" y="5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6" y="11"/>
                  </a:lnTo>
                  <a:lnTo>
                    <a:pt x="24" y="13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7" y="34"/>
                  </a:lnTo>
                  <a:lnTo>
                    <a:pt x="4" y="37"/>
                  </a:lnTo>
                  <a:lnTo>
                    <a:pt x="3" y="41"/>
                  </a:lnTo>
                  <a:lnTo>
                    <a:pt x="1" y="45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1" y="72"/>
                  </a:lnTo>
                  <a:lnTo>
                    <a:pt x="1" y="76"/>
                  </a:lnTo>
                  <a:lnTo>
                    <a:pt x="3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8" y="91"/>
                  </a:lnTo>
                  <a:lnTo>
                    <a:pt x="10" y="93"/>
                  </a:lnTo>
                  <a:lnTo>
                    <a:pt x="12" y="97"/>
                  </a:lnTo>
                  <a:lnTo>
                    <a:pt x="14" y="100"/>
                  </a:lnTo>
                  <a:lnTo>
                    <a:pt x="17" y="102"/>
                  </a:lnTo>
                  <a:lnTo>
                    <a:pt x="20" y="105"/>
                  </a:lnTo>
                  <a:lnTo>
                    <a:pt x="24" y="108"/>
                  </a:lnTo>
                  <a:lnTo>
                    <a:pt x="26" y="110"/>
                  </a:lnTo>
                  <a:lnTo>
                    <a:pt x="30" y="112"/>
                  </a:lnTo>
                  <a:lnTo>
                    <a:pt x="33" y="114"/>
                  </a:lnTo>
                  <a:lnTo>
                    <a:pt x="37" y="116"/>
                  </a:lnTo>
                  <a:lnTo>
                    <a:pt x="41" y="117"/>
                  </a:lnTo>
                  <a:lnTo>
                    <a:pt x="45" y="118"/>
                  </a:lnTo>
                  <a:lnTo>
                    <a:pt x="49" y="119"/>
                  </a:lnTo>
                  <a:lnTo>
                    <a:pt x="53" y="119"/>
                  </a:lnTo>
                  <a:lnTo>
                    <a:pt x="56" y="119"/>
                  </a:lnTo>
                  <a:lnTo>
                    <a:pt x="60" y="121"/>
                  </a:lnTo>
                  <a:lnTo>
                    <a:pt x="64" y="119"/>
                  </a:lnTo>
                  <a:lnTo>
                    <a:pt x="68" y="119"/>
                  </a:lnTo>
                  <a:lnTo>
                    <a:pt x="71" y="119"/>
                  </a:lnTo>
                  <a:lnTo>
                    <a:pt x="75" y="118"/>
                  </a:lnTo>
                  <a:lnTo>
                    <a:pt x="79" y="117"/>
                  </a:lnTo>
                  <a:lnTo>
                    <a:pt x="83" y="116"/>
                  </a:lnTo>
                  <a:lnTo>
                    <a:pt x="87" y="114"/>
                  </a:lnTo>
                  <a:lnTo>
                    <a:pt x="89" y="112"/>
                  </a:lnTo>
                  <a:lnTo>
                    <a:pt x="93" y="110"/>
                  </a:lnTo>
                  <a:lnTo>
                    <a:pt x="96" y="108"/>
                  </a:lnTo>
                  <a:lnTo>
                    <a:pt x="100" y="105"/>
                  </a:lnTo>
                  <a:lnTo>
                    <a:pt x="102" y="102"/>
                  </a:lnTo>
                  <a:lnTo>
                    <a:pt x="105" y="100"/>
                  </a:lnTo>
                  <a:lnTo>
                    <a:pt x="108" y="97"/>
                  </a:lnTo>
                  <a:lnTo>
                    <a:pt x="110" y="93"/>
                  </a:lnTo>
                  <a:lnTo>
                    <a:pt x="112" y="91"/>
                  </a:lnTo>
                  <a:lnTo>
                    <a:pt x="114" y="87"/>
                  </a:lnTo>
                  <a:lnTo>
                    <a:pt x="116" y="83"/>
                  </a:lnTo>
                  <a:lnTo>
                    <a:pt x="117" y="80"/>
                  </a:lnTo>
                  <a:lnTo>
                    <a:pt x="118" y="76"/>
                  </a:lnTo>
                  <a:lnTo>
                    <a:pt x="118" y="72"/>
                  </a:lnTo>
                  <a:lnTo>
                    <a:pt x="119" y="68"/>
                  </a:lnTo>
                  <a:lnTo>
                    <a:pt x="119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9335" name="Freeform 119"/>
            <p:cNvSpPr>
              <a:spLocks/>
            </p:cNvSpPr>
            <p:nvPr/>
          </p:nvSpPr>
          <p:spPr bwMode="auto">
            <a:xfrm>
              <a:off x="8315325" y="4849813"/>
              <a:ext cx="47625" cy="47625"/>
            </a:xfrm>
            <a:custGeom>
              <a:avLst/>
              <a:gdLst/>
              <a:ahLst/>
              <a:cxnLst>
                <a:cxn ang="0">
                  <a:pos x="91" y="43"/>
                </a:cxn>
                <a:cxn ang="0">
                  <a:pos x="90" y="37"/>
                </a:cxn>
                <a:cxn ang="0">
                  <a:pos x="89" y="31"/>
                </a:cxn>
                <a:cxn ang="0">
                  <a:pos x="87" y="26"/>
                </a:cxn>
                <a:cxn ang="0">
                  <a:pos x="84" y="20"/>
                </a:cxn>
                <a:cxn ang="0">
                  <a:pos x="80" y="16"/>
                </a:cxn>
                <a:cxn ang="0">
                  <a:pos x="76" y="11"/>
                </a:cxn>
                <a:cxn ang="0">
                  <a:pos x="71" y="8"/>
                </a:cxn>
                <a:cxn ang="0">
                  <a:pos x="66" y="5"/>
                </a:cxn>
                <a:cxn ang="0">
                  <a:pos x="60" y="3"/>
                </a:cxn>
                <a:cxn ang="0">
                  <a:pos x="54" y="1"/>
                </a:cxn>
                <a:cxn ang="0">
                  <a:pos x="49" y="0"/>
                </a:cxn>
                <a:cxn ang="0">
                  <a:pos x="43" y="0"/>
                </a:cxn>
                <a:cxn ang="0">
                  <a:pos x="37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49"/>
                </a:cxn>
                <a:cxn ang="0">
                  <a:pos x="1" y="55"/>
                </a:cxn>
                <a:cxn ang="0">
                  <a:pos x="2" y="61"/>
                </a:cxn>
                <a:cxn ang="0">
                  <a:pos x="5" y="66"/>
                </a:cxn>
                <a:cxn ang="0">
                  <a:pos x="8" y="71"/>
                </a:cxn>
                <a:cxn ang="0">
                  <a:pos x="11" y="76"/>
                </a:cxn>
                <a:cxn ang="0">
                  <a:pos x="15" y="80"/>
                </a:cxn>
                <a:cxn ang="0">
                  <a:pos x="20" y="84"/>
                </a:cxn>
                <a:cxn ang="0">
                  <a:pos x="25" y="87"/>
                </a:cxn>
                <a:cxn ang="0">
                  <a:pos x="31" y="89"/>
                </a:cxn>
                <a:cxn ang="0">
                  <a:pos x="37" y="91"/>
                </a:cxn>
                <a:cxn ang="0">
                  <a:pos x="43" y="91"/>
                </a:cxn>
                <a:cxn ang="0">
                  <a:pos x="49" y="91"/>
                </a:cxn>
                <a:cxn ang="0">
                  <a:pos x="54" y="91"/>
                </a:cxn>
                <a:cxn ang="0">
                  <a:pos x="60" y="89"/>
                </a:cxn>
                <a:cxn ang="0">
                  <a:pos x="66" y="87"/>
                </a:cxn>
                <a:cxn ang="0">
                  <a:pos x="71" y="84"/>
                </a:cxn>
                <a:cxn ang="0">
                  <a:pos x="76" y="80"/>
                </a:cxn>
                <a:cxn ang="0">
                  <a:pos x="80" y="76"/>
                </a:cxn>
                <a:cxn ang="0">
                  <a:pos x="84" y="71"/>
                </a:cxn>
                <a:cxn ang="0">
                  <a:pos x="87" y="66"/>
                </a:cxn>
                <a:cxn ang="0">
                  <a:pos x="89" y="61"/>
                </a:cxn>
                <a:cxn ang="0">
                  <a:pos x="90" y="55"/>
                </a:cxn>
                <a:cxn ang="0">
                  <a:pos x="91" y="49"/>
                </a:cxn>
              </a:cxnLst>
              <a:rect l="0" t="0" r="r" b="b"/>
              <a:pathLst>
                <a:path w="91" h="92">
                  <a:moveTo>
                    <a:pt x="91" y="46"/>
                  </a:moveTo>
                  <a:lnTo>
                    <a:pt x="91" y="43"/>
                  </a:lnTo>
                  <a:lnTo>
                    <a:pt x="91" y="40"/>
                  </a:lnTo>
                  <a:lnTo>
                    <a:pt x="90" y="37"/>
                  </a:lnTo>
                  <a:lnTo>
                    <a:pt x="90" y="34"/>
                  </a:lnTo>
                  <a:lnTo>
                    <a:pt x="89" y="31"/>
                  </a:lnTo>
                  <a:lnTo>
                    <a:pt x="88" y="28"/>
                  </a:lnTo>
                  <a:lnTo>
                    <a:pt x="87" y="26"/>
                  </a:lnTo>
                  <a:lnTo>
                    <a:pt x="85" y="23"/>
                  </a:lnTo>
                  <a:lnTo>
                    <a:pt x="84" y="20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78" y="13"/>
                  </a:lnTo>
                  <a:lnTo>
                    <a:pt x="76" y="11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6" y="69"/>
                  </a:lnTo>
                  <a:lnTo>
                    <a:pt x="8" y="71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13" y="78"/>
                  </a:lnTo>
                  <a:lnTo>
                    <a:pt x="15" y="80"/>
                  </a:lnTo>
                  <a:lnTo>
                    <a:pt x="18" y="82"/>
                  </a:lnTo>
                  <a:lnTo>
                    <a:pt x="20" y="84"/>
                  </a:lnTo>
                  <a:lnTo>
                    <a:pt x="23" y="85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1"/>
                  </a:lnTo>
                  <a:lnTo>
                    <a:pt x="46" y="92"/>
                  </a:lnTo>
                  <a:lnTo>
                    <a:pt x="49" y="91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5"/>
                  </a:lnTo>
                  <a:lnTo>
                    <a:pt x="71" y="84"/>
                  </a:lnTo>
                  <a:lnTo>
                    <a:pt x="73" y="82"/>
                  </a:lnTo>
                  <a:lnTo>
                    <a:pt x="76" y="80"/>
                  </a:lnTo>
                  <a:lnTo>
                    <a:pt x="78" y="78"/>
                  </a:lnTo>
                  <a:lnTo>
                    <a:pt x="80" y="76"/>
                  </a:lnTo>
                  <a:lnTo>
                    <a:pt x="82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7" y="66"/>
                  </a:lnTo>
                  <a:lnTo>
                    <a:pt x="88" y="63"/>
                  </a:lnTo>
                  <a:lnTo>
                    <a:pt x="89" y="61"/>
                  </a:lnTo>
                  <a:lnTo>
                    <a:pt x="90" y="58"/>
                  </a:lnTo>
                  <a:lnTo>
                    <a:pt x="90" y="55"/>
                  </a:lnTo>
                  <a:lnTo>
                    <a:pt x="91" y="52"/>
                  </a:lnTo>
                  <a:lnTo>
                    <a:pt x="91" y="49"/>
                  </a:lnTo>
                  <a:lnTo>
                    <a:pt x="91" y="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grpSp>
          <p:nvGrpSpPr>
            <p:cNvPr id="270" name="Group 269"/>
            <p:cNvGrpSpPr/>
            <p:nvPr/>
          </p:nvGrpSpPr>
          <p:grpSpPr>
            <a:xfrm>
              <a:off x="7386638" y="2262188"/>
              <a:ext cx="63500" cy="63500"/>
              <a:chOff x="7386638" y="2262188"/>
              <a:chExt cx="63500" cy="63500"/>
            </a:xfrm>
          </p:grpSpPr>
          <p:sp>
            <p:nvSpPr>
              <p:cNvPr id="9336" name="Line 120"/>
              <p:cNvSpPr>
                <a:spLocks noChangeShapeType="1"/>
              </p:cNvSpPr>
              <p:nvPr/>
            </p:nvSpPr>
            <p:spPr bwMode="auto">
              <a:xfrm>
                <a:off x="7386638" y="2262188"/>
                <a:ext cx="63500" cy="6350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9337" name="Line 121"/>
              <p:cNvSpPr>
                <a:spLocks noChangeShapeType="1"/>
              </p:cNvSpPr>
              <p:nvPr/>
            </p:nvSpPr>
            <p:spPr bwMode="auto">
              <a:xfrm flipV="1">
                <a:off x="7386638" y="2262188"/>
                <a:ext cx="63500" cy="6350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9338" name="Line 122"/>
              <p:cNvSpPr>
                <a:spLocks noChangeShapeType="1"/>
              </p:cNvSpPr>
              <p:nvPr/>
            </p:nvSpPr>
            <p:spPr bwMode="auto">
              <a:xfrm flipH="1" flipV="1">
                <a:off x="7386638" y="2262188"/>
                <a:ext cx="63500" cy="6350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9339" name="Line 123"/>
              <p:cNvSpPr>
                <a:spLocks noChangeShapeType="1"/>
              </p:cNvSpPr>
              <p:nvPr/>
            </p:nvSpPr>
            <p:spPr bwMode="auto">
              <a:xfrm flipH="1">
                <a:off x="7386638" y="2262188"/>
                <a:ext cx="63500" cy="6350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+mj-lt"/>
                </a:endParaRPr>
              </a:p>
            </p:txBody>
          </p:sp>
        </p:grpSp>
        <p:grpSp>
          <p:nvGrpSpPr>
            <p:cNvPr id="269" name="Group 268"/>
            <p:cNvGrpSpPr/>
            <p:nvPr/>
          </p:nvGrpSpPr>
          <p:grpSpPr>
            <a:xfrm>
              <a:off x="8323263" y="3532188"/>
              <a:ext cx="63500" cy="65088"/>
              <a:chOff x="8323263" y="3532188"/>
              <a:chExt cx="63500" cy="65088"/>
            </a:xfrm>
          </p:grpSpPr>
          <p:sp>
            <p:nvSpPr>
              <p:cNvPr id="9340" name="Line 124"/>
              <p:cNvSpPr>
                <a:spLocks noChangeShapeType="1"/>
              </p:cNvSpPr>
              <p:nvPr/>
            </p:nvSpPr>
            <p:spPr bwMode="auto">
              <a:xfrm>
                <a:off x="8323263" y="3532188"/>
                <a:ext cx="63500" cy="65088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9341" name="Line 125"/>
              <p:cNvSpPr>
                <a:spLocks noChangeShapeType="1"/>
              </p:cNvSpPr>
              <p:nvPr/>
            </p:nvSpPr>
            <p:spPr bwMode="auto">
              <a:xfrm flipV="1">
                <a:off x="8323263" y="3532188"/>
                <a:ext cx="63500" cy="65088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9342" name="Line 126"/>
              <p:cNvSpPr>
                <a:spLocks noChangeShapeType="1"/>
              </p:cNvSpPr>
              <p:nvPr/>
            </p:nvSpPr>
            <p:spPr bwMode="auto">
              <a:xfrm flipH="1" flipV="1">
                <a:off x="8323263" y="3532188"/>
                <a:ext cx="63500" cy="65088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9343" name="Line 127"/>
              <p:cNvSpPr>
                <a:spLocks noChangeShapeType="1"/>
              </p:cNvSpPr>
              <p:nvPr/>
            </p:nvSpPr>
            <p:spPr bwMode="auto">
              <a:xfrm flipH="1">
                <a:off x="8323263" y="3532188"/>
                <a:ext cx="63500" cy="65088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+mj-lt"/>
                </a:endParaRPr>
              </a:p>
            </p:txBody>
          </p:sp>
        </p:grpSp>
        <p:sp>
          <p:nvSpPr>
            <p:cNvPr id="271" name="Rectangle 92"/>
            <p:cNvSpPr>
              <a:spLocks noChangeArrowheads="1"/>
            </p:cNvSpPr>
            <p:nvPr/>
          </p:nvSpPr>
          <p:spPr bwMode="auto">
            <a:xfrm rot="21420000">
              <a:off x="6889248" y="2353107"/>
              <a:ext cx="3542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0" dirty="0">
                  <a:solidFill>
                    <a:srgbClr val="CC0000"/>
                  </a:solidFill>
                  <a:latin typeface="+mj-lt"/>
                  <a:cs typeface="Arial" pitchFamily="34" charset="0"/>
                </a:rPr>
                <a:t>150.5</a:t>
              </a: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+mj-lt"/>
                  <a:cs typeface="Arial" pitchFamily="34" charset="0"/>
                </a:rPr>
                <a:t>'</a:t>
              </a:r>
            </a:p>
          </p:txBody>
        </p:sp>
        <p:sp>
          <p:nvSpPr>
            <p:cNvPr id="272" name="Rectangle 92"/>
            <p:cNvSpPr>
              <a:spLocks noChangeArrowheads="1"/>
            </p:cNvSpPr>
            <p:nvPr/>
          </p:nvSpPr>
          <p:spPr bwMode="auto">
            <a:xfrm rot="21420000">
              <a:off x="7781220" y="2339758"/>
              <a:ext cx="35907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+mj-lt"/>
                  <a:cs typeface="Arial" pitchFamily="34" charset="0"/>
                </a:rPr>
                <a:t>150.5’</a:t>
              </a:r>
            </a:p>
          </p:txBody>
        </p:sp>
        <p:sp>
          <p:nvSpPr>
            <p:cNvPr id="273" name="Rectangle 94"/>
            <p:cNvSpPr>
              <a:spLocks noChangeArrowheads="1"/>
            </p:cNvSpPr>
            <p:nvPr/>
          </p:nvSpPr>
          <p:spPr bwMode="auto">
            <a:xfrm rot="16200000">
              <a:off x="8076150" y="2981966"/>
              <a:ext cx="3542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+mj-lt"/>
                  <a:cs typeface="Arial" pitchFamily="34" charset="0"/>
                </a:rPr>
                <a:t>200.5'</a:t>
              </a:r>
            </a:p>
          </p:txBody>
        </p:sp>
        <p:sp>
          <p:nvSpPr>
            <p:cNvPr id="274" name="Rectangle 94"/>
            <p:cNvSpPr>
              <a:spLocks noChangeArrowheads="1"/>
            </p:cNvSpPr>
            <p:nvPr/>
          </p:nvSpPr>
          <p:spPr bwMode="auto">
            <a:xfrm rot="16200000">
              <a:off x="8088388" y="4062115"/>
              <a:ext cx="3542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+mj-lt"/>
                  <a:cs typeface="Arial" pitchFamily="34" charset="0"/>
                </a:rPr>
                <a:t>200.5'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Bonus Question</a:t>
            </a:r>
          </a:p>
          <a:p>
            <a:pPr lvl="1"/>
            <a:r>
              <a:rPr lang="en-US"/>
              <a:t>Using only record and remeasured values, how would you set the interior lot corners?</a:t>
            </a:r>
          </a:p>
          <a:p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226512" y="2387600"/>
            <a:ext cx="3629526" cy="2555290"/>
            <a:chOff x="226512" y="2387600"/>
            <a:chExt cx="3629526" cy="2555290"/>
          </a:xfrm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392113" y="2413000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252538" y="2413000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252538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392113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2112963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392113" y="3559175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1252538" y="3559175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252538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92113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2112963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392113" y="4705350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1252538" y="4705350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595313" y="2479675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595313" y="362585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595313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1455738" y="2479675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1455738" y="362585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1455738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 rot="16200000">
              <a:off x="73105" y="2979236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5" name="Rectangle 25"/>
            <p:cNvSpPr>
              <a:spLocks noChangeArrowheads="1"/>
            </p:cNvSpPr>
            <p:nvPr/>
          </p:nvSpPr>
          <p:spPr bwMode="auto">
            <a:xfrm rot="16200000">
              <a:off x="933530" y="2979236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 rot="16200000">
              <a:off x="1793955" y="2979236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 rot="16200000">
              <a:off x="73105" y="4125411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 rot="16200000">
              <a:off x="933530" y="4125411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 rot="16200000">
              <a:off x="1793955" y="4125411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758825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801688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1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/>
          </p:nvSpPr>
          <p:spPr bwMode="auto">
            <a:xfrm>
              <a:off x="758825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801688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8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617663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1662113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7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1617663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7" name="Rectangle 37"/>
            <p:cNvSpPr>
              <a:spLocks noChangeArrowheads="1"/>
            </p:cNvSpPr>
            <p:nvPr/>
          </p:nvSpPr>
          <p:spPr bwMode="auto">
            <a:xfrm>
              <a:off x="1662113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2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368300" y="2387600"/>
              <a:ext cx="49213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89" y="40"/>
                </a:cxn>
                <a:cxn ang="0">
                  <a:pos x="88" y="34"/>
                </a:cxn>
                <a:cxn ang="0">
                  <a:pos x="86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3"/>
                </a:cxn>
                <a:cxn ang="0">
                  <a:pos x="72" y="10"/>
                </a:cxn>
                <a:cxn ang="0">
                  <a:pos x="68" y="6"/>
                </a:cxn>
                <a:cxn ang="0">
                  <a:pos x="62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3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8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2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2" y="88"/>
                </a:cxn>
                <a:cxn ang="0">
                  <a:pos x="68" y="86"/>
                </a:cxn>
                <a:cxn ang="0">
                  <a:pos x="72" y="82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8"/>
                </a:cxn>
                <a:cxn ang="0">
                  <a:pos x="86" y="63"/>
                </a:cxn>
                <a:cxn ang="0">
                  <a:pos x="88" y="58"/>
                </a:cxn>
                <a:cxn ang="0">
                  <a:pos x="89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89" y="40"/>
                  </a:lnTo>
                  <a:lnTo>
                    <a:pt x="89" y="37"/>
                  </a:lnTo>
                  <a:lnTo>
                    <a:pt x="88" y="34"/>
                  </a:lnTo>
                  <a:lnTo>
                    <a:pt x="87" y="32"/>
                  </a:lnTo>
                  <a:lnTo>
                    <a:pt x="86" y="29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3"/>
                  </a:lnTo>
                  <a:lnTo>
                    <a:pt x="75" y="11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8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2"/>
                  </a:lnTo>
                  <a:lnTo>
                    <a:pt x="19" y="84"/>
                  </a:lnTo>
                  <a:lnTo>
                    <a:pt x="22" y="86"/>
                  </a:lnTo>
                  <a:lnTo>
                    <a:pt x="24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2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68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7" y="60"/>
                  </a:lnTo>
                  <a:lnTo>
                    <a:pt x="88" y="58"/>
                  </a:lnTo>
                  <a:lnTo>
                    <a:pt x="89" y="55"/>
                  </a:lnTo>
                  <a:lnTo>
                    <a:pt x="89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368300" y="2387600"/>
              <a:ext cx="49213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6" y="31"/>
                </a:cxn>
                <a:cxn ang="0">
                  <a:pos x="84" y="25"/>
                </a:cxn>
                <a:cxn ang="0">
                  <a:pos x="81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5" y="1"/>
                </a:cxn>
                <a:cxn ang="0">
                  <a:pos x="30" y="3"/>
                </a:cxn>
                <a:cxn ang="0">
                  <a:pos x="24" y="5"/>
                </a:cxn>
                <a:cxn ang="0">
                  <a:pos x="19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2" y="59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4"/>
                </a:cxn>
                <a:cxn ang="0">
                  <a:pos x="15" y="79"/>
                </a:cxn>
                <a:cxn ang="0">
                  <a:pos x="19" y="82"/>
                </a:cxn>
                <a:cxn ang="0">
                  <a:pos x="24" y="85"/>
                </a:cxn>
                <a:cxn ang="0">
                  <a:pos x="30" y="87"/>
                </a:cxn>
                <a:cxn ang="0">
                  <a:pos x="35" y="89"/>
                </a:cxn>
                <a:cxn ang="0">
                  <a:pos x="41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4"/>
                </a:cxn>
                <a:cxn ang="0">
                  <a:pos x="81" y="70"/>
                </a:cxn>
                <a:cxn ang="0">
                  <a:pos x="84" y="65"/>
                </a:cxn>
                <a:cxn ang="0">
                  <a:pos x="86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8" y="39"/>
                  </a:lnTo>
                  <a:lnTo>
                    <a:pt x="88" y="36"/>
                  </a:lnTo>
                  <a:lnTo>
                    <a:pt x="87" y="33"/>
                  </a:lnTo>
                  <a:lnTo>
                    <a:pt x="86" y="31"/>
                  </a:lnTo>
                  <a:lnTo>
                    <a:pt x="85" y="28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1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2" y="84"/>
                  </a:lnTo>
                  <a:lnTo>
                    <a:pt x="24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5" y="89"/>
                  </a:lnTo>
                  <a:lnTo>
                    <a:pt x="38" y="89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1" y="70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5" y="62"/>
                  </a:lnTo>
                  <a:lnTo>
                    <a:pt x="86" y="59"/>
                  </a:lnTo>
                  <a:lnTo>
                    <a:pt x="87" y="57"/>
                  </a:lnTo>
                  <a:lnTo>
                    <a:pt x="88" y="54"/>
                  </a:lnTo>
                  <a:lnTo>
                    <a:pt x="88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228725" y="2387600"/>
              <a:ext cx="47625" cy="49213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4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3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40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3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8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2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40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2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8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9" y="37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3"/>
                  </a:lnTo>
                  <a:lnTo>
                    <a:pt x="75" y="11"/>
                  </a:lnTo>
                  <a:lnTo>
                    <a:pt x="73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8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2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8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89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228725" y="2387600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4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2089150" y="2387600"/>
              <a:ext cx="47625" cy="49213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4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3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8" y="4"/>
                </a:cxn>
                <a:cxn ang="0">
                  <a:pos x="22" y="6"/>
                </a:cxn>
                <a:cxn ang="0">
                  <a:pos x="18" y="10"/>
                </a:cxn>
                <a:cxn ang="0">
                  <a:pos x="13" y="13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8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8" y="82"/>
                </a:cxn>
                <a:cxn ang="0">
                  <a:pos x="22" y="86"/>
                </a:cxn>
                <a:cxn ang="0">
                  <a:pos x="28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2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8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3"/>
                  </a:lnTo>
                  <a:lnTo>
                    <a:pt x="75" y="11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8" y="82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8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2089150" y="2387600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4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8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2089150" y="4681538"/>
              <a:ext cx="47625" cy="49213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8" y="4"/>
                </a:cxn>
                <a:cxn ang="0">
                  <a:pos x="22" y="6"/>
                </a:cxn>
                <a:cxn ang="0">
                  <a:pos x="18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5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8" y="83"/>
                </a:cxn>
                <a:cxn ang="0">
                  <a:pos x="22" y="86"/>
                </a:cxn>
                <a:cxn ang="0">
                  <a:pos x="28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3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4" y="63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8" y="83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9"/>
                  </a:lnTo>
                  <a:lnTo>
                    <a:pt x="86" y="67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9" y="58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2089150" y="4681538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60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60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60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1228725" y="4681538"/>
              <a:ext cx="47625" cy="49213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40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3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40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9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3"/>
                  </a:lnTo>
                  <a:lnTo>
                    <a:pt x="73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7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9"/>
                  </a:lnTo>
                  <a:lnTo>
                    <a:pt x="86" y="67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9" y="58"/>
                  </a:lnTo>
                  <a:lnTo>
                    <a:pt x="89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1228725" y="4681538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60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60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60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368300" y="4681538"/>
              <a:ext cx="49213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89" y="40"/>
                </a:cxn>
                <a:cxn ang="0">
                  <a:pos x="88" y="35"/>
                </a:cxn>
                <a:cxn ang="0">
                  <a:pos x="86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2" y="10"/>
                </a:cxn>
                <a:cxn ang="0">
                  <a:pos x="68" y="6"/>
                </a:cxn>
                <a:cxn ang="0">
                  <a:pos x="62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3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2" y="88"/>
                </a:cxn>
                <a:cxn ang="0">
                  <a:pos x="68" y="86"/>
                </a:cxn>
                <a:cxn ang="0">
                  <a:pos x="72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6" y="63"/>
                </a:cxn>
                <a:cxn ang="0">
                  <a:pos x="88" y="58"/>
                </a:cxn>
                <a:cxn ang="0">
                  <a:pos x="89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89" y="40"/>
                  </a:lnTo>
                  <a:lnTo>
                    <a:pt x="89" y="37"/>
                  </a:lnTo>
                  <a:lnTo>
                    <a:pt x="88" y="35"/>
                  </a:lnTo>
                  <a:lnTo>
                    <a:pt x="87" y="32"/>
                  </a:lnTo>
                  <a:lnTo>
                    <a:pt x="86" y="29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3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7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2" y="86"/>
                  </a:lnTo>
                  <a:lnTo>
                    <a:pt x="24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2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6" y="63"/>
                  </a:lnTo>
                  <a:lnTo>
                    <a:pt x="87" y="61"/>
                  </a:lnTo>
                  <a:lnTo>
                    <a:pt x="88" y="58"/>
                  </a:lnTo>
                  <a:lnTo>
                    <a:pt x="89" y="55"/>
                  </a:lnTo>
                  <a:lnTo>
                    <a:pt x="89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368300" y="4681538"/>
              <a:ext cx="49213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6" y="31"/>
                </a:cxn>
                <a:cxn ang="0">
                  <a:pos x="84" y="25"/>
                </a:cxn>
                <a:cxn ang="0">
                  <a:pos x="81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1"/>
                </a:cxn>
                <a:cxn ang="0">
                  <a:pos x="41" y="1"/>
                </a:cxn>
                <a:cxn ang="0">
                  <a:pos x="35" y="1"/>
                </a:cxn>
                <a:cxn ang="0">
                  <a:pos x="30" y="3"/>
                </a:cxn>
                <a:cxn ang="0">
                  <a:pos x="24" y="5"/>
                </a:cxn>
                <a:cxn ang="0">
                  <a:pos x="19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2" y="60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19" y="82"/>
                </a:cxn>
                <a:cxn ang="0">
                  <a:pos x="24" y="85"/>
                </a:cxn>
                <a:cxn ang="0">
                  <a:pos x="30" y="87"/>
                </a:cxn>
                <a:cxn ang="0">
                  <a:pos x="35" y="89"/>
                </a:cxn>
                <a:cxn ang="0">
                  <a:pos x="41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1" y="70"/>
                </a:cxn>
                <a:cxn ang="0">
                  <a:pos x="84" y="65"/>
                </a:cxn>
                <a:cxn ang="0">
                  <a:pos x="86" y="60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8" y="39"/>
                  </a:lnTo>
                  <a:lnTo>
                    <a:pt x="88" y="36"/>
                  </a:lnTo>
                  <a:lnTo>
                    <a:pt x="87" y="34"/>
                  </a:lnTo>
                  <a:lnTo>
                    <a:pt x="86" y="31"/>
                  </a:lnTo>
                  <a:lnTo>
                    <a:pt x="85" y="28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1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2" y="84"/>
                  </a:lnTo>
                  <a:lnTo>
                    <a:pt x="24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5" y="89"/>
                  </a:lnTo>
                  <a:lnTo>
                    <a:pt x="38" y="89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1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1" y="70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5" y="62"/>
                  </a:lnTo>
                  <a:lnTo>
                    <a:pt x="86" y="60"/>
                  </a:lnTo>
                  <a:lnTo>
                    <a:pt x="87" y="57"/>
                  </a:lnTo>
                  <a:lnTo>
                    <a:pt x="88" y="54"/>
                  </a:lnTo>
                  <a:lnTo>
                    <a:pt x="88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368300" y="3535363"/>
              <a:ext cx="49213" cy="47625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89" y="40"/>
                </a:cxn>
                <a:cxn ang="0">
                  <a:pos x="88" y="35"/>
                </a:cxn>
                <a:cxn ang="0">
                  <a:pos x="86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2" y="10"/>
                </a:cxn>
                <a:cxn ang="0">
                  <a:pos x="68" y="6"/>
                </a:cxn>
                <a:cxn ang="0">
                  <a:pos x="62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3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2" y="88"/>
                </a:cxn>
                <a:cxn ang="0">
                  <a:pos x="68" y="86"/>
                </a:cxn>
                <a:cxn ang="0">
                  <a:pos x="72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6" y="63"/>
                </a:cxn>
                <a:cxn ang="0">
                  <a:pos x="88" y="58"/>
                </a:cxn>
                <a:cxn ang="0">
                  <a:pos x="89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89" y="40"/>
                  </a:lnTo>
                  <a:lnTo>
                    <a:pt x="89" y="37"/>
                  </a:lnTo>
                  <a:lnTo>
                    <a:pt x="88" y="35"/>
                  </a:lnTo>
                  <a:lnTo>
                    <a:pt x="87" y="32"/>
                  </a:lnTo>
                  <a:lnTo>
                    <a:pt x="86" y="29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2" y="86"/>
                  </a:lnTo>
                  <a:lnTo>
                    <a:pt x="24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2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69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7" y="60"/>
                  </a:lnTo>
                  <a:lnTo>
                    <a:pt x="88" y="58"/>
                  </a:lnTo>
                  <a:lnTo>
                    <a:pt x="89" y="55"/>
                  </a:lnTo>
                  <a:lnTo>
                    <a:pt x="89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368300" y="3535363"/>
              <a:ext cx="49213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6" y="31"/>
                </a:cxn>
                <a:cxn ang="0">
                  <a:pos x="84" y="25"/>
                </a:cxn>
                <a:cxn ang="0">
                  <a:pos x="81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1"/>
                </a:cxn>
                <a:cxn ang="0">
                  <a:pos x="41" y="1"/>
                </a:cxn>
                <a:cxn ang="0">
                  <a:pos x="35" y="1"/>
                </a:cxn>
                <a:cxn ang="0">
                  <a:pos x="30" y="3"/>
                </a:cxn>
                <a:cxn ang="0">
                  <a:pos x="24" y="5"/>
                </a:cxn>
                <a:cxn ang="0">
                  <a:pos x="19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2" y="59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19" y="82"/>
                </a:cxn>
                <a:cxn ang="0">
                  <a:pos x="24" y="85"/>
                </a:cxn>
                <a:cxn ang="0">
                  <a:pos x="30" y="87"/>
                </a:cxn>
                <a:cxn ang="0">
                  <a:pos x="35" y="89"/>
                </a:cxn>
                <a:cxn ang="0">
                  <a:pos x="41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1" y="70"/>
                </a:cxn>
                <a:cxn ang="0">
                  <a:pos x="84" y="65"/>
                </a:cxn>
                <a:cxn ang="0">
                  <a:pos x="86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8" y="39"/>
                  </a:lnTo>
                  <a:lnTo>
                    <a:pt x="88" y="36"/>
                  </a:lnTo>
                  <a:lnTo>
                    <a:pt x="87" y="34"/>
                  </a:lnTo>
                  <a:lnTo>
                    <a:pt x="86" y="31"/>
                  </a:lnTo>
                  <a:lnTo>
                    <a:pt x="85" y="28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1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2" y="84"/>
                  </a:lnTo>
                  <a:lnTo>
                    <a:pt x="24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5" y="89"/>
                  </a:lnTo>
                  <a:lnTo>
                    <a:pt x="38" y="89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1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1" y="70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5" y="62"/>
                  </a:lnTo>
                  <a:lnTo>
                    <a:pt x="86" y="59"/>
                  </a:lnTo>
                  <a:lnTo>
                    <a:pt x="87" y="57"/>
                  </a:lnTo>
                  <a:lnTo>
                    <a:pt x="88" y="54"/>
                  </a:lnTo>
                  <a:lnTo>
                    <a:pt x="88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228725" y="3535363"/>
              <a:ext cx="47625" cy="47625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40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3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40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9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2"/>
                  </a:lnTo>
                  <a:lnTo>
                    <a:pt x="73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9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89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1228725" y="3535363"/>
              <a:ext cx="47625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2089150" y="3535363"/>
              <a:ext cx="47625" cy="47625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8" y="4"/>
                </a:cxn>
                <a:cxn ang="0">
                  <a:pos x="22" y="6"/>
                </a:cxn>
                <a:cxn ang="0">
                  <a:pos x="18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5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8" y="83"/>
                </a:cxn>
                <a:cxn ang="0">
                  <a:pos x="22" y="86"/>
                </a:cxn>
                <a:cxn ang="0">
                  <a:pos x="28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2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9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8" y="83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9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2089150" y="3535363"/>
              <a:ext cx="47625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6" name="Line 56"/>
            <p:cNvSpPr>
              <a:spLocks noChangeShapeType="1"/>
            </p:cNvSpPr>
            <p:nvPr/>
          </p:nvSpPr>
          <p:spPr bwMode="auto">
            <a:xfrm>
              <a:off x="2112963" y="2413000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7" name="Line 57"/>
            <p:cNvSpPr>
              <a:spLocks noChangeShapeType="1"/>
            </p:cNvSpPr>
            <p:nvPr/>
          </p:nvSpPr>
          <p:spPr bwMode="auto">
            <a:xfrm>
              <a:off x="2973388" y="2413000"/>
              <a:ext cx="8588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auto">
            <a:xfrm>
              <a:off x="2973388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9" name="Line 59"/>
            <p:cNvSpPr>
              <a:spLocks noChangeShapeType="1"/>
            </p:cNvSpPr>
            <p:nvPr/>
          </p:nvSpPr>
          <p:spPr bwMode="auto">
            <a:xfrm>
              <a:off x="2112963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0" name="Line 60"/>
            <p:cNvSpPr>
              <a:spLocks noChangeShapeType="1"/>
            </p:cNvSpPr>
            <p:nvPr/>
          </p:nvSpPr>
          <p:spPr bwMode="auto">
            <a:xfrm>
              <a:off x="3832225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1" name="Line 61"/>
            <p:cNvSpPr>
              <a:spLocks noChangeShapeType="1"/>
            </p:cNvSpPr>
            <p:nvPr/>
          </p:nvSpPr>
          <p:spPr bwMode="auto">
            <a:xfrm>
              <a:off x="2112963" y="3559175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2" name="Line 62"/>
            <p:cNvSpPr>
              <a:spLocks noChangeShapeType="1"/>
            </p:cNvSpPr>
            <p:nvPr/>
          </p:nvSpPr>
          <p:spPr bwMode="auto">
            <a:xfrm>
              <a:off x="2973388" y="3559175"/>
              <a:ext cx="8588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3" name="Line 63"/>
            <p:cNvSpPr>
              <a:spLocks noChangeShapeType="1"/>
            </p:cNvSpPr>
            <p:nvPr/>
          </p:nvSpPr>
          <p:spPr bwMode="auto">
            <a:xfrm>
              <a:off x="2973388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4" name="Line 64"/>
            <p:cNvSpPr>
              <a:spLocks noChangeShapeType="1"/>
            </p:cNvSpPr>
            <p:nvPr/>
          </p:nvSpPr>
          <p:spPr bwMode="auto">
            <a:xfrm>
              <a:off x="2112963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5" name="Line 65"/>
            <p:cNvSpPr>
              <a:spLocks noChangeShapeType="1"/>
            </p:cNvSpPr>
            <p:nvPr/>
          </p:nvSpPr>
          <p:spPr bwMode="auto">
            <a:xfrm>
              <a:off x="3832225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6" name="Line 66"/>
            <p:cNvSpPr>
              <a:spLocks noChangeShapeType="1"/>
            </p:cNvSpPr>
            <p:nvPr/>
          </p:nvSpPr>
          <p:spPr bwMode="auto">
            <a:xfrm>
              <a:off x="2112963" y="4705350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7" name="Line 67"/>
            <p:cNvSpPr>
              <a:spLocks noChangeShapeType="1"/>
            </p:cNvSpPr>
            <p:nvPr/>
          </p:nvSpPr>
          <p:spPr bwMode="auto">
            <a:xfrm>
              <a:off x="2973388" y="4705350"/>
              <a:ext cx="8588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2316163" y="2479675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09" name="Rectangle 69"/>
            <p:cNvSpPr>
              <a:spLocks noChangeArrowheads="1"/>
            </p:cNvSpPr>
            <p:nvPr/>
          </p:nvSpPr>
          <p:spPr bwMode="auto">
            <a:xfrm>
              <a:off x="2316163" y="362585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0" name="Rectangle 70"/>
            <p:cNvSpPr>
              <a:spLocks noChangeArrowheads="1"/>
            </p:cNvSpPr>
            <p:nvPr/>
          </p:nvSpPr>
          <p:spPr bwMode="auto">
            <a:xfrm>
              <a:off x="2316163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1" name="Rectangle 71"/>
            <p:cNvSpPr>
              <a:spLocks noChangeArrowheads="1"/>
            </p:cNvSpPr>
            <p:nvPr/>
          </p:nvSpPr>
          <p:spPr bwMode="auto">
            <a:xfrm>
              <a:off x="3175000" y="2479675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3175000" y="362585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3175000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4" name="Rectangle 74"/>
            <p:cNvSpPr>
              <a:spLocks noChangeArrowheads="1"/>
            </p:cNvSpPr>
            <p:nvPr/>
          </p:nvSpPr>
          <p:spPr bwMode="auto">
            <a:xfrm rot="16200000">
              <a:off x="2654380" y="2979236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5" name="Rectangle 75"/>
            <p:cNvSpPr>
              <a:spLocks noChangeArrowheads="1"/>
            </p:cNvSpPr>
            <p:nvPr/>
          </p:nvSpPr>
          <p:spPr bwMode="auto">
            <a:xfrm rot="16200000">
              <a:off x="3514805" y="2977649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6" name="Rectangle 76"/>
            <p:cNvSpPr>
              <a:spLocks noChangeArrowheads="1"/>
            </p:cNvSpPr>
            <p:nvPr/>
          </p:nvSpPr>
          <p:spPr bwMode="auto">
            <a:xfrm rot="16200000">
              <a:off x="2654380" y="4123824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7" name="Rectangle 77"/>
            <p:cNvSpPr>
              <a:spLocks noChangeArrowheads="1"/>
            </p:cNvSpPr>
            <p:nvPr/>
          </p:nvSpPr>
          <p:spPr bwMode="auto">
            <a:xfrm rot="16200000">
              <a:off x="3514805" y="4123824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8" name="Rectangle 78"/>
            <p:cNvSpPr>
              <a:spLocks noChangeArrowheads="1"/>
            </p:cNvSpPr>
            <p:nvPr/>
          </p:nvSpPr>
          <p:spPr bwMode="auto">
            <a:xfrm>
              <a:off x="2478088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9" name="Rectangle 79"/>
            <p:cNvSpPr>
              <a:spLocks noChangeArrowheads="1"/>
            </p:cNvSpPr>
            <p:nvPr/>
          </p:nvSpPr>
          <p:spPr bwMode="auto">
            <a:xfrm>
              <a:off x="2522538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3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0" name="Rectangle 80"/>
            <p:cNvSpPr>
              <a:spLocks noChangeArrowheads="1"/>
            </p:cNvSpPr>
            <p:nvPr/>
          </p:nvSpPr>
          <p:spPr bwMode="auto">
            <a:xfrm>
              <a:off x="2478088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1" name="Rectangle 81"/>
            <p:cNvSpPr>
              <a:spLocks noChangeArrowheads="1"/>
            </p:cNvSpPr>
            <p:nvPr/>
          </p:nvSpPr>
          <p:spPr bwMode="auto">
            <a:xfrm>
              <a:off x="2522538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6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2" name="Rectangle 82"/>
            <p:cNvSpPr>
              <a:spLocks noChangeArrowheads="1"/>
            </p:cNvSpPr>
            <p:nvPr/>
          </p:nvSpPr>
          <p:spPr bwMode="auto">
            <a:xfrm>
              <a:off x="3338513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3381375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5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4" name="Rectangle 84"/>
            <p:cNvSpPr>
              <a:spLocks noChangeArrowheads="1"/>
            </p:cNvSpPr>
            <p:nvPr/>
          </p:nvSpPr>
          <p:spPr bwMode="auto">
            <a:xfrm>
              <a:off x="3338513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5" name="Rectangle 85"/>
            <p:cNvSpPr>
              <a:spLocks noChangeArrowheads="1"/>
            </p:cNvSpPr>
            <p:nvPr/>
          </p:nvSpPr>
          <p:spPr bwMode="auto">
            <a:xfrm>
              <a:off x="3381375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2947988" y="2387600"/>
              <a:ext cx="49213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0" y="40"/>
                </a:cxn>
                <a:cxn ang="0">
                  <a:pos x="89" y="34"/>
                </a:cxn>
                <a:cxn ang="0">
                  <a:pos x="87" y="29"/>
                </a:cxn>
                <a:cxn ang="0">
                  <a:pos x="85" y="24"/>
                </a:cxn>
                <a:cxn ang="0">
                  <a:pos x="82" y="19"/>
                </a:cxn>
                <a:cxn ang="0">
                  <a:pos x="78" y="13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8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4" y="2"/>
                </a:cxn>
                <a:cxn ang="0">
                  <a:pos x="28" y="4"/>
                </a:cxn>
                <a:cxn ang="0">
                  <a:pos x="23" y="6"/>
                </a:cxn>
                <a:cxn ang="0">
                  <a:pos x="18" y="10"/>
                </a:cxn>
                <a:cxn ang="0">
                  <a:pos x="14" y="13"/>
                </a:cxn>
                <a:cxn ang="0">
                  <a:pos x="10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8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8" y="82"/>
                </a:cxn>
                <a:cxn ang="0">
                  <a:pos x="23" y="86"/>
                </a:cxn>
                <a:cxn ang="0">
                  <a:pos x="28" y="88"/>
                </a:cxn>
                <a:cxn ang="0">
                  <a:pos x="34" y="90"/>
                </a:cxn>
                <a:cxn ang="0">
                  <a:pos x="39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8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2"/>
                </a:cxn>
                <a:cxn ang="0">
                  <a:pos x="78" y="79"/>
                </a:cxn>
                <a:cxn ang="0">
                  <a:pos x="82" y="74"/>
                </a:cxn>
                <a:cxn ang="0">
                  <a:pos x="85" y="68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8" y="13"/>
                  </a:lnTo>
                  <a:lnTo>
                    <a:pt x="76" y="11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8" y="82"/>
                  </a:lnTo>
                  <a:lnTo>
                    <a:pt x="20" y="84"/>
                  </a:lnTo>
                  <a:lnTo>
                    <a:pt x="23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8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2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0" y="76"/>
                  </a:lnTo>
                  <a:lnTo>
                    <a:pt x="82" y="74"/>
                  </a:lnTo>
                  <a:lnTo>
                    <a:pt x="83" y="72"/>
                  </a:lnTo>
                  <a:lnTo>
                    <a:pt x="85" y="68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2947988" y="2387600"/>
              <a:ext cx="49213" cy="49213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9" y="16"/>
                </a:cxn>
                <a:cxn ang="0">
                  <a:pos x="75" y="11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6" y="11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1" y="42"/>
                </a:cxn>
                <a:cxn ang="0">
                  <a:pos x="1" y="48"/>
                </a:cxn>
                <a:cxn ang="0">
                  <a:pos x="1" y="54"/>
                </a:cxn>
                <a:cxn ang="0">
                  <a:pos x="3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2" y="74"/>
                </a:cxn>
                <a:cxn ang="0">
                  <a:pos x="16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1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5" y="79"/>
                </a:cxn>
                <a:cxn ang="0">
                  <a:pos x="79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90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90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1" y="18"/>
                  </a:lnTo>
                  <a:lnTo>
                    <a:pt x="79" y="16"/>
                  </a:lnTo>
                  <a:lnTo>
                    <a:pt x="77" y="13"/>
                  </a:lnTo>
                  <a:lnTo>
                    <a:pt x="75" y="11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3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4"/>
                  </a:lnTo>
                  <a:lnTo>
                    <a:pt x="14" y="77"/>
                  </a:lnTo>
                  <a:lnTo>
                    <a:pt x="16" y="79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7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5" y="79"/>
                  </a:lnTo>
                  <a:lnTo>
                    <a:pt x="77" y="77"/>
                  </a:lnTo>
                  <a:lnTo>
                    <a:pt x="79" y="74"/>
                  </a:lnTo>
                  <a:lnTo>
                    <a:pt x="81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90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28" name="Freeform 88"/>
            <p:cNvSpPr>
              <a:spLocks/>
            </p:cNvSpPr>
            <p:nvPr/>
          </p:nvSpPr>
          <p:spPr bwMode="auto">
            <a:xfrm>
              <a:off x="3808413" y="2387600"/>
              <a:ext cx="47625" cy="49213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4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3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2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3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8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2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2" y="88"/>
                </a:cxn>
                <a:cxn ang="0">
                  <a:pos x="68" y="86"/>
                </a:cxn>
                <a:cxn ang="0">
                  <a:pos x="73" y="82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8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9" y="37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3"/>
                  </a:lnTo>
                  <a:lnTo>
                    <a:pt x="75" y="11"/>
                  </a:lnTo>
                  <a:lnTo>
                    <a:pt x="73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8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2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8"/>
                  </a:lnTo>
                  <a:lnTo>
                    <a:pt x="85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89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3808413" y="2387600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4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4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1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4"/>
                </a:cxn>
                <a:cxn ang="0">
                  <a:pos x="82" y="70"/>
                </a:cxn>
                <a:cxn ang="0">
                  <a:pos x="84" y="65"/>
                </a:cxn>
                <a:cxn ang="0">
                  <a:pos x="87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3808413" y="4681538"/>
              <a:ext cx="47625" cy="49213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2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3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2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9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3"/>
                  </a:lnTo>
                  <a:lnTo>
                    <a:pt x="73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7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9" y="58"/>
                  </a:lnTo>
                  <a:lnTo>
                    <a:pt x="89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1" name="Freeform 91"/>
            <p:cNvSpPr>
              <a:spLocks/>
            </p:cNvSpPr>
            <p:nvPr/>
          </p:nvSpPr>
          <p:spPr bwMode="auto">
            <a:xfrm>
              <a:off x="3808413" y="4681538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4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1"/>
                </a:cxn>
                <a:cxn ang="0">
                  <a:pos x="41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60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1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4" y="65"/>
                </a:cxn>
                <a:cxn ang="0">
                  <a:pos x="87" y="60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6" y="62"/>
                  </a:lnTo>
                  <a:lnTo>
                    <a:pt x="87" y="60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2947988" y="4681538"/>
              <a:ext cx="49213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5" y="24"/>
                </a:cxn>
                <a:cxn ang="0">
                  <a:pos x="82" y="19"/>
                </a:cxn>
                <a:cxn ang="0">
                  <a:pos x="78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8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4" y="2"/>
                </a:cxn>
                <a:cxn ang="0">
                  <a:pos x="28" y="4"/>
                </a:cxn>
                <a:cxn ang="0">
                  <a:pos x="23" y="6"/>
                </a:cxn>
                <a:cxn ang="0">
                  <a:pos x="18" y="10"/>
                </a:cxn>
                <a:cxn ang="0">
                  <a:pos x="14" y="15"/>
                </a:cxn>
                <a:cxn ang="0">
                  <a:pos x="10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5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9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8" y="83"/>
                </a:cxn>
                <a:cxn ang="0">
                  <a:pos x="23" y="86"/>
                </a:cxn>
                <a:cxn ang="0">
                  <a:pos x="28" y="88"/>
                </a:cxn>
                <a:cxn ang="0">
                  <a:pos x="34" y="90"/>
                </a:cxn>
                <a:cxn ang="0">
                  <a:pos x="39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8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8" y="79"/>
                </a:cxn>
                <a:cxn ang="0">
                  <a:pos x="82" y="74"/>
                </a:cxn>
                <a:cxn ang="0">
                  <a:pos x="85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2" y="77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8" y="83"/>
                  </a:lnTo>
                  <a:lnTo>
                    <a:pt x="20" y="84"/>
                  </a:lnTo>
                  <a:lnTo>
                    <a:pt x="23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8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3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0" y="77"/>
                  </a:lnTo>
                  <a:lnTo>
                    <a:pt x="82" y="74"/>
                  </a:lnTo>
                  <a:lnTo>
                    <a:pt x="83" y="72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9" y="58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2947988" y="4681538"/>
              <a:ext cx="49213" cy="49213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9" y="16"/>
                </a:cxn>
                <a:cxn ang="0">
                  <a:pos x="75" y="12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6" y="12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1" y="42"/>
                </a:cxn>
                <a:cxn ang="0">
                  <a:pos x="1" y="48"/>
                </a:cxn>
                <a:cxn ang="0">
                  <a:pos x="1" y="54"/>
                </a:cxn>
                <a:cxn ang="0">
                  <a:pos x="3" y="60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2" y="75"/>
                </a:cxn>
                <a:cxn ang="0">
                  <a:pos x="16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1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5" y="79"/>
                </a:cxn>
                <a:cxn ang="0">
                  <a:pos x="79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60"/>
                </a:cxn>
                <a:cxn ang="0">
                  <a:pos x="89" y="54"/>
                </a:cxn>
                <a:cxn ang="0">
                  <a:pos x="90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90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1" y="18"/>
                  </a:lnTo>
                  <a:lnTo>
                    <a:pt x="79" y="16"/>
                  </a:lnTo>
                  <a:lnTo>
                    <a:pt x="77" y="14"/>
                  </a:lnTo>
                  <a:lnTo>
                    <a:pt x="75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5"/>
                  </a:lnTo>
                  <a:lnTo>
                    <a:pt x="14" y="77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20" y="82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7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5" y="79"/>
                  </a:lnTo>
                  <a:lnTo>
                    <a:pt x="77" y="77"/>
                  </a:lnTo>
                  <a:lnTo>
                    <a:pt x="79" y="75"/>
                  </a:lnTo>
                  <a:lnTo>
                    <a:pt x="81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60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90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2947988" y="3535363"/>
              <a:ext cx="49213" cy="47625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5" y="24"/>
                </a:cxn>
                <a:cxn ang="0">
                  <a:pos x="82" y="19"/>
                </a:cxn>
                <a:cxn ang="0">
                  <a:pos x="78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8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4" y="2"/>
                </a:cxn>
                <a:cxn ang="0">
                  <a:pos x="28" y="4"/>
                </a:cxn>
                <a:cxn ang="0">
                  <a:pos x="23" y="6"/>
                </a:cxn>
                <a:cxn ang="0">
                  <a:pos x="18" y="10"/>
                </a:cxn>
                <a:cxn ang="0">
                  <a:pos x="14" y="15"/>
                </a:cxn>
                <a:cxn ang="0">
                  <a:pos x="10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5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9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8" y="83"/>
                </a:cxn>
                <a:cxn ang="0">
                  <a:pos x="23" y="86"/>
                </a:cxn>
                <a:cxn ang="0">
                  <a:pos x="28" y="88"/>
                </a:cxn>
                <a:cxn ang="0">
                  <a:pos x="34" y="90"/>
                </a:cxn>
                <a:cxn ang="0">
                  <a:pos x="39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8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8" y="79"/>
                </a:cxn>
                <a:cxn ang="0">
                  <a:pos x="82" y="74"/>
                </a:cxn>
                <a:cxn ang="0">
                  <a:pos x="85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2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2" y="77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8" y="83"/>
                  </a:lnTo>
                  <a:lnTo>
                    <a:pt x="20" y="84"/>
                  </a:lnTo>
                  <a:lnTo>
                    <a:pt x="23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8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3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0" y="77"/>
                  </a:lnTo>
                  <a:lnTo>
                    <a:pt x="82" y="74"/>
                  </a:lnTo>
                  <a:lnTo>
                    <a:pt x="83" y="72"/>
                  </a:lnTo>
                  <a:lnTo>
                    <a:pt x="85" y="69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5" name="Freeform 95"/>
            <p:cNvSpPr>
              <a:spLocks/>
            </p:cNvSpPr>
            <p:nvPr/>
          </p:nvSpPr>
          <p:spPr bwMode="auto">
            <a:xfrm>
              <a:off x="2947988" y="3535363"/>
              <a:ext cx="49213" cy="47625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9" y="16"/>
                </a:cxn>
                <a:cxn ang="0">
                  <a:pos x="75" y="12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6" y="12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1" y="42"/>
                </a:cxn>
                <a:cxn ang="0">
                  <a:pos x="1" y="48"/>
                </a:cxn>
                <a:cxn ang="0">
                  <a:pos x="1" y="54"/>
                </a:cxn>
                <a:cxn ang="0">
                  <a:pos x="3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2" y="75"/>
                </a:cxn>
                <a:cxn ang="0">
                  <a:pos x="16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1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5" y="79"/>
                </a:cxn>
                <a:cxn ang="0">
                  <a:pos x="79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90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90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1" y="18"/>
                  </a:lnTo>
                  <a:lnTo>
                    <a:pt x="79" y="16"/>
                  </a:lnTo>
                  <a:lnTo>
                    <a:pt x="77" y="14"/>
                  </a:lnTo>
                  <a:lnTo>
                    <a:pt x="75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3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5"/>
                  </a:lnTo>
                  <a:lnTo>
                    <a:pt x="14" y="77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20" y="82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7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5" y="79"/>
                  </a:lnTo>
                  <a:lnTo>
                    <a:pt x="77" y="77"/>
                  </a:lnTo>
                  <a:lnTo>
                    <a:pt x="79" y="75"/>
                  </a:lnTo>
                  <a:lnTo>
                    <a:pt x="81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90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3808413" y="3535363"/>
              <a:ext cx="47625" cy="47625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2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3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2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9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2"/>
                  </a:lnTo>
                  <a:lnTo>
                    <a:pt x="73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9"/>
                  </a:lnTo>
                  <a:lnTo>
                    <a:pt x="85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89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3808413" y="3535363"/>
              <a:ext cx="47625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4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1"/>
                </a:cxn>
                <a:cxn ang="0">
                  <a:pos x="41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1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4" y="65"/>
                </a:cxn>
                <a:cxn ang="0">
                  <a:pos x="87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5092700" y="2343150"/>
            <a:ext cx="3489326" cy="2599740"/>
            <a:chOff x="5092700" y="2343150"/>
            <a:chExt cx="3489326" cy="2599740"/>
          </a:xfrm>
        </p:grpSpPr>
        <p:sp>
          <p:nvSpPr>
            <p:cNvPr id="10338" name="Line 98"/>
            <p:cNvSpPr>
              <a:spLocks noChangeShapeType="1"/>
            </p:cNvSpPr>
            <p:nvPr/>
          </p:nvSpPr>
          <p:spPr bwMode="auto">
            <a:xfrm>
              <a:off x="5116513" y="2413000"/>
              <a:ext cx="41275" cy="1101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9" name="Line 99"/>
            <p:cNvSpPr>
              <a:spLocks noChangeShapeType="1"/>
            </p:cNvSpPr>
            <p:nvPr/>
          </p:nvSpPr>
          <p:spPr bwMode="auto">
            <a:xfrm flipH="1">
              <a:off x="5116513" y="3514725"/>
              <a:ext cx="41275" cy="1190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40" name="Line 100"/>
            <p:cNvSpPr>
              <a:spLocks noChangeShapeType="1"/>
            </p:cNvSpPr>
            <p:nvPr/>
          </p:nvSpPr>
          <p:spPr bwMode="auto">
            <a:xfrm flipV="1">
              <a:off x="5116513" y="4668838"/>
              <a:ext cx="862013" cy="36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41" name="Line 101"/>
            <p:cNvSpPr>
              <a:spLocks noChangeShapeType="1"/>
            </p:cNvSpPr>
            <p:nvPr/>
          </p:nvSpPr>
          <p:spPr bwMode="auto">
            <a:xfrm>
              <a:off x="5978525" y="4668838"/>
              <a:ext cx="2578100" cy="36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43" name="Rectangle 103"/>
            <p:cNvSpPr>
              <a:spLocks noChangeArrowheads="1"/>
            </p:cNvSpPr>
            <p:nvPr/>
          </p:nvSpPr>
          <p:spPr bwMode="auto">
            <a:xfrm>
              <a:off x="5319713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45" name="Rectangle 105"/>
            <p:cNvSpPr>
              <a:spLocks noChangeArrowheads="1"/>
            </p:cNvSpPr>
            <p:nvPr/>
          </p:nvSpPr>
          <p:spPr bwMode="auto">
            <a:xfrm>
              <a:off x="6180138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46" name="Rectangle 106"/>
            <p:cNvSpPr>
              <a:spLocks noChangeArrowheads="1"/>
            </p:cNvSpPr>
            <p:nvPr/>
          </p:nvSpPr>
          <p:spPr bwMode="auto">
            <a:xfrm>
              <a:off x="5483225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47" name="Rectangle 107"/>
            <p:cNvSpPr>
              <a:spLocks noChangeArrowheads="1"/>
            </p:cNvSpPr>
            <p:nvPr/>
          </p:nvSpPr>
          <p:spPr bwMode="auto">
            <a:xfrm>
              <a:off x="5526088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1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48" name="Rectangle 108"/>
            <p:cNvSpPr>
              <a:spLocks noChangeArrowheads="1"/>
            </p:cNvSpPr>
            <p:nvPr/>
          </p:nvSpPr>
          <p:spPr bwMode="auto">
            <a:xfrm>
              <a:off x="5483225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49" name="Rectangle 109"/>
            <p:cNvSpPr>
              <a:spLocks noChangeArrowheads="1"/>
            </p:cNvSpPr>
            <p:nvPr/>
          </p:nvSpPr>
          <p:spPr bwMode="auto">
            <a:xfrm>
              <a:off x="5526088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8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50" name="Rectangle 110"/>
            <p:cNvSpPr>
              <a:spLocks noChangeArrowheads="1"/>
            </p:cNvSpPr>
            <p:nvPr/>
          </p:nvSpPr>
          <p:spPr bwMode="auto">
            <a:xfrm>
              <a:off x="6343650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51" name="Rectangle 111"/>
            <p:cNvSpPr>
              <a:spLocks noChangeArrowheads="1"/>
            </p:cNvSpPr>
            <p:nvPr/>
          </p:nvSpPr>
          <p:spPr bwMode="auto">
            <a:xfrm>
              <a:off x="6386513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7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52" name="Rectangle 112"/>
            <p:cNvSpPr>
              <a:spLocks noChangeArrowheads="1"/>
            </p:cNvSpPr>
            <p:nvPr/>
          </p:nvSpPr>
          <p:spPr bwMode="auto">
            <a:xfrm>
              <a:off x="6343650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53" name="Rectangle 113"/>
            <p:cNvSpPr>
              <a:spLocks noChangeArrowheads="1"/>
            </p:cNvSpPr>
            <p:nvPr/>
          </p:nvSpPr>
          <p:spPr bwMode="auto">
            <a:xfrm>
              <a:off x="6386513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2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5092700" y="2387600"/>
              <a:ext cx="47625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1" y="40"/>
                </a:cxn>
                <a:cxn ang="0">
                  <a:pos x="90" y="34"/>
                </a:cxn>
                <a:cxn ang="0">
                  <a:pos x="88" y="29"/>
                </a:cxn>
                <a:cxn ang="0">
                  <a:pos x="85" y="24"/>
                </a:cxn>
                <a:cxn ang="0">
                  <a:pos x="82" y="19"/>
                </a:cxn>
                <a:cxn ang="0">
                  <a:pos x="78" y="13"/>
                </a:cxn>
                <a:cxn ang="0">
                  <a:pos x="74" y="10"/>
                </a:cxn>
                <a:cxn ang="0">
                  <a:pos x="69" y="6"/>
                </a:cxn>
                <a:cxn ang="0">
                  <a:pos x="64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3" y="6"/>
                </a:cxn>
                <a:cxn ang="0">
                  <a:pos x="19" y="10"/>
                </a:cxn>
                <a:cxn ang="0">
                  <a:pos x="14" y="13"/>
                </a:cxn>
                <a:cxn ang="0">
                  <a:pos x="10" y="19"/>
                </a:cxn>
                <a:cxn ang="0">
                  <a:pos x="7" y="24"/>
                </a:cxn>
                <a:cxn ang="0">
                  <a:pos x="5" y="29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2" y="58"/>
                </a:cxn>
                <a:cxn ang="0">
                  <a:pos x="5" y="63"/>
                </a:cxn>
                <a:cxn ang="0">
                  <a:pos x="7" y="68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9" y="82"/>
                </a:cxn>
                <a:cxn ang="0">
                  <a:pos x="23" y="86"/>
                </a:cxn>
                <a:cxn ang="0">
                  <a:pos x="29" y="88"/>
                </a:cxn>
                <a:cxn ang="0">
                  <a:pos x="34" y="90"/>
                </a:cxn>
                <a:cxn ang="0">
                  <a:pos x="40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7" y="90"/>
                </a:cxn>
                <a:cxn ang="0">
                  <a:pos x="64" y="88"/>
                </a:cxn>
                <a:cxn ang="0">
                  <a:pos x="69" y="86"/>
                </a:cxn>
                <a:cxn ang="0">
                  <a:pos x="74" y="82"/>
                </a:cxn>
                <a:cxn ang="0">
                  <a:pos x="78" y="79"/>
                </a:cxn>
                <a:cxn ang="0">
                  <a:pos x="82" y="74"/>
                </a:cxn>
                <a:cxn ang="0">
                  <a:pos x="85" y="68"/>
                </a:cxn>
                <a:cxn ang="0">
                  <a:pos x="88" y="63"/>
                </a:cxn>
                <a:cxn ang="0">
                  <a:pos x="90" y="58"/>
                </a:cxn>
                <a:cxn ang="0">
                  <a:pos x="91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8" y="29"/>
                  </a:lnTo>
                  <a:lnTo>
                    <a:pt x="87" y="26"/>
                  </a:lnTo>
                  <a:lnTo>
                    <a:pt x="85" y="24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8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8"/>
                  </a:lnTo>
                  <a:lnTo>
                    <a:pt x="69" y="6"/>
                  </a:lnTo>
                  <a:lnTo>
                    <a:pt x="67" y="5"/>
                  </a:lnTo>
                  <a:lnTo>
                    <a:pt x="64" y="4"/>
                  </a:lnTo>
                  <a:lnTo>
                    <a:pt x="61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7" y="68"/>
                  </a:lnTo>
                  <a:lnTo>
                    <a:pt x="9" y="72"/>
                  </a:lnTo>
                  <a:lnTo>
                    <a:pt x="10" y="74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9" y="82"/>
                  </a:lnTo>
                  <a:lnTo>
                    <a:pt x="21" y="84"/>
                  </a:lnTo>
                  <a:lnTo>
                    <a:pt x="23" y="86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1" y="89"/>
                  </a:lnTo>
                  <a:lnTo>
                    <a:pt x="64" y="88"/>
                  </a:lnTo>
                  <a:lnTo>
                    <a:pt x="67" y="87"/>
                  </a:lnTo>
                  <a:lnTo>
                    <a:pt x="69" y="86"/>
                  </a:lnTo>
                  <a:lnTo>
                    <a:pt x="72" y="84"/>
                  </a:lnTo>
                  <a:lnTo>
                    <a:pt x="74" y="82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0" y="76"/>
                  </a:lnTo>
                  <a:lnTo>
                    <a:pt x="82" y="74"/>
                  </a:lnTo>
                  <a:lnTo>
                    <a:pt x="84" y="72"/>
                  </a:lnTo>
                  <a:lnTo>
                    <a:pt x="85" y="68"/>
                  </a:lnTo>
                  <a:lnTo>
                    <a:pt x="87" y="66"/>
                  </a:lnTo>
                  <a:lnTo>
                    <a:pt x="88" y="63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5092700" y="2387600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4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8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5954713" y="4645025"/>
              <a:ext cx="47625" cy="47625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1" y="40"/>
                </a:cxn>
                <a:cxn ang="0">
                  <a:pos x="90" y="34"/>
                </a:cxn>
                <a:cxn ang="0">
                  <a:pos x="88" y="29"/>
                </a:cxn>
                <a:cxn ang="0">
                  <a:pos x="85" y="22"/>
                </a:cxn>
                <a:cxn ang="0">
                  <a:pos x="82" y="17"/>
                </a:cxn>
                <a:cxn ang="0">
                  <a:pos x="78" y="13"/>
                </a:cxn>
                <a:cxn ang="0">
                  <a:pos x="74" y="9"/>
                </a:cxn>
                <a:cxn ang="0">
                  <a:pos x="69" y="6"/>
                </a:cxn>
                <a:cxn ang="0">
                  <a:pos x="64" y="3"/>
                </a:cxn>
                <a:cxn ang="0">
                  <a:pos x="58" y="2"/>
                </a:cxn>
                <a:cxn ang="0">
                  <a:pos x="51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29" y="3"/>
                </a:cxn>
                <a:cxn ang="0">
                  <a:pos x="23" y="6"/>
                </a:cxn>
                <a:cxn ang="0">
                  <a:pos x="18" y="9"/>
                </a:cxn>
                <a:cxn ang="0">
                  <a:pos x="14" y="13"/>
                </a:cxn>
                <a:cxn ang="0">
                  <a:pos x="10" y="17"/>
                </a:cxn>
                <a:cxn ang="0">
                  <a:pos x="7" y="22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2" y="57"/>
                </a:cxn>
                <a:cxn ang="0">
                  <a:pos x="4" y="63"/>
                </a:cxn>
                <a:cxn ang="0">
                  <a:pos x="7" y="68"/>
                </a:cxn>
                <a:cxn ang="0">
                  <a:pos x="10" y="73"/>
                </a:cxn>
                <a:cxn ang="0">
                  <a:pos x="14" y="77"/>
                </a:cxn>
                <a:cxn ang="0">
                  <a:pos x="18" y="82"/>
                </a:cxn>
                <a:cxn ang="0">
                  <a:pos x="23" y="85"/>
                </a:cxn>
                <a:cxn ang="0">
                  <a:pos x="29" y="88"/>
                </a:cxn>
                <a:cxn ang="0">
                  <a:pos x="34" y="90"/>
                </a:cxn>
                <a:cxn ang="0">
                  <a:pos x="40" y="91"/>
                </a:cxn>
                <a:cxn ang="0">
                  <a:pos x="46" y="91"/>
                </a:cxn>
                <a:cxn ang="0">
                  <a:pos x="51" y="91"/>
                </a:cxn>
                <a:cxn ang="0">
                  <a:pos x="58" y="90"/>
                </a:cxn>
                <a:cxn ang="0">
                  <a:pos x="64" y="88"/>
                </a:cxn>
                <a:cxn ang="0">
                  <a:pos x="69" y="85"/>
                </a:cxn>
                <a:cxn ang="0">
                  <a:pos x="74" y="82"/>
                </a:cxn>
                <a:cxn ang="0">
                  <a:pos x="78" y="77"/>
                </a:cxn>
                <a:cxn ang="0">
                  <a:pos x="82" y="73"/>
                </a:cxn>
                <a:cxn ang="0">
                  <a:pos x="85" y="68"/>
                </a:cxn>
                <a:cxn ang="0">
                  <a:pos x="88" y="63"/>
                </a:cxn>
                <a:cxn ang="0">
                  <a:pos x="90" y="57"/>
                </a:cxn>
                <a:cxn ang="0">
                  <a:pos x="91" y="52"/>
                </a:cxn>
              </a:cxnLst>
              <a:rect l="0" t="0" r="r" b="b"/>
              <a:pathLst>
                <a:path w="91" h="91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1" y="40"/>
                  </a:lnTo>
                  <a:lnTo>
                    <a:pt x="90" y="37"/>
                  </a:lnTo>
                  <a:lnTo>
                    <a:pt x="90" y="34"/>
                  </a:lnTo>
                  <a:lnTo>
                    <a:pt x="89" y="31"/>
                  </a:lnTo>
                  <a:lnTo>
                    <a:pt x="88" y="29"/>
                  </a:lnTo>
                  <a:lnTo>
                    <a:pt x="87" y="25"/>
                  </a:lnTo>
                  <a:lnTo>
                    <a:pt x="85" y="22"/>
                  </a:lnTo>
                  <a:lnTo>
                    <a:pt x="84" y="20"/>
                  </a:lnTo>
                  <a:lnTo>
                    <a:pt x="82" y="17"/>
                  </a:lnTo>
                  <a:lnTo>
                    <a:pt x="80" y="15"/>
                  </a:lnTo>
                  <a:lnTo>
                    <a:pt x="78" y="13"/>
                  </a:lnTo>
                  <a:lnTo>
                    <a:pt x="76" y="11"/>
                  </a:lnTo>
                  <a:lnTo>
                    <a:pt x="74" y="9"/>
                  </a:lnTo>
                  <a:lnTo>
                    <a:pt x="71" y="8"/>
                  </a:lnTo>
                  <a:lnTo>
                    <a:pt x="69" y="6"/>
                  </a:lnTo>
                  <a:lnTo>
                    <a:pt x="66" y="5"/>
                  </a:lnTo>
                  <a:lnTo>
                    <a:pt x="64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4" y="63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9" y="70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4" y="77"/>
                  </a:lnTo>
                  <a:lnTo>
                    <a:pt x="16" y="79"/>
                  </a:lnTo>
                  <a:lnTo>
                    <a:pt x="18" y="82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7" y="90"/>
                  </a:lnTo>
                  <a:lnTo>
                    <a:pt x="40" y="91"/>
                  </a:lnTo>
                  <a:lnTo>
                    <a:pt x="43" y="91"/>
                  </a:lnTo>
                  <a:lnTo>
                    <a:pt x="46" y="91"/>
                  </a:lnTo>
                  <a:lnTo>
                    <a:pt x="49" y="91"/>
                  </a:lnTo>
                  <a:lnTo>
                    <a:pt x="51" y="91"/>
                  </a:lnTo>
                  <a:lnTo>
                    <a:pt x="54" y="90"/>
                  </a:lnTo>
                  <a:lnTo>
                    <a:pt x="58" y="90"/>
                  </a:lnTo>
                  <a:lnTo>
                    <a:pt x="61" y="89"/>
                  </a:lnTo>
                  <a:lnTo>
                    <a:pt x="64" y="88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71" y="84"/>
                  </a:lnTo>
                  <a:lnTo>
                    <a:pt x="74" y="82"/>
                  </a:lnTo>
                  <a:lnTo>
                    <a:pt x="76" y="79"/>
                  </a:lnTo>
                  <a:lnTo>
                    <a:pt x="78" y="77"/>
                  </a:lnTo>
                  <a:lnTo>
                    <a:pt x="80" y="75"/>
                  </a:lnTo>
                  <a:lnTo>
                    <a:pt x="82" y="73"/>
                  </a:lnTo>
                  <a:lnTo>
                    <a:pt x="84" y="70"/>
                  </a:lnTo>
                  <a:lnTo>
                    <a:pt x="85" y="68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9" y="60"/>
                  </a:lnTo>
                  <a:lnTo>
                    <a:pt x="90" y="57"/>
                  </a:lnTo>
                  <a:lnTo>
                    <a:pt x="90" y="54"/>
                  </a:lnTo>
                  <a:lnTo>
                    <a:pt x="91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5954713" y="4645025"/>
              <a:ext cx="47625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0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5"/>
                </a:cxn>
                <a:cxn ang="0">
                  <a:pos x="74" y="11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2"/>
                </a:cxn>
                <a:cxn ang="0">
                  <a:pos x="53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2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5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0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3"/>
                </a:cxn>
                <a:cxn ang="0">
                  <a:pos x="2" y="59"/>
                </a:cxn>
                <a:cxn ang="0">
                  <a:pos x="5" y="64"/>
                </a:cxn>
                <a:cxn ang="0">
                  <a:pos x="8" y="69"/>
                </a:cxn>
                <a:cxn ang="0">
                  <a:pos x="11" y="74"/>
                </a:cxn>
                <a:cxn ang="0">
                  <a:pos x="15" y="78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8"/>
                </a:cxn>
                <a:cxn ang="0">
                  <a:pos x="42" y="89"/>
                </a:cxn>
                <a:cxn ang="0">
                  <a:pos x="48" y="89"/>
                </a:cxn>
                <a:cxn ang="0">
                  <a:pos x="53" y="88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8"/>
                </a:cxn>
                <a:cxn ang="0">
                  <a:pos x="78" y="74"/>
                </a:cxn>
                <a:cxn ang="0">
                  <a:pos x="82" y="69"/>
                </a:cxn>
                <a:cxn ang="0">
                  <a:pos x="85" y="64"/>
                </a:cxn>
                <a:cxn ang="0">
                  <a:pos x="87" y="59"/>
                </a:cxn>
                <a:cxn ang="0">
                  <a:pos x="88" y="53"/>
                </a:cxn>
                <a:cxn ang="0">
                  <a:pos x="89" y="48"/>
                </a:cxn>
              </a:cxnLst>
              <a:rect l="0" t="0" r="r" b="b"/>
              <a:pathLst>
                <a:path w="89" h="89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3"/>
                  </a:lnTo>
                  <a:lnTo>
                    <a:pt x="87" y="30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2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5" y="64"/>
                  </a:lnTo>
                  <a:lnTo>
                    <a:pt x="6" y="67"/>
                  </a:lnTo>
                  <a:lnTo>
                    <a:pt x="8" y="69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7" y="80"/>
                  </a:lnTo>
                  <a:lnTo>
                    <a:pt x="20" y="82"/>
                  </a:lnTo>
                  <a:lnTo>
                    <a:pt x="22" y="83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8"/>
                  </a:lnTo>
                  <a:lnTo>
                    <a:pt x="39" y="89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48" y="89"/>
                  </a:lnTo>
                  <a:lnTo>
                    <a:pt x="50" y="89"/>
                  </a:lnTo>
                  <a:lnTo>
                    <a:pt x="53" y="88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5"/>
                  </a:lnTo>
                  <a:lnTo>
                    <a:pt x="67" y="83"/>
                  </a:lnTo>
                  <a:lnTo>
                    <a:pt x="69" y="82"/>
                  </a:lnTo>
                  <a:lnTo>
                    <a:pt x="72" y="80"/>
                  </a:lnTo>
                  <a:lnTo>
                    <a:pt x="74" y="78"/>
                  </a:lnTo>
                  <a:lnTo>
                    <a:pt x="76" y="76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69"/>
                  </a:lnTo>
                  <a:lnTo>
                    <a:pt x="83" y="67"/>
                  </a:lnTo>
                  <a:lnTo>
                    <a:pt x="85" y="64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6"/>
                  </a:lnTo>
                  <a:lnTo>
                    <a:pt x="88" y="53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5092700" y="4681538"/>
              <a:ext cx="47625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1" y="40"/>
                </a:cxn>
                <a:cxn ang="0">
                  <a:pos x="90" y="35"/>
                </a:cxn>
                <a:cxn ang="0">
                  <a:pos x="88" y="29"/>
                </a:cxn>
                <a:cxn ang="0">
                  <a:pos x="85" y="24"/>
                </a:cxn>
                <a:cxn ang="0">
                  <a:pos x="82" y="19"/>
                </a:cxn>
                <a:cxn ang="0">
                  <a:pos x="78" y="15"/>
                </a:cxn>
                <a:cxn ang="0">
                  <a:pos x="74" y="10"/>
                </a:cxn>
                <a:cxn ang="0">
                  <a:pos x="69" y="6"/>
                </a:cxn>
                <a:cxn ang="0">
                  <a:pos x="64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3" y="6"/>
                </a:cxn>
                <a:cxn ang="0">
                  <a:pos x="19" y="10"/>
                </a:cxn>
                <a:cxn ang="0">
                  <a:pos x="14" y="15"/>
                </a:cxn>
                <a:cxn ang="0">
                  <a:pos x="10" y="19"/>
                </a:cxn>
                <a:cxn ang="0">
                  <a:pos x="7" y="24"/>
                </a:cxn>
                <a:cxn ang="0">
                  <a:pos x="5" y="29"/>
                </a:cxn>
                <a:cxn ang="0">
                  <a:pos x="2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2" y="58"/>
                </a:cxn>
                <a:cxn ang="0">
                  <a:pos x="5" y="63"/>
                </a:cxn>
                <a:cxn ang="0">
                  <a:pos x="7" y="69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9" y="83"/>
                </a:cxn>
                <a:cxn ang="0">
                  <a:pos x="23" y="86"/>
                </a:cxn>
                <a:cxn ang="0">
                  <a:pos x="29" y="88"/>
                </a:cxn>
                <a:cxn ang="0">
                  <a:pos x="34" y="90"/>
                </a:cxn>
                <a:cxn ang="0">
                  <a:pos x="40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7" y="90"/>
                </a:cxn>
                <a:cxn ang="0">
                  <a:pos x="64" y="88"/>
                </a:cxn>
                <a:cxn ang="0">
                  <a:pos x="69" y="86"/>
                </a:cxn>
                <a:cxn ang="0">
                  <a:pos x="74" y="83"/>
                </a:cxn>
                <a:cxn ang="0">
                  <a:pos x="78" y="79"/>
                </a:cxn>
                <a:cxn ang="0">
                  <a:pos x="82" y="74"/>
                </a:cxn>
                <a:cxn ang="0">
                  <a:pos x="85" y="69"/>
                </a:cxn>
                <a:cxn ang="0">
                  <a:pos x="88" y="63"/>
                </a:cxn>
                <a:cxn ang="0">
                  <a:pos x="90" y="58"/>
                </a:cxn>
                <a:cxn ang="0">
                  <a:pos x="91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90" y="35"/>
                  </a:lnTo>
                  <a:lnTo>
                    <a:pt x="89" y="32"/>
                  </a:lnTo>
                  <a:lnTo>
                    <a:pt x="88" y="29"/>
                  </a:lnTo>
                  <a:lnTo>
                    <a:pt x="87" y="26"/>
                  </a:lnTo>
                  <a:lnTo>
                    <a:pt x="85" y="24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4" y="10"/>
                  </a:lnTo>
                  <a:lnTo>
                    <a:pt x="72" y="8"/>
                  </a:lnTo>
                  <a:lnTo>
                    <a:pt x="69" y="6"/>
                  </a:lnTo>
                  <a:lnTo>
                    <a:pt x="67" y="5"/>
                  </a:lnTo>
                  <a:lnTo>
                    <a:pt x="64" y="4"/>
                  </a:lnTo>
                  <a:lnTo>
                    <a:pt x="61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5" y="63"/>
                  </a:lnTo>
                  <a:lnTo>
                    <a:pt x="6" y="67"/>
                  </a:lnTo>
                  <a:lnTo>
                    <a:pt x="7" y="69"/>
                  </a:lnTo>
                  <a:lnTo>
                    <a:pt x="9" y="72"/>
                  </a:lnTo>
                  <a:lnTo>
                    <a:pt x="10" y="74"/>
                  </a:lnTo>
                  <a:lnTo>
                    <a:pt x="12" y="77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9" y="83"/>
                  </a:lnTo>
                  <a:lnTo>
                    <a:pt x="21" y="84"/>
                  </a:lnTo>
                  <a:lnTo>
                    <a:pt x="23" y="86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1" y="89"/>
                  </a:lnTo>
                  <a:lnTo>
                    <a:pt x="64" y="88"/>
                  </a:lnTo>
                  <a:lnTo>
                    <a:pt x="67" y="87"/>
                  </a:lnTo>
                  <a:lnTo>
                    <a:pt x="69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0" y="77"/>
                  </a:lnTo>
                  <a:lnTo>
                    <a:pt x="82" y="74"/>
                  </a:lnTo>
                  <a:lnTo>
                    <a:pt x="84" y="72"/>
                  </a:lnTo>
                  <a:lnTo>
                    <a:pt x="85" y="69"/>
                  </a:lnTo>
                  <a:lnTo>
                    <a:pt x="87" y="67"/>
                  </a:lnTo>
                  <a:lnTo>
                    <a:pt x="88" y="63"/>
                  </a:lnTo>
                  <a:lnTo>
                    <a:pt x="89" y="61"/>
                  </a:lnTo>
                  <a:lnTo>
                    <a:pt x="90" y="58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5092700" y="4681538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60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60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60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60" name="Line 120"/>
            <p:cNvSpPr>
              <a:spLocks noChangeShapeType="1"/>
            </p:cNvSpPr>
            <p:nvPr/>
          </p:nvSpPr>
          <p:spPr bwMode="auto">
            <a:xfrm>
              <a:off x="6831013" y="2366963"/>
              <a:ext cx="866775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61" name="Line 121"/>
            <p:cNvSpPr>
              <a:spLocks noChangeShapeType="1"/>
            </p:cNvSpPr>
            <p:nvPr/>
          </p:nvSpPr>
          <p:spPr bwMode="auto">
            <a:xfrm>
              <a:off x="7697788" y="2413000"/>
              <a:ext cx="8588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62" name="Line 122"/>
            <p:cNvSpPr>
              <a:spLocks noChangeShapeType="1"/>
            </p:cNvSpPr>
            <p:nvPr/>
          </p:nvSpPr>
          <p:spPr bwMode="auto">
            <a:xfrm>
              <a:off x="8556625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63" name="Line 123"/>
            <p:cNvSpPr>
              <a:spLocks noChangeShapeType="1"/>
            </p:cNvSpPr>
            <p:nvPr/>
          </p:nvSpPr>
          <p:spPr bwMode="auto">
            <a:xfrm>
              <a:off x="8556625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64" name="Rectangle 124"/>
            <p:cNvSpPr>
              <a:spLocks noChangeArrowheads="1"/>
            </p:cNvSpPr>
            <p:nvPr/>
          </p:nvSpPr>
          <p:spPr bwMode="auto">
            <a:xfrm>
              <a:off x="7038975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65" name="Rectangle 125"/>
            <p:cNvSpPr>
              <a:spLocks noChangeArrowheads="1"/>
            </p:cNvSpPr>
            <p:nvPr/>
          </p:nvSpPr>
          <p:spPr bwMode="auto">
            <a:xfrm>
              <a:off x="7899400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66" name="Rectangle 126"/>
            <p:cNvSpPr>
              <a:spLocks noChangeArrowheads="1"/>
            </p:cNvSpPr>
            <p:nvPr/>
          </p:nvSpPr>
          <p:spPr bwMode="auto">
            <a:xfrm>
              <a:off x="7202488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67" name="Rectangle 127"/>
            <p:cNvSpPr>
              <a:spLocks noChangeArrowheads="1"/>
            </p:cNvSpPr>
            <p:nvPr/>
          </p:nvSpPr>
          <p:spPr bwMode="auto">
            <a:xfrm>
              <a:off x="7245350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3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68" name="Rectangle 128"/>
            <p:cNvSpPr>
              <a:spLocks noChangeArrowheads="1"/>
            </p:cNvSpPr>
            <p:nvPr/>
          </p:nvSpPr>
          <p:spPr bwMode="auto">
            <a:xfrm>
              <a:off x="7202488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69" name="Rectangle 129"/>
            <p:cNvSpPr>
              <a:spLocks noChangeArrowheads="1"/>
            </p:cNvSpPr>
            <p:nvPr/>
          </p:nvSpPr>
          <p:spPr bwMode="auto">
            <a:xfrm>
              <a:off x="7245350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6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70" name="Rectangle 130"/>
            <p:cNvSpPr>
              <a:spLocks noChangeArrowheads="1"/>
            </p:cNvSpPr>
            <p:nvPr/>
          </p:nvSpPr>
          <p:spPr bwMode="auto">
            <a:xfrm>
              <a:off x="8062913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71" name="Rectangle 131"/>
            <p:cNvSpPr>
              <a:spLocks noChangeArrowheads="1"/>
            </p:cNvSpPr>
            <p:nvPr/>
          </p:nvSpPr>
          <p:spPr bwMode="auto">
            <a:xfrm>
              <a:off x="8105775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5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72" name="Rectangle 132"/>
            <p:cNvSpPr>
              <a:spLocks noChangeArrowheads="1"/>
            </p:cNvSpPr>
            <p:nvPr/>
          </p:nvSpPr>
          <p:spPr bwMode="auto">
            <a:xfrm>
              <a:off x="8062913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73" name="Rectangle 133"/>
            <p:cNvSpPr>
              <a:spLocks noChangeArrowheads="1"/>
            </p:cNvSpPr>
            <p:nvPr/>
          </p:nvSpPr>
          <p:spPr bwMode="auto">
            <a:xfrm>
              <a:off x="8105775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7672388" y="2387600"/>
              <a:ext cx="49213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1" y="40"/>
                </a:cxn>
                <a:cxn ang="0">
                  <a:pos x="90" y="34"/>
                </a:cxn>
                <a:cxn ang="0">
                  <a:pos x="88" y="29"/>
                </a:cxn>
                <a:cxn ang="0">
                  <a:pos x="85" y="24"/>
                </a:cxn>
                <a:cxn ang="0">
                  <a:pos x="82" y="19"/>
                </a:cxn>
                <a:cxn ang="0">
                  <a:pos x="78" y="13"/>
                </a:cxn>
                <a:cxn ang="0">
                  <a:pos x="74" y="10"/>
                </a:cxn>
                <a:cxn ang="0">
                  <a:pos x="69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3" y="6"/>
                </a:cxn>
                <a:cxn ang="0">
                  <a:pos x="18" y="10"/>
                </a:cxn>
                <a:cxn ang="0">
                  <a:pos x="14" y="13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2" y="58"/>
                </a:cxn>
                <a:cxn ang="0">
                  <a:pos x="3" y="63"/>
                </a:cxn>
                <a:cxn ang="0">
                  <a:pos x="6" y="68"/>
                </a:cxn>
                <a:cxn ang="0">
                  <a:pos x="9" y="74"/>
                </a:cxn>
                <a:cxn ang="0">
                  <a:pos x="14" y="79"/>
                </a:cxn>
                <a:cxn ang="0">
                  <a:pos x="18" y="82"/>
                </a:cxn>
                <a:cxn ang="0">
                  <a:pos x="23" y="86"/>
                </a:cxn>
                <a:cxn ang="0">
                  <a:pos x="29" y="88"/>
                </a:cxn>
                <a:cxn ang="0">
                  <a:pos x="34" y="90"/>
                </a:cxn>
                <a:cxn ang="0">
                  <a:pos x="40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9" y="86"/>
                </a:cxn>
                <a:cxn ang="0">
                  <a:pos x="74" y="82"/>
                </a:cxn>
                <a:cxn ang="0">
                  <a:pos x="78" y="79"/>
                </a:cxn>
                <a:cxn ang="0">
                  <a:pos x="82" y="74"/>
                </a:cxn>
                <a:cxn ang="0">
                  <a:pos x="85" y="68"/>
                </a:cxn>
                <a:cxn ang="0">
                  <a:pos x="88" y="63"/>
                </a:cxn>
                <a:cxn ang="0">
                  <a:pos x="90" y="58"/>
                </a:cxn>
                <a:cxn ang="0">
                  <a:pos x="91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1" y="40"/>
                  </a:lnTo>
                  <a:lnTo>
                    <a:pt x="90" y="37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8" y="29"/>
                  </a:lnTo>
                  <a:lnTo>
                    <a:pt x="87" y="26"/>
                  </a:lnTo>
                  <a:lnTo>
                    <a:pt x="85" y="24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8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1" y="8"/>
                  </a:lnTo>
                  <a:lnTo>
                    <a:pt x="69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8" y="82"/>
                  </a:lnTo>
                  <a:lnTo>
                    <a:pt x="21" y="84"/>
                  </a:lnTo>
                  <a:lnTo>
                    <a:pt x="23" y="86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9" y="86"/>
                  </a:lnTo>
                  <a:lnTo>
                    <a:pt x="71" y="84"/>
                  </a:lnTo>
                  <a:lnTo>
                    <a:pt x="74" y="82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0" y="76"/>
                  </a:lnTo>
                  <a:lnTo>
                    <a:pt x="82" y="74"/>
                  </a:lnTo>
                  <a:lnTo>
                    <a:pt x="84" y="72"/>
                  </a:lnTo>
                  <a:lnTo>
                    <a:pt x="85" y="68"/>
                  </a:lnTo>
                  <a:lnTo>
                    <a:pt x="87" y="66"/>
                  </a:lnTo>
                  <a:lnTo>
                    <a:pt x="88" y="63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0" y="55"/>
                  </a:lnTo>
                  <a:lnTo>
                    <a:pt x="91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7672388" y="2387600"/>
              <a:ext cx="49213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4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8532813" y="2387600"/>
              <a:ext cx="49213" cy="49213"/>
            </a:xfrm>
            <a:custGeom>
              <a:avLst/>
              <a:gdLst/>
              <a:ahLst/>
              <a:cxnLst>
                <a:cxn ang="0">
                  <a:pos x="92" y="46"/>
                </a:cxn>
                <a:cxn ang="0">
                  <a:pos x="91" y="40"/>
                </a:cxn>
                <a:cxn ang="0">
                  <a:pos x="90" y="34"/>
                </a:cxn>
                <a:cxn ang="0">
                  <a:pos x="88" y="29"/>
                </a:cxn>
                <a:cxn ang="0">
                  <a:pos x="86" y="24"/>
                </a:cxn>
                <a:cxn ang="0">
                  <a:pos x="82" y="19"/>
                </a:cxn>
                <a:cxn ang="0">
                  <a:pos x="79" y="13"/>
                </a:cxn>
                <a:cxn ang="0">
                  <a:pos x="74" y="10"/>
                </a:cxn>
                <a:cxn ang="0">
                  <a:pos x="69" y="6"/>
                </a:cxn>
                <a:cxn ang="0">
                  <a:pos x="63" y="4"/>
                </a:cxn>
                <a:cxn ang="0">
                  <a:pos x="58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4" y="6"/>
                </a:cxn>
                <a:cxn ang="0">
                  <a:pos x="19" y="10"/>
                </a:cxn>
                <a:cxn ang="0">
                  <a:pos x="14" y="13"/>
                </a:cxn>
                <a:cxn ang="0">
                  <a:pos x="10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8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9" y="82"/>
                </a:cxn>
                <a:cxn ang="0">
                  <a:pos x="24" y="86"/>
                </a:cxn>
                <a:cxn ang="0">
                  <a:pos x="29" y="88"/>
                </a:cxn>
                <a:cxn ang="0">
                  <a:pos x="34" y="90"/>
                </a:cxn>
                <a:cxn ang="0">
                  <a:pos x="40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8" y="90"/>
                </a:cxn>
                <a:cxn ang="0">
                  <a:pos x="63" y="88"/>
                </a:cxn>
                <a:cxn ang="0">
                  <a:pos x="69" y="86"/>
                </a:cxn>
                <a:cxn ang="0">
                  <a:pos x="74" y="82"/>
                </a:cxn>
                <a:cxn ang="0">
                  <a:pos x="79" y="79"/>
                </a:cxn>
                <a:cxn ang="0">
                  <a:pos x="82" y="74"/>
                </a:cxn>
                <a:cxn ang="0">
                  <a:pos x="86" y="68"/>
                </a:cxn>
                <a:cxn ang="0">
                  <a:pos x="88" y="63"/>
                </a:cxn>
                <a:cxn ang="0">
                  <a:pos x="90" y="58"/>
                </a:cxn>
                <a:cxn ang="0">
                  <a:pos x="91" y="52"/>
                </a:cxn>
              </a:cxnLst>
              <a:rect l="0" t="0" r="r" b="b"/>
              <a:pathLst>
                <a:path w="92" h="92">
                  <a:moveTo>
                    <a:pt x="92" y="49"/>
                  </a:moveTo>
                  <a:lnTo>
                    <a:pt x="92" y="46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8" y="29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8"/>
                  </a:lnTo>
                  <a:lnTo>
                    <a:pt x="69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4" y="79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1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8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9" y="86"/>
                  </a:lnTo>
                  <a:lnTo>
                    <a:pt x="72" y="84"/>
                  </a:lnTo>
                  <a:lnTo>
                    <a:pt x="74" y="82"/>
                  </a:lnTo>
                  <a:lnTo>
                    <a:pt x="76" y="81"/>
                  </a:lnTo>
                  <a:lnTo>
                    <a:pt x="79" y="79"/>
                  </a:lnTo>
                  <a:lnTo>
                    <a:pt x="81" y="76"/>
                  </a:lnTo>
                  <a:lnTo>
                    <a:pt x="82" y="74"/>
                  </a:lnTo>
                  <a:lnTo>
                    <a:pt x="84" y="72"/>
                  </a:lnTo>
                  <a:lnTo>
                    <a:pt x="86" y="68"/>
                  </a:lnTo>
                  <a:lnTo>
                    <a:pt x="87" y="66"/>
                  </a:lnTo>
                  <a:lnTo>
                    <a:pt x="88" y="63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8532813" y="2387600"/>
              <a:ext cx="49213" cy="49213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9" y="16"/>
                </a:cxn>
                <a:cxn ang="0">
                  <a:pos x="74" y="11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6" y="11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3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4"/>
                </a:cxn>
                <a:cxn ang="0">
                  <a:pos x="16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1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9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90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90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9" y="16"/>
                  </a:lnTo>
                  <a:lnTo>
                    <a:pt x="77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3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6" y="79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7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7" y="77"/>
                  </a:lnTo>
                  <a:lnTo>
                    <a:pt x="79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90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8532813" y="4681538"/>
              <a:ext cx="49213" cy="49213"/>
            </a:xfrm>
            <a:custGeom>
              <a:avLst/>
              <a:gdLst/>
              <a:ahLst/>
              <a:cxnLst>
                <a:cxn ang="0">
                  <a:pos x="92" y="46"/>
                </a:cxn>
                <a:cxn ang="0">
                  <a:pos x="91" y="40"/>
                </a:cxn>
                <a:cxn ang="0">
                  <a:pos x="90" y="35"/>
                </a:cxn>
                <a:cxn ang="0">
                  <a:pos x="88" y="29"/>
                </a:cxn>
                <a:cxn ang="0">
                  <a:pos x="86" y="24"/>
                </a:cxn>
                <a:cxn ang="0">
                  <a:pos x="82" y="19"/>
                </a:cxn>
                <a:cxn ang="0">
                  <a:pos x="79" y="15"/>
                </a:cxn>
                <a:cxn ang="0">
                  <a:pos x="74" y="10"/>
                </a:cxn>
                <a:cxn ang="0">
                  <a:pos x="69" y="6"/>
                </a:cxn>
                <a:cxn ang="0">
                  <a:pos x="63" y="4"/>
                </a:cxn>
                <a:cxn ang="0">
                  <a:pos x="58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4" y="6"/>
                </a:cxn>
                <a:cxn ang="0">
                  <a:pos x="19" y="10"/>
                </a:cxn>
                <a:cxn ang="0">
                  <a:pos x="14" y="15"/>
                </a:cxn>
                <a:cxn ang="0">
                  <a:pos x="10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5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9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9" y="83"/>
                </a:cxn>
                <a:cxn ang="0">
                  <a:pos x="24" y="86"/>
                </a:cxn>
                <a:cxn ang="0">
                  <a:pos x="29" y="88"/>
                </a:cxn>
                <a:cxn ang="0">
                  <a:pos x="34" y="90"/>
                </a:cxn>
                <a:cxn ang="0">
                  <a:pos x="40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8" y="90"/>
                </a:cxn>
                <a:cxn ang="0">
                  <a:pos x="63" y="88"/>
                </a:cxn>
                <a:cxn ang="0">
                  <a:pos x="69" y="86"/>
                </a:cxn>
                <a:cxn ang="0">
                  <a:pos x="74" y="83"/>
                </a:cxn>
                <a:cxn ang="0">
                  <a:pos x="79" y="79"/>
                </a:cxn>
                <a:cxn ang="0">
                  <a:pos x="82" y="74"/>
                </a:cxn>
                <a:cxn ang="0">
                  <a:pos x="86" y="69"/>
                </a:cxn>
                <a:cxn ang="0">
                  <a:pos x="88" y="63"/>
                </a:cxn>
                <a:cxn ang="0">
                  <a:pos x="90" y="58"/>
                </a:cxn>
                <a:cxn ang="0">
                  <a:pos x="91" y="52"/>
                </a:cxn>
              </a:cxnLst>
              <a:rect l="0" t="0" r="r" b="b"/>
              <a:pathLst>
                <a:path w="92" h="92">
                  <a:moveTo>
                    <a:pt x="92" y="49"/>
                  </a:moveTo>
                  <a:lnTo>
                    <a:pt x="92" y="46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90" y="35"/>
                  </a:lnTo>
                  <a:lnTo>
                    <a:pt x="89" y="32"/>
                  </a:lnTo>
                  <a:lnTo>
                    <a:pt x="88" y="29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5"/>
                  </a:lnTo>
                  <a:lnTo>
                    <a:pt x="76" y="13"/>
                  </a:lnTo>
                  <a:lnTo>
                    <a:pt x="74" y="10"/>
                  </a:lnTo>
                  <a:lnTo>
                    <a:pt x="72" y="8"/>
                  </a:lnTo>
                  <a:lnTo>
                    <a:pt x="69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7" y="13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4" y="79"/>
                  </a:lnTo>
                  <a:lnTo>
                    <a:pt x="17" y="81"/>
                  </a:lnTo>
                  <a:lnTo>
                    <a:pt x="19" y="83"/>
                  </a:lnTo>
                  <a:lnTo>
                    <a:pt x="21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8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9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1"/>
                  </a:lnTo>
                  <a:lnTo>
                    <a:pt x="79" y="79"/>
                  </a:lnTo>
                  <a:lnTo>
                    <a:pt x="81" y="77"/>
                  </a:lnTo>
                  <a:lnTo>
                    <a:pt x="82" y="74"/>
                  </a:lnTo>
                  <a:lnTo>
                    <a:pt x="84" y="72"/>
                  </a:lnTo>
                  <a:lnTo>
                    <a:pt x="86" y="69"/>
                  </a:lnTo>
                  <a:lnTo>
                    <a:pt x="87" y="67"/>
                  </a:lnTo>
                  <a:lnTo>
                    <a:pt x="88" y="63"/>
                  </a:lnTo>
                  <a:lnTo>
                    <a:pt x="89" y="61"/>
                  </a:lnTo>
                  <a:lnTo>
                    <a:pt x="90" y="58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8532813" y="4681538"/>
              <a:ext cx="49213" cy="49213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9" y="16"/>
                </a:cxn>
                <a:cxn ang="0">
                  <a:pos x="74" y="12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6" y="12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3" y="60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5"/>
                </a:cxn>
                <a:cxn ang="0">
                  <a:pos x="16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1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9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60"/>
                </a:cxn>
                <a:cxn ang="0">
                  <a:pos x="89" y="54"/>
                </a:cxn>
                <a:cxn ang="0">
                  <a:pos x="90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90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9" y="16"/>
                  </a:lnTo>
                  <a:lnTo>
                    <a:pt x="77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20" y="82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7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7" y="77"/>
                  </a:lnTo>
                  <a:lnTo>
                    <a:pt x="79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60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90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6807200" y="2343150"/>
              <a:ext cx="47625" cy="47625"/>
            </a:xfrm>
            <a:custGeom>
              <a:avLst/>
              <a:gdLst/>
              <a:ahLst/>
              <a:cxnLst>
                <a:cxn ang="0">
                  <a:pos x="92" y="45"/>
                </a:cxn>
                <a:cxn ang="0">
                  <a:pos x="91" y="39"/>
                </a:cxn>
                <a:cxn ang="0">
                  <a:pos x="90" y="33"/>
                </a:cxn>
                <a:cxn ang="0">
                  <a:pos x="88" y="28"/>
                </a:cxn>
                <a:cxn ang="0">
                  <a:pos x="86" y="23"/>
                </a:cxn>
                <a:cxn ang="0">
                  <a:pos x="82" y="18"/>
                </a:cxn>
                <a:cxn ang="0">
                  <a:pos x="78" y="13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3" y="6"/>
                </a:cxn>
                <a:cxn ang="0">
                  <a:pos x="18" y="10"/>
                </a:cxn>
                <a:cxn ang="0">
                  <a:pos x="13" y="13"/>
                </a:cxn>
                <a:cxn ang="0">
                  <a:pos x="9" y="18"/>
                </a:cxn>
                <a:cxn ang="0">
                  <a:pos x="6" y="23"/>
                </a:cxn>
                <a:cxn ang="0">
                  <a:pos x="4" y="28"/>
                </a:cxn>
                <a:cxn ang="0">
                  <a:pos x="2" y="33"/>
                </a:cxn>
                <a:cxn ang="0">
                  <a:pos x="1" y="39"/>
                </a:cxn>
                <a:cxn ang="0">
                  <a:pos x="0" y="45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8"/>
                </a:cxn>
                <a:cxn ang="0">
                  <a:pos x="9" y="73"/>
                </a:cxn>
                <a:cxn ang="0">
                  <a:pos x="13" y="78"/>
                </a:cxn>
                <a:cxn ang="0">
                  <a:pos x="18" y="81"/>
                </a:cxn>
                <a:cxn ang="0">
                  <a:pos x="23" y="85"/>
                </a:cxn>
                <a:cxn ang="0">
                  <a:pos x="29" y="87"/>
                </a:cxn>
                <a:cxn ang="0">
                  <a:pos x="34" y="89"/>
                </a:cxn>
                <a:cxn ang="0">
                  <a:pos x="40" y="90"/>
                </a:cxn>
                <a:cxn ang="0">
                  <a:pos x="46" y="91"/>
                </a:cxn>
                <a:cxn ang="0">
                  <a:pos x="52" y="90"/>
                </a:cxn>
                <a:cxn ang="0">
                  <a:pos x="57" y="89"/>
                </a:cxn>
                <a:cxn ang="0">
                  <a:pos x="63" y="87"/>
                </a:cxn>
                <a:cxn ang="0">
                  <a:pos x="68" y="85"/>
                </a:cxn>
                <a:cxn ang="0">
                  <a:pos x="73" y="81"/>
                </a:cxn>
                <a:cxn ang="0">
                  <a:pos x="78" y="78"/>
                </a:cxn>
                <a:cxn ang="0">
                  <a:pos x="82" y="73"/>
                </a:cxn>
                <a:cxn ang="0">
                  <a:pos x="86" y="68"/>
                </a:cxn>
                <a:cxn ang="0">
                  <a:pos x="88" y="63"/>
                </a:cxn>
                <a:cxn ang="0">
                  <a:pos x="90" y="58"/>
                </a:cxn>
                <a:cxn ang="0">
                  <a:pos x="91" y="52"/>
                </a:cxn>
              </a:cxnLst>
              <a:rect l="0" t="0" r="r" b="b"/>
              <a:pathLst>
                <a:path w="92" h="91">
                  <a:moveTo>
                    <a:pt x="91" y="49"/>
                  </a:moveTo>
                  <a:lnTo>
                    <a:pt x="92" y="45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0" y="33"/>
                  </a:lnTo>
                  <a:lnTo>
                    <a:pt x="89" y="31"/>
                  </a:lnTo>
                  <a:lnTo>
                    <a:pt x="88" y="28"/>
                  </a:lnTo>
                  <a:lnTo>
                    <a:pt x="87" y="25"/>
                  </a:lnTo>
                  <a:lnTo>
                    <a:pt x="86" y="23"/>
                  </a:lnTo>
                  <a:lnTo>
                    <a:pt x="84" y="20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78" y="13"/>
                  </a:lnTo>
                  <a:lnTo>
                    <a:pt x="76" y="11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3"/>
                  </a:lnTo>
                  <a:lnTo>
                    <a:pt x="11" y="76"/>
                  </a:lnTo>
                  <a:lnTo>
                    <a:pt x="13" y="78"/>
                  </a:lnTo>
                  <a:lnTo>
                    <a:pt x="15" y="80"/>
                  </a:lnTo>
                  <a:lnTo>
                    <a:pt x="18" y="81"/>
                  </a:lnTo>
                  <a:lnTo>
                    <a:pt x="21" y="83"/>
                  </a:lnTo>
                  <a:lnTo>
                    <a:pt x="23" y="85"/>
                  </a:lnTo>
                  <a:lnTo>
                    <a:pt x="26" y="86"/>
                  </a:lnTo>
                  <a:lnTo>
                    <a:pt x="29" y="87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91"/>
                  </a:lnTo>
                  <a:lnTo>
                    <a:pt x="46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5" y="90"/>
                  </a:lnTo>
                  <a:lnTo>
                    <a:pt x="57" y="89"/>
                  </a:lnTo>
                  <a:lnTo>
                    <a:pt x="60" y="88"/>
                  </a:lnTo>
                  <a:lnTo>
                    <a:pt x="63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1" y="83"/>
                  </a:lnTo>
                  <a:lnTo>
                    <a:pt x="73" y="81"/>
                  </a:lnTo>
                  <a:lnTo>
                    <a:pt x="76" y="80"/>
                  </a:lnTo>
                  <a:lnTo>
                    <a:pt x="78" y="78"/>
                  </a:lnTo>
                  <a:lnTo>
                    <a:pt x="80" y="76"/>
                  </a:lnTo>
                  <a:lnTo>
                    <a:pt x="82" y="73"/>
                  </a:lnTo>
                  <a:lnTo>
                    <a:pt x="84" y="71"/>
                  </a:lnTo>
                  <a:lnTo>
                    <a:pt x="86" y="68"/>
                  </a:lnTo>
                  <a:lnTo>
                    <a:pt x="87" y="66"/>
                  </a:lnTo>
                  <a:lnTo>
                    <a:pt x="88" y="63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6807200" y="2343150"/>
              <a:ext cx="47625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3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3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82" name="Line 142"/>
            <p:cNvSpPr>
              <a:spLocks noChangeShapeType="1"/>
            </p:cNvSpPr>
            <p:nvPr/>
          </p:nvSpPr>
          <p:spPr bwMode="auto">
            <a:xfrm flipV="1">
              <a:off x="5116513" y="2366963"/>
              <a:ext cx="171450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5133975" y="3490913"/>
              <a:ext cx="47625" cy="47625"/>
            </a:xfrm>
            <a:custGeom>
              <a:avLst/>
              <a:gdLst/>
              <a:ahLst/>
              <a:cxnLst>
                <a:cxn ang="0">
                  <a:pos x="92" y="46"/>
                </a:cxn>
                <a:cxn ang="0">
                  <a:pos x="91" y="39"/>
                </a:cxn>
                <a:cxn ang="0">
                  <a:pos x="89" y="33"/>
                </a:cxn>
                <a:cxn ang="0">
                  <a:pos x="87" y="28"/>
                </a:cxn>
                <a:cxn ang="0">
                  <a:pos x="85" y="23"/>
                </a:cxn>
                <a:cxn ang="0">
                  <a:pos x="81" y="18"/>
                </a:cxn>
                <a:cxn ang="0">
                  <a:pos x="78" y="13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3" y="2"/>
                </a:cxn>
                <a:cxn ang="0">
                  <a:pos x="28" y="4"/>
                </a:cxn>
                <a:cxn ang="0">
                  <a:pos x="23" y="6"/>
                </a:cxn>
                <a:cxn ang="0">
                  <a:pos x="18" y="9"/>
                </a:cxn>
                <a:cxn ang="0">
                  <a:pos x="13" y="13"/>
                </a:cxn>
                <a:cxn ang="0">
                  <a:pos x="9" y="18"/>
                </a:cxn>
                <a:cxn ang="0">
                  <a:pos x="6" y="23"/>
                </a:cxn>
                <a:cxn ang="0">
                  <a:pos x="4" y="28"/>
                </a:cxn>
                <a:cxn ang="0">
                  <a:pos x="2" y="33"/>
                </a:cxn>
                <a:cxn ang="0">
                  <a:pos x="1" y="39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7"/>
                </a:cxn>
                <a:cxn ang="0">
                  <a:pos x="4" y="63"/>
                </a:cxn>
                <a:cxn ang="0">
                  <a:pos x="6" y="68"/>
                </a:cxn>
                <a:cxn ang="0">
                  <a:pos x="9" y="73"/>
                </a:cxn>
                <a:cxn ang="0">
                  <a:pos x="13" y="77"/>
                </a:cxn>
                <a:cxn ang="0">
                  <a:pos x="18" y="81"/>
                </a:cxn>
                <a:cxn ang="0">
                  <a:pos x="23" y="85"/>
                </a:cxn>
                <a:cxn ang="0">
                  <a:pos x="28" y="87"/>
                </a:cxn>
                <a:cxn ang="0">
                  <a:pos x="33" y="89"/>
                </a:cxn>
                <a:cxn ang="0">
                  <a:pos x="40" y="90"/>
                </a:cxn>
                <a:cxn ang="0">
                  <a:pos x="46" y="91"/>
                </a:cxn>
                <a:cxn ang="0">
                  <a:pos x="52" y="90"/>
                </a:cxn>
                <a:cxn ang="0">
                  <a:pos x="57" y="89"/>
                </a:cxn>
                <a:cxn ang="0">
                  <a:pos x="63" y="87"/>
                </a:cxn>
                <a:cxn ang="0">
                  <a:pos x="68" y="85"/>
                </a:cxn>
                <a:cxn ang="0">
                  <a:pos x="73" y="81"/>
                </a:cxn>
                <a:cxn ang="0">
                  <a:pos x="78" y="77"/>
                </a:cxn>
                <a:cxn ang="0">
                  <a:pos x="81" y="73"/>
                </a:cxn>
                <a:cxn ang="0">
                  <a:pos x="85" y="68"/>
                </a:cxn>
                <a:cxn ang="0">
                  <a:pos x="87" y="63"/>
                </a:cxn>
                <a:cxn ang="0">
                  <a:pos x="89" y="57"/>
                </a:cxn>
                <a:cxn ang="0">
                  <a:pos x="91" y="52"/>
                </a:cxn>
              </a:cxnLst>
              <a:rect l="0" t="0" r="r" b="b"/>
              <a:pathLst>
                <a:path w="92" h="91">
                  <a:moveTo>
                    <a:pt x="91" y="49"/>
                  </a:moveTo>
                  <a:lnTo>
                    <a:pt x="92" y="46"/>
                  </a:lnTo>
                  <a:lnTo>
                    <a:pt x="91" y="43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89" y="33"/>
                  </a:lnTo>
                  <a:lnTo>
                    <a:pt x="88" y="31"/>
                  </a:lnTo>
                  <a:lnTo>
                    <a:pt x="87" y="28"/>
                  </a:lnTo>
                  <a:lnTo>
                    <a:pt x="86" y="25"/>
                  </a:lnTo>
                  <a:lnTo>
                    <a:pt x="85" y="23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5"/>
                  </a:lnTo>
                  <a:lnTo>
                    <a:pt x="78" y="13"/>
                  </a:lnTo>
                  <a:lnTo>
                    <a:pt x="75" y="11"/>
                  </a:lnTo>
                  <a:lnTo>
                    <a:pt x="73" y="9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3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3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1"/>
                  </a:lnTo>
                  <a:lnTo>
                    <a:pt x="20" y="83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8" y="87"/>
                  </a:lnTo>
                  <a:lnTo>
                    <a:pt x="31" y="88"/>
                  </a:lnTo>
                  <a:lnTo>
                    <a:pt x="33" y="89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6" y="91"/>
                  </a:lnTo>
                  <a:lnTo>
                    <a:pt x="49" y="90"/>
                  </a:lnTo>
                  <a:lnTo>
                    <a:pt x="52" y="90"/>
                  </a:lnTo>
                  <a:lnTo>
                    <a:pt x="55" y="90"/>
                  </a:lnTo>
                  <a:lnTo>
                    <a:pt x="57" y="89"/>
                  </a:lnTo>
                  <a:lnTo>
                    <a:pt x="60" y="88"/>
                  </a:lnTo>
                  <a:lnTo>
                    <a:pt x="63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1" y="83"/>
                  </a:lnTo>
                  <a:lnTo>
                    <a:pt x="73" y="81"/>
                  </a:lnTo>
                  <a:lnTo>
                    <a:pt x="75" y="79"/>
                  </a:lnTo>
                  <a:lnTo>
                    <a:pt x="78" y="77"/>
                  </a:lnTo>
                  <a:lnTo>
                    <a:pt x="80" y="75"/>
                  </a:lnTo>
                  <a:lnTo>
                    <a:pt x="81" y="73"/>
                  </a:lnTo>
                  <a:lnTo>
                    <a:pt x="83" y="71"/>
                  </a:lnTo>
                  <a:lnTo>
                    <a:pt x="85" y="68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7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84" name="Freeform 144"/>
            <p:cNvSpPr>
              <a:spLocks/>
            </p:cNvSpPr>
            <p:nvPr/>
          </p:nvSpPr>
          <p:spPr bwMode="auto">
            <a:xfrm>
              <a:off x="5133975" y="3490913"/>
              <a:ext cx="47625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9" y="15"/>
                </a:cxn>
                <a:cxn ang="0">
                  <a:pos x="74" y="11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5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3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4"/>
                </a:cxn>
                <a:cxn ang="0">
                  <a:pos x="15" y="78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1" y="87"/>
                </a:cxn>
                <a:cxn ang="0">
                  <a:pos x="36" y="89"/>
                </a:cxn>
                <a:cxn ang="0">
                  <a:pos x="42" y="89"/>
                </a:cxn>
                <a:cxn ang="0">
                  <a:pos x="48" y="89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8"/>
                </a:cxn>
                <a:cxn ang="0">
                  <a:pos x="79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9" y="15"/>
                  </a:lnTo>
                  <a:lnTo>
                    <a:pt x="77" y="13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89"/>
                  </a:lnTo>
                  <a:lnTo>
                    <a:pt x="45" y="90"/>
                  </a:lnTo>
                  <a:lnTo>
                    <a:pt x="48" y="89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4" y="78"/>
                  </a:lnTo>
                  <a:lnTo>
                    <a:pt x="77" y="76"/>
                  </a:lnTo>
                  <a:lnTo>
                    <a:pt x="79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6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Bonus Question</a:t>
            </a:r>
          </a:p>
          <a:p>
            <a:pPr lvl="1"/>
            <a:r>
              <a:rPr lang="en-US"/>
              <a:t>Using only record and remeasured values, how would you set the interior lot corners?</a:t>
            </a:r>
          </a:p>
          <a:p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226512" y="2387600"/>
            <a:ext cx="3629526" cy="2555290"/>
            <a:chOff x="226512" y="2387600"/>
            <a:chExt cx="3629526" cy="2555290"/>
          </a:xfrm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392113" y="2413000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252538" y="2413000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252538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392113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2112963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392113" y="3559175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1252538" y="3559175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252538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92113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2112963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392113" y="4705350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1252538" y="4705350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595313" y="2479675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595313" y="362585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595313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1455738" y="2479675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1455738" y="362585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1455738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 rot="16200000">
              <a:off x="73105" y="2979236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5" name="Rectangle 25"/>
            <p:cNvSpPr>
              <a:spLocks noChangeArrowheads="1"/>
            </p:cNvSpPr>
            <p:nvPr/>
          </p:nvSpPr>
          <p:spPr bwMode="auto">
            <a:xfrm rot="16200000">
              <a:off x="933530" y="2979236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 rot="16200000">
              <a:off x="1793955" y="2979236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 rot="16200000">
              <a:off x="73105" y="4125411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 rot="16200000">
              <a:off x="933530" y="4125411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 rot="16200000">
              <a:off x="1793955" y="4125411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758825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801688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1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/>
          </p:nvSpPr>
          <p:spPr bwMode="auto">
            <a:xfrm>
              <a:off x="758825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801688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8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617663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1662113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7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1617663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7" name="Rectangle 37"/>
            <p:cNvSpPr>
              <a:spLocks noChangeArrowheads="1"/>
            </p:cNvSpPr>
            <p:nvPr/>
          </p:nvSpPr>
          <p:spPr bwMode="auto">
            <a:xfrm>
              <a:off x="1662113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2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368300" y="2387600"/>
              <a:ext cx="49213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89" y="40"/>
                </a:cxn>
                <a:cxn ang="0">
                  <a:pos x="88" y="34"/>
                </a:cxn>
                <a:cxn ang="0">
                  <a:pos x="86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3"/>
                </a:cxn>
                <a:cxn ang="0">
                  <a:pos x="72" y="10"/>
                </a:cxn>
                <a:cxn ang="0">
                  <a:pos x="68" y="6"/>
                </a:cxn>
                <a:cxn ang="0">
                  <a:pos x="62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3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8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2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2" y="88"/>
                </a:cxn>
                <a:cxn ang="0">
                  <a:pos x="68" y="86"/>
                </a:cxn>
                <a:cxn ang="0">
                  <a:pos x="72" y="82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8"/>
                </a:cxn>
                <a:cxn ang="0">
                  <a:pos x="86" y="63"/>
                </a:cxn>
                <a:cxn ang="0">
                  <a:pos x="88" y="58"/>
                </a:cxn>
                <a:cxn ang="0">
                  <a:pos x="89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89" y="40"/>
                  </a:lnTo>
                  <a:lnTo>
                    <a:pt x="89" y="37"/>
                  </a:lnTo>
                  <a:lnTo>
                    <a:pt x="88" y="34"/>
                  </a:lnTo>
                  <a:lnTo>
                    <a:pt x="87" y="32"/>
                  </a:lnTo>
                  <a:lnTo>
                    <a:pt x="86" y="29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3"/>
                  </a:lnTo>
                  <a:lnTo>
                    <a:pt x="75" y="11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8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2"/>
                  </a:lnTo>
                  <a:lnTo>
                    <a:pt x="19" y="84"/>
                  </a:lnTo>
                  <a:lnTo>
                    <a:pt x="22" y="86"/>
                  </a:lnTo>
                  <a:lnTo>
                    <a:pt x="24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2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68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7" y="60"/>
                  </a:lnTo>
                  <a:lnTo>
                    <a:pt x="88" y="58"/>
                  </a:lnTo>
                  <a:lnTo>
                    <a:pt x="89" y="55"/>
                  </a:lnTo>
                  <a:lnTo>
                    <a:pt x="89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368300" y="2387600"/>
              <a:ext cx="49213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6" y="31"/>
                </a:cxn>
                <a:cxn ang="0">
                  <a:pos x="84" y="25"/>
                </a:cxn>
                <a:cxn ang="0">
                  <a:pos x="81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5" y="1"/>
                </a:cxn>
                <a:cxn ang="0">
                  <a:pos x="30" y="3"/>
                </a:cxn>
                <a:cxn ang="0">
                  <a:pos x="24" y="5"/>
                </a:cxn>
                <a:cxn ang="0">
                  <a:pos x="19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2" y="59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4"/>
                </a:cxn>
                <a:cxn ang="0">
                  <a:pos x="15" y="79"/>
                </a:cxn>
                <a:cxn ang="0">
                  <a:pos x="19" y="82"/>
                </a:cxn>
                <a:cxn ang="0">
                  <a:pos x="24" y="85"/>
                </a:cxn>
                <a:cxn ang="0">
                  <a:pos x="30" y="87"/>
                </a:cxn>
                <a:cxn ang="0">
                  <a:pos x="35" y="89"/>
                </a:cxn>
                <a:cxn ang="0">
                  <a:pos x="41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4"/>
                </a:cxn>
                <a:cxn ang="0">
                  <a:pos x="81" y="70"/>
                </a:cxn>
                <a:cxn ang="0">
                  <a:pos x="84" y="65"/>
                </a:cxn>
                <a:cxn ang="0">
                  <a:pos x="86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8" y="39"/>
                  </a:lnTo>
                  <a:lnTo>
                    <a:pt x="88" y="36"/>
                  </a:lnTo>
                  <a:lnTo>
                    <a:pt x="87" y="33"/>
                  </a:lnTo>
                  <a:lnTo>
                    <a:pt x="86" y="31"/>
                  </a:lnTo>
                  <a:lnTo>
                    <a:pt x="85" y="28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1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2" y="84"/>
                  </a:lnTo>
                  <a:lnTo>
                    <a:pt x="24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5" y="89"/>
                  </a:lnTo>
                  <a:lnTo>
                    <a:pt x="38" y="89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1" y="70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5" y="62"/>
                  </a:lnTo>
                  <a:lnTo>
                    <a:pt x="86" y="59"/>
                  </a:lnTo>
                  <a:lnTo>
                    <a:pt x="87" y="57"/>
                  </a:lnTo>
                  <a:lnTo>
                    <a:pt x="88" y="54"/>
                  </a:lnTo>
                  <a:lnTo>
                    <a:pt x="88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228725" y="2387600"/>
              <a:ext cx="47625" cy="49213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4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3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40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3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8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2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40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2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8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9" y="37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3"/>
                  </a:lnTo>
                  <a:lnTo>
                    <a:pt x="75" y="11"/>
                  </a:lnTo>
                  <a:lnTo>
                    <a:pt x="73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8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2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8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89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228725" y="2387600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4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2089150" y="2387600"/>
              <a:ext cx="47625" cy="49213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4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3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8" y="4"/>
                </a:cxn>
                <a:cxn ang="0">
                  <a:pos x="22" y="6"/>
                </a:cxn>
                <a:cxn ang="0">
                  <a:pos x="18" y="10"/>
                </a:cxn>
                <a:cxn ang="0">
                  <a:pos x="13" y="13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8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8" y="82"/>
                </a:cxn>
                <a:cxn ang="0">
                  <a:pos x="22" y="86"/>
                </a:cxn>
                <a:cxn ang="0">
                  <a:pos x="28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2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8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3"/>
                  </a:lnTo>
                  <a:lnTo>
                    <a:pt x="75" y="11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8" y="82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8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2089150" y="2387600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4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8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2089150" y="4681538"/>
              <a:ext cx="47625" cy="49213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8" y="4"/>
                </a:cxn>
                <a:cxn ang="0">
                  <a:pos x="22" y="6"/>
                </a:cxn>
                <a:cxn ang="0">
                  <a:pos x="18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5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8" y="83"/>
                </a:cxn>
                <a:cxn ang="0">
                  <a:pos x="22" y="86"/>
                </a:cxn>
                <a:cxn ang="0">
                  <a:pos x="28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3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4" y="63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8" y="83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9"/>
                  </a:lnTo>
                  <a:lnTo>
                    <a:pt x="86" y="67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9" y="58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2089150" y="4681538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60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60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60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1228725" y="4681538"/>
              <a:ext cx="47625" cy="49213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40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3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40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9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3"/>
                  </a:lnTo>
                  <a:lnTo>
                    <a:pt x="73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7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9"/>
                  </a:lnTo>
                  <a:lnTo>
                    <a:pt x="86" y="67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9" y="58"/>
                  </a:lnTo>
                  <a:lnTo>
                    <a:pt x="89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1228725" y="4681538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60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60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60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368300" y="4681538"/>
              <a:ext cx="49213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89" y="40"/>
                </a:cxn>
                <a:cxn ang="0">
                  <a:pos x="88" y="35"/>
                </a:cxn>
                <a:cxn ang="0">
                  <a:pos x="86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2" y="10"/>
                </a:cxn>
                <a:cxn ang="0">
                  <a:pos x="68" y="6"/>
                </a:cxn>
                <a:cxn ang="0">
                  <a:pos x="62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3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2" y="88"/>
                </a:cxn>
                <a:cxn ang="0">
                  <a:pos x="68" y="86"/>
                </a:cxn>
                <a:cxn ang="0">
                  <a:pos x="72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6" y="63"/>
                </a:cxn>
                <a:cxn ang="0">
                  <a:pos x="88" y="58"/>
                </a:cxn>
                <a:cxn ang="0">
                  <a:pos x="89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89" y="40"/>
                  </a:lnTo>
                  <a:lnTo>
                    <a:pt x="89" y="37"/>
                  </a:lnTo>
                  <a:lnTo>
                    <a:pt x="88" y="35"/>
                  </a:lnTo>
                  <a:lnTo>
                    <a:pt x="87" y="32"/>
                  </a:lnTo>
                  <a:lnTo>
                    <a:pt x="86" y="29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3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7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2" y="86"/>
                  </a:lnTo>
                  <a:lnTo>
                    <a:pt x="24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2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6" y="63"/>
                  </a:lnTo>
                  <a:lnTo>
                    <a:pt x="87" y="61"/>
                  </a:lnTo>
                  <a:lnTo>
                    <a:pt x="88" y="58"/>
                  </a:lnTo>
                  <a:lnTo>
                    <a:pt x="89" y="55"/>
                  </a:lnTo>
                  <a:lnTo>
                    <a:pt x="89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368300" y="4681538"/>
              <a:ext cx="49213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6" y="31"/>
                </a:cxn>
                <a:cxn ang="0">
                  <a:pos x="84" y="25"/>
                </a:cxn>
                <a:cxn ang="0">
                  <a:pos x="81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1"/>
                </a:cxn>
                <a:cxn ang="0">
                  <a:pos x="41" y="1"/>
                </a:cxn>
                <a:cxn ang="0">
                  <a:pos x="35" y="1"/>
                </a:cxn>
                <a:cxn ang="0">
                  <a:pos x="30" y="3"/>
                </a:cxn>
                <a:cxn ang="0">
                  <a:pos x="24" y="5"/>
                </a:cxn>
                <a:cxn ang="0">
                  <a:pos x="19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2" y="60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19" y="82"/>
                </a:cxn>
                <a:cxn ang="0">
                  <a:pos x="24" y="85"/>
                </a:cxn>
                <a:cxn ang="0">
                  <a:pos x="30" y="87"/>
                </a:cxn>
                <a:cxn ang="0">
                  <a:pos x="35" y="89"/>
                </a:cxn>
                <a:cxn ang="0">
                  <a:pos x="41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1" y="70"/>
                </a:cxn>
                <a:cxn ang="0">
                  <a:pos x="84" y="65"/>
                </a:cxn>
                <a:cxn ang="0">
                  <a:pos x="86" y="60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8" y="39"/>
                  </a:lnTo>
                  <a:lnTo>
                    <a:pt x="88" y="36"/>
                  </a:lnTo>
                  <a:lnTo>
                    <a:pt x="87" y="34"/>
                  </a:lnTo>
                  <a:lnTo>
                    <a:pt x="86" y="31"/>
                  </a:lnTo>
                  <a:lnTo>
                    <a:pt x="85" y="28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1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2" y="84"/>
                  </a:lnTo>
                  <a:lnTo>
                    <a:pt x="24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5" y="89"/>
                  </a:lnTo>
                  <a:lnTo>
                    <a:pt x="38" y="89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1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1" y="70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5" y="62"/>
                  </a:lnTo>
                  <a:lnTo>
                    <a:pt x="86" y="60"/>
                  </a:lnTo>
                  <a:lnTo>
                    <a:pt x="87" y="57"/>
                  </a:lnTo>
                  <a:lnTo>
                    <a:pt x="88" y="54"/>
                  </a:lnTo>
                  <a:lnTo>
                    <a:pt x="88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368300" y="3535363"/>
              <a:ext cx="49213" cy="47625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89" y="40"/>
                </a:cxn>
                <a:cxn ang="0">
                  <a:pos x="88" y="35"/>
                </a:cxn>
                <a:cxn ang="0">
                  <a:pos x="86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2" y="10"/>
                </a:cxn>
                <a:cxn ang="0">
                  <a:pos x="68" y="6"/>
                </a:cxn>
                <a:cxn ang="0">
                  <a:pos x="62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3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2" y="88"/>
                </a:cxn>
                <a:cxn ang="0">
                  <a:pos x="68" y="86"/>
                </a:cxn>
                <a:cxn ang="0">
                  <a:pos x="72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6" y="63"/>
                </a:cxn>
                <a:cxn ang="0">
                  <a:pos x="88" y="58"/>
                </a:cxn>
                <a:cxn ang="0">
                  <a:pos x="89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89" y="40"/>
                  </a:lnTo>
                  <a:lnTo>
                    <a:pt x="89" y="37"/>
                  </a:lnTo>
                  <a:lnTo>
                    <a:pt x="88" y="35"/>
                  </a:lnTo>
                  <a:lnTo>
                    <a:pt x="87" y="32"/>
                  </a:lnTo>
                  <a:lnTo>
                    <a:pt x="86" y="29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19" y="84"/>
                  </a:lnTo>
                  <a:lnTo>
                    <a:pt x="22" y="86"/>
                  </a:lnTo>
                  <a:lnTo>
                    <a:pt x="24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2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2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2" y="72"/>
                  </a:lnTo>
                  <a:lnTo>
                    <a:pt x="84" y="69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7" y="60"/>
                  </a:lnTo>
                  <a:lnTo>
                    <a:pt x="88" y="58"/>
                  </a:lnTo>
                  <a:lnTo>
                    <a:pt x="89" y="55"/>
                  </a:lnTo>
                  <a:lnTo>
                    <a:pt x="89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368300" y="3535363"/>
              <a:ext cx="49213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6" y="31"/>
                </a:cxn>
                <a:cxn ang="0">
                  <a:pos x="84" y="25"/>
                </a:cxn>
                <a:cxn ang="0">
                  <a:pos x="81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1"/>
                </a:cxn>
                <a:cxn ang="0">
                  <a:pos x="41" y="1"/>
                </a:cxn>
                <a:cxn ang="0">
                  <a:pos x="35" y="1"/>
                </a:cxn>
                <a:cxn ang="0">
                  <a:pos x="30" y="3"/>
                </a:cxn>
                <a:cxn ang="0">
                  <a:pos x="24" y="5"/>
                </a:cxn>
                <a:cxn ang="0">
                  <a:pos x="19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2" y="59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19" y="82"/>
                </a:cxn>
                <a:cxn ang="0">
                  <a:pos x="24" y="85"/>
                </a:cxn>
                <a:cxn ang="0">
                  <a:pos x="30" y="87"/>
                </a:cxn>
                <a:cxn ang="0">
                  <a:pos x="35" y="89"/>
                </a:cxn>
                <a:cxn ang="0">
                  <a:pos x="41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1" y="70"/>
                </a:cxn>
                <a:cxn ang="0">
                  <a:pos x="84" y="65"/>
                </a:cxn>
                <a:cxn ang="0">
                  <a:pos x="86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8" y="39"/>
                  </a:lnTo>
                  <a:lnTo>
                    <a:pt x="88" y="36"/>
                  </a:lnTo>
                  <a:lnTo>
                    <a:pt x="87" y="34"/>
                  </a:lnTo>
                  <a:lnTo>
                    <a:pt x="86" y="31"/>
                  </a:lnTo>
                  <a:lnTo>
                    <a:pt x="85" y="28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1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2" y="84"/>
                  </a:lnTo>
                  <a:lnTo>
                    <a:pt x="24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5" y="89"/>
                  </a:lnTo>
                  <a:lnTo>
                    <a:pt x="38" y="89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1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1" y="70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5" y="62"/>
                  </a:lnTo>
                  <a:lnTo>
                    <a:pt x="86" y="59"/>
                  </a:lnTo>
                  <a:lnTo>
                    <a:pt x="87" y="57"/>
                  </a:lnTo>
                  <a:lnTo>
                    <a:pt x="88" y="54"/>
                  </a:lnTo>
                  <a:lnTo>
                    <a:pt x="88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228725" y="3535363"/>
              <a:ext cx="47625" cy="47625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40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3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40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9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2"/>
                  </a:lnTo>
                  <a:lnTo>
                    <a:pt x="73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9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89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1228725" y="3535363"/>
              <a:ext cx="47625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2089150" y="3535363"/>
              <a:ext cx="47625" cy="47625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8" y="4"/>
                </a:cxn>
                <a:cxn ang="0">
                  <a:pos x="22" y="6"/>
                </a:cxn>
                <a:cxn ang="0">
                  <a:pos x="18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5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8" y="83"/>
                </a:cxn>
                <a:cxn ang="0">
                  <a:pos x="22" y="86"/>
                </a:cxn>
                <a:cxn ang="0">
                  <a:pos x="28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2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9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8" y="83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9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2089150" y="3535363"/>
              <a:ext cx="47625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6" name="Line 56"/>
            <p:cNvSpPr>
              <a:spLocks noChangeShapeType="1"/>
            </p:cNvSpPr>
            <p:nvPr/>
          </p:nvSpPr>
          <p:spPr bwMode="auto">
            <a:xfrm>
              <a:off x="2112963" y="2413000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7" name="Line 57"/>
            <p:cNvSpPr>
              <a:spLocks noChangeShapeType="1"/>
            </p:cNvSpPr>
            <p:nvPr/>
          </p:nvSpPr>
          <p:spPr bwMode="auto">
            <a:xfrm>
              <a:off x="2973388" y="2413000"/>
              <a:ext cx="8588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auto">
            <a:xfrm>
              <a:off x="2973388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299" name="Line 59"/>
            <p:cNvSpPr>
              <a:spLocks noChangeShapeType="1"/>
            </p:cNvSpPr>
            <p:nvPr/>
          </p:nvSpPr>
          <p:spPr bwMode="auto">
            <a:xfrm>
              <a:off x="2112963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0" name="Line 60"/>
            <p:cNvSpPr>
              <a:spLocks noChangeShapeType="1"/>
            </p:cNvSpPr>
            <p:nvPr/>
          </p:nvSpPr>
          <p:spPr bwMode="auto">
            <a:xfrm>
              <a:off x="3832225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1" name="Line 61"/>
            <p:cNvSpPr>
              <a:spLocks noChangeShapeType="1"/>
            </p:cNvSpPr>
            <p:nvPr/>
          </p:nvSpPr>
          <p:spPr bwMode="auto">
            <a:xfrm>
              <a:off x="2112963" y="3559175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2" name="Line 62"/>
            <p:cNvSpPr>
              <a:spLocks noChangeShapeType="1"/>
            </p:cNvSpPr>
            <p:nvPr/>
          </p:nvSpPr>
          <p:spPr bwMode="auto">
            <a:xfrm>
              <a:off x="2973388" y="3559175"/>
              <a:ext cx="8588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3" name="Line 63"/>
            <p:cNvSpPr>
              <a:spLocks noChangeShapeType="1"/>
            </p:cNvSpPr>
            <p:nvPr/>
          </p:nvSpPr>
          <p:spPr bwMode="auto">
            <a:xfrm>
              <a:off x="2973388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4" name="Line 64"/>
            <p:cNvSpPr>
              <a:spLocks noChangeShapeType="1"/>
            </p:cNvSpPr>
            <p:nvPr/>
          </p:nvSpPr>
          <p:spPr bwMode="auto">
            <a:xfrm>
              <a:off x="2112963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5" name="Line 65"/>
            <p:cNvSpPr>
              <a:spLocks noChangeShapeType="1"/>
            </p:cNvSpPr>
            <p:nvPr/>
          </p:nvSpPr>
          <p:spPr bwMode="auto">
            <a:xfrm>
              <a:off x="3832225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6" name="Line 66"/>
            <p:cNvSpPr>
              <a:spLocks noChangeShapeType="1"/>
            </p:cNvSpPr>
            <p:nvPr/>
          </p:nvSpPr>
          <p:spPr bwMode="auto">
            <a:xfrm>
              <a:off x="2112963" y="4705350"/>
              <a:ext cx="860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7" name="Line 67"/>
            <p:cNvSpPr>
              <a:spLocks noChangeShapeType="1"/>
            </p:cNvSpPr>
            <p:nvPr/>
          </p:nvSpPr>
          <p:spPr bwMode="auto">
            <a:xfrm>
              <a:off x="2973388" y="4705350"/>
              <a:ext cx="8588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2316163" y="2479675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09" name="Rectangle 69"/>
            <p:cNvSpPr>
              <a:spLocks noChangeArrowheads="1"/>
            </p:cNvSpPr>
            <p:nvPr/>
          </p:nvSpPr>
          <p:spPr bwMode="auto">
            <a:xfrm>
              <a:off x="2316163" y="362585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0" name="Rectangle 70"/>
            <p:cNvSpPr>
              <a:spLocks noChangeArrowheads="1"/>
            </p:cNvSpPr>
            <p:nvPr/>
          </p:nvSpPr>
          <p:spPr bwMode="auto">
            <a:xfrm>
              <a:off x="2316163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1" name="Rectangle 71"/>
            <p:cNvSpPr>
              <a:spLocks noChangeArrowheads="1"/>
            </p:cNvSpPr>
            <p:nvPr/>
          </p:nvSpPr>
          <p:spPr bwMode="auto">
            <a:xfrm>
              <a:off x="3175000" y="2479675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3175000" y="362585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3175000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4" name="Rectangle 74"/>
            <p:cNvSpPr>
              <a:spLocks noChangeArrowheads="1"/>
            </p:cNvSpPr>
            <p:nvPr/>
          </p:nvSpPr>
          <p:spPr bwMode="auto">
            <a:xfrm rot="16200000">
              <a:off x="2654380" y="2979236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5" name="Rectangle 75"/>
            <p:cNvSpPr>
              <a:spLocks noChangeArrowheads="1"/>
            </p:cNvSpPr>
            <p:nvPr/>
          </p:nvSpPr>
          <p:spPr bwMode="auto">
            <a:xfrm rot="16200000">
              <a:off x="3514805" y="2977649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6" name="Rectangle 76"/>
            <p:cNvSpPr>
              <a:spLocks noChangeArrowheads="1"/>
            </p:cNvSpPr>
            <p:nvPr/>
          </p:nvSpPr>
          <p:spPr bwMode="auto">
            <a:xfrm rot="16200000">
              <a:off x="2654380" y="4123824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7" name="Rectangle 77"/>
            <p:cNvSpPr>
              <a:spLocks noChangeArrowheads="1"/>
            </p:cNvSpPr>
            <p:nvPr/>
          </p:nvSpPr>
          <p:spPr bwMode="auto">
            <a:xfrm rot="16200000">
              <a:off x="3514805" y="4123824"/>
              <a:ext cx="4760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N 200.0'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8" name="Rectangle 78"/>
            <p:cNvSpPr>
              <a:spLocks noChangeArrowheads="1"/>
            </p:cNvSpPr>
            <p:nvPr/>
          </p:nvSpPr>
          <p:spPr bwMode="auto">
            <a:xfrm>
              <a:off x="2478088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19" name="Rectangle 79"/>
            <p:cNvSpPr>
              <a:spLocks noChangeArrowheads="1"/>
            </p:cNvSpPr>
            <p:nvPr/>
          </p:nvSpPr>
          <p:spPr bwMode="auto">
            <a:xfrm>
              <a:off x="2522538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3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0" name="Rectangle 80"/>
            <p:cNvSpPr>
              <a:spLocks noChangeArrowheads="1"/>
            </p:cNvSpPr>
            <p:nvPr/>
          </p:nvSpPr>
          <p:spPr bwMode="auto">
            <a:xfrm>
              <a:off x="2478088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1" name="Rectangle 81"/>
            <p:cNvSpPr>
              <a:spLocks noChangeArrowheads="1"/>
            </p:cNvSpPr>
            <p:nvPr/>
          </p:nvSpPr>
          <p:spPr bwMode="auto">
            <a:xfrm>
              <a:off x="2522538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6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2" name="Rectangle 82"/>
            <p:cNvSpPr>
              <a:spLocks noChangeArrowheads="1"/>
            </p:cNvSpPr>
            <p:nvPr/>
          </p:nvSpPr>
          <p:spPr bwMode="auto">
            <a:xfrm>
              <a:off x="3338513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3381375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5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4" name="Rectangle 84"/>
            <p:cNvSpPr>
              <a:spLocks noChangeArrowheads="1"/>
            </p:cNvSpPr>
            <p:nvPr/>
          </p:nvSpPr>
          <p:spPr bwMode="auto">
            <a:xfrm>
              <a:off x="3338513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5" name="Rectangle 85"/>
            <p:cNvSpPr>
              <a:spLocks noChangeArrowheads="1"/>
            </p:cNvSpPr>
            <p:nvPr/>
          </p:nvSpPr>
          <p:spPr bwMode="auto">
            <a:xfrm>
              <a:off x="3381375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2947988" y="2387600"/>
              <a:ext cx="49213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0" y="40"/>
                </a:cxn>
                <a:cxn ang="0">
                  <a:pos x="89" y="34"/>
                </a:cxn>
                <a:cxn ang="0">
                  <a:pos x="87" y="29"/>
                </a:cxn>
                <a:cxn ang="0">
                  <a:pos x="85" y="24"/>
                </a:cxn>
                <a:cxn ang="0">
                  <a:pos x="82" y="19"/>
                </a:cxn>
                <a:cxn ang="0">
                  <a:pos x="78" y="13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8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4" y="2"/>
                </a:cxn>
                <a:cxn ang="0">
                  <a:pos x="28" y="4"/>
                </a:cxn>
                <a:cxn ang="0">
                  <a:pos x="23" y="6"/>
                </a:cxn>
                <a:cxn ang="0">
                  <a:pos x="18" y="10"/>
                </a:cxn>
                <a:cxn ang="0">
                  <a:pos x="14" y="13"/>
                </a:cxn>
                <a:cxn ang="0">
                  <a:pos x="10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8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8" y="82"/>
                </a:cxn>
                <a:cxn ang="0">
                  <a:pos x="23" y="86"/>
                </a:cxn>
                <a:cxn ang="0">
                  <a:pos x="28" y="88"/>
                </a:cxn>
                <a:cxn ang="0">
                  <a:pos x="34" y="90"/>
                </a:cxn>
                <a:cxn ang="0">
                  <a:pos x="39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8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2"/>
                </a:cxn>
                <a:cxn ang="0">
                  <a:pos x="78" y="79"/>
                </a:cxn>
                <a:cxn ang="0">
                  <a:pos x="82" y="74"/>
                </a:cxn>
                <a:cxn ang="0">
                  <a:pos x="85" y="68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8" y="13"/>
                  </a:lnTo>
                  <a:lnTo>
                    <a:pt x="76" y="11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8" y="82"/>
                  </a:lnTo>
                  <a:lnTo>
                    <a:pt x="20" y="84"/>
                  </a:lnTo>
                  <a:lnTo>
                    <a:pt x="23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8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2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0" y="76"/>
                  </a:lnTo>
                  <a:lnTo>
                    <a:pt x="82" y="74"/>
                  </a:lnTo>
                  <a:lnTo>
                    <a:pt x="83" y="72"/>
                  </a:lnTo>
                  <a:lnTo>
                    <a:pt x="85" y="68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2947988" y="2387600"/>
              <a:ext cx="49213" cy="49213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9" y="16"/>
                </a:cxn>
                <a:cxn ang="0">
                  <a:pos x="75" y="11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6" y="11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1" y="42"/>
                </a:cxn>
                <a:cxn ang="0">
                  <a:pos x="1" y="48"/>
                </a:cxn>
                <a:cxn ang="0">
                  <a:pos x="1" y="54"/>
                </a:cxn>
                <a:cxn ang="0">
                  <a:pos x="3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2" y="74"/>
                </a:cxn>
                <a:cxn ang="0">
                  <a:pos x="16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1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5" y="79"/>
                </a:cxn>
                <a:cxn ang="0">
                  <a:pos x="79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90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90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1" y="18"/>
                  </a:lnTo>
                  <a:lnTo>
                    <a:pt x="79" y="16"/>
                  </a:lnTo>
                  <a:lnTo>
                    <a:pt x="77" y="13"/>
                  </a:lnTo>
                  <a:lnTo>
                    <a:pt x="75" y="11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3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4"/>
                  </a:lnTo>
                  <a:lnTo>
                    <a:pt x="14" y="77"/>
                  </a:lnTo>
                  <a:lnTo>
                    <a:pt x="16" y="79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7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5" y="79"/>
                  </a:lnTo>
                  <a:lnTo>
                    <a:pt x="77" y="77"/>
                  </a:lnTo>
                  <a:lnTo>
                    <a:pt x="79" y="74"/>
                  </a:lnTo>
                  <a:lnTo>
                    <a:pt x="81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90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28" name="Freeform 88"/>
            <p:cNvSpPr>
              <a:spLocks/>
            </p:cNvSpPr>
            <p:nvPr/>
          </p:nvSpPr>
          <p:spPr bwMode="auto">
            <a:xfrm>
              <a:off x="3808413" y="2387600"/>
              <a:ext cx="47625" cy="49213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4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3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2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3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8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2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2" y="88"/>
                </a:cxn>
                <a:cxn ang="0">
                  <a:pos x="68" y="86"/>
                </a:cxn>
                <a:cxn ang="0">
                  <a:pos x="73" y="82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8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9" y="37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3"/>
                  </a:lnTo>
                  <a:lnTo>
                    <a:pt x="75" y="11"/>
                  </a:lnTo>
                  <a:lnTo>
                    <a:pt x="73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8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6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2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6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8"/>
                  </a:lnTo>
                  <a:lnTo>
                    <a:pt x="85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89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3808413" y="2387600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4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4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1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4"/>
                </a:cxn>
                <a:cxn ang="0">
                  <a:pos x="82" y="70"/>
                </a:cxn>
                <a:cxn ang="0">
                  <a:pos x="84" y="65"/>
                </a:cxn>
                <a:cxn ang="0">
                  <a:pos x="87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3808413" y="4681538"/>
              <a:ext cx="47625" cy="49213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2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3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2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9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3"/>
                  </a:lnTo>
                  <a:lnTo>
                    <a:pt x="73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4" y="67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9" y="58"/>
                  </a:lnTo>
                  <a:lnTo>
                    <a:pt x="89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1" name="Freeform 91"/>
            <p:cNvSpPr>
              <a:spLocks/>
            </p:cNvSpPr>
            <p:nvPr/>
          </p:nvSpPr>
          <p:spPr bwMode="auto">
            <a:xfrm>
              <a:off x="3808413" y="4681538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4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1"/>
                </a:cxn>
                <a:cxn ang="0">
                  <a:pos x="41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60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1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4" y="65"/>
                </a:cxn>
                <a:cxn ang="0">
                  <a:pos x="87" y="60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6" y="62"/>
                  </a:lnTo>
                  <a:lnTo>
                    <a:pt x="87" y="60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2947988" y="4681538"/>
              <a:ext cx="49213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5" y="24"/>
                </a:cxn>
                <a:cxn ang="0">
                  <a:pos x="82" y="19"/>
                </a:cxn>
                <a:cxn ang="0">
                  <a:pos x="78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8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4" y="2"/>
                </a:cxn>
                <a:cxn ang="0">
                  <a:pos x="28" y="4"/>
                </a:cxn>
                <a:cxn ang="0">
                  <a:pos x="23" y="6"/>
                </a:cxn>
                <a:cxn ang="0">
                  <a:pos x="18" y="10"/>
                </a:cxn>
                <a:cxn ang="0">
                  <a:pos x="14" y="15"/>
                </a:cxn>
                <a:cxn ang="0">
                  <a:pos x="10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5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9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8" y="83"/>
                </a:cxn>
                <a:cxn ang="0">
                  <a:pos x="23" y="86"/>
                </a:cxn>
                <a:cxn ang="0">
                  <a:pos x="28" y="88"/>
                </a:cxn>
                <a:cxn ang="0">
                  <a:pos x="34" y="90"/>
                </a:cxn>
                <a:cxn ang="0">
                  <a:pos x="39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8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8" y="79"/>
                </a:cxn>
                <a:cxn ang="0">
                  <a:pos x="82" y="74"/>
                </a:cxn>
                <a:cxn ang="0">
                  <a:pos x="85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2" y="77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8" y="83"/>
                  </a:lnTo>
                  <a:lnTo>
                    <a:pt x="20" y="84"/>
                  </a:lnTo>
                  <a:lnTo>
                    <a:pt x="23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8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3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0" y="77"/>
                  </a:lnTo>
                  <a:lnTo>
                    <a:pt x="82" y="74"/>
                  </a:lnTo>
                  <a:lnTo>
                    <a:pt x="83" y="72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9" y="58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2947988" y="4681538"/>
              <a:ext cx="49213" cy="49213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9" y="16"/>
                </a:cxn>
                <a:cxn ang="0">
                  <a:pos x="75" y="12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6" y="12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1" y="42"/>
                </a:cxn>
                <a:cxn ang="0">
                  <a:pos x="1" y="48"/>
                </a:cxn>
                <a:cxn ang="0">
                  <a:pos x="1" y="54"/>
                </a:cxn>
                <a:cxn ang="0">
                  <a:pos x="3" y="60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2" y="75"/>
                </a:cxn>
                <a:cxn ang="0">
                  <a:pos x="16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1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5" y="79"/>
                </a:cxn>
                <a:cxn ang="0">
                  <a:pos x="79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60"/>
                </a:cxn>
                <a:cxn ang="0">
                  <a:pos x="89" y="54"/>
                </a:cxn>
                <a:cxn ang="0">
                  <a:pos x="90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90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1" y="18"/>
                  </a:lnTo>
                  <a:lnTo>
                    <a:pt x="79" y="16"/>
                  </a:lnTo>
                  <a:lnTo>
                    <a:pt x="77" y="14"/>
                  </a:lnTo>
                  <a:lnTo>
                    <a:pt x="75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5"/>
                  </a:lnTo>
                  <a:lnTo>
                    <a:pt x="14" y="77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20" y="82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7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5" y="79"/>
                  </a:lnTo>
                  <a:lnTo>
                    <a:pt x="77" y="77"/>
                  </a:lnTo>
                  <a:lnTo>
                    <a:pt x="79" y="75"/>
                  </a:lnTo>
                  <a:lnTo>
                    <a:pt x="81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60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90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2947988" y="3535363"/>
              <a:ext cx="49213" cy="47625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5" y="24"/>
                </a:cxn>
                <a:cxn ang="0">
                  <a:pos x="82" y="19"/>
                </a:cxn>
                <a:cxn ang="0">
                  <a:pos x="78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8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4" y="2"/>
                </a:cxn>
                <a:cxn ang="0">
                  <a:pos x="28" y="4"/>
                </a:cxn>
                <a:cxn ang="0">
                  <a:pos x="23" y="6"/>
                </a:cxn>
                <a:cxn ang="0">
                  <a:pos x="18" y="10"/>
                </a:cxn>
                <a:cxn ang="0">
                  <a:pos x="14" y="15"/>
                </a:cxn>
                <a:cxn ang="0">
                  <a:pos x="10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5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9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8" y="83"/>
                </a:cxn>
                <a:cxn ang="0">
                  <a:pos x="23" y="86"/>
                </a:cxn>
                <a:cxn ang="0">
                  <a:pos x="28" y="88"/>
                </a:cxn>
                <a:cxn ang="0">
                  <a:pos x="34" y="90"/>
                </a:cxn>
                <a:cxn ang="0">
                  <a:pos x="39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8" y="90"/>
                </a:cxn>
                <a:cxn ang="0">
                  <a:pos x="63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8" y="79"/>
                </a:cxn>
                <a:cxn ang="0">
                  <a:pos x="82" y="74"/>
                </a:cxn>
                <a:cxn ang="0">
                  <a:pos x="85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5" y="24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2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2" y="77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8" y="83"/>
                  </a:lnTo>
                  <a:lnTo>
                    <a:pt x="20" y="84"/>
                  </a:lnTo>
                  <a:lnTo>
                    <a:pt x="23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8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3" y="83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0" y="77"/>
                  </a:lnTo>
                  <a:lnTo>
                    <a:pt x="82" y="74"/>
                  </a:lnTo>
                  <a:lnTo>
                    <a:pt x="83" y="72"/>
                  </a:lnTo>
                  <a:lnTo>
                    <a:pt x="85" y="69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5" name="Freeform 95"/>
            <p:cNvSpPr>
              <a:spLocks/>
            </p:cNvSpPr>
            <p:nvPr/>
          </p:nvSpPr>
          <p:spPr bwMode="auto">
            <a:xfrm>
              <a:off x="2947988" y="3535363"/>
              <a:ext cx="49213" cy="47625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9" y="16"/>
                </a:cxn>
                <a:cxn ang="0">
                  <a:pos x="75" y="12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6" y="12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1" y="42"/>
                </a:cxn>
                <a:cxn ang="0">
                  <a:pos x="1" y="48"/>
                </a:cxn>
                <a:cxn ang="0">
                  <a:pos x="1" y="54"/>
                </a:cxn>
                <a:cxn ang="0">
                  <a:pos x="3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2" y="75"/>
                </a:cxn>
                <a:cxn ang="0">
                  <a:pos x="16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1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5" y="79"/>
                </a:cxn>
                <a:cxn ang="0">
                  <a:pos x="79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90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90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1" y="18"/>
                  </a:lnTo>
                  <a:lnTo>
                    <a:pt x="79" y="16"/>
                  </a:lnTo>
                  <a:lnTo>
                    <a:pt x="77" y="14"/>
                  </a:lnTo>
                  <a:lnTo>
                    <a:pt x="75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3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5"/>
                  </a:lnTo>
                  <a:lnTo>
                    <a:pt x="14" y="77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20" y="82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7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5" y="79"/>
                  </a:lnTo>
                  <a:lnTo>
                    <a:pt x="77" y="77"/>
                  </a:lnTo>
                  <a:lnTo>
                    <a:pt x="79" y="75"/>
                  </a:lnTo>
                  <a:lnTo>
                    <a:pt x="81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90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3808413" y="3535363"/>
              <a:ext cx="47625" cy="47625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90" y="40"/>
                </a:cxn>
                <a:cxn ang="0">
                  <a:pos x="89" y="35"/>
                </a:cxn>
                <a:cxn ang="0">
                  <a:pos x="87" y="29"/>
                </a:cxn>
                <a:cxn ang="0">
                  <a:pos x="84" y="24"/>
                </a:cxn>
                <a:cxn ang="0">
                  <a:pos x="81" y="19"/>
                </a:cxn>
                <a:cxn ang="0">
                  <a:pos x="77" y="15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2" y="4"/>
                </a:cxn>
                <a:cxn ang="0">
                  <a:pos x="57" y="2"/>
                </a:cxn>
                <a:cxn ang="0">
                  <a:pos x="51" y="1"/>
                </a:cxn>
                <a:cxn ang="0">
                  <a:pos x="45" y="0"/>
                </a:cxn>
                <a:cxn ang="0">
                  <a:pos x="39" y="1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5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9"/>
                </a:cxn>
                <a:cxn ang="0">
                  <a:pos x="9" y="74"/>
                </a:cxn>
                <a:cxn ang="0">
                  <a:pos x="13" y="79"/>
                </a:cxn>
                <a:cxn ang="0">
                  <a:pos x="17" y="83"/>
                </a:cxn>
                <a:cxn ang="0">
                  <a:pos x="22" y="86"/>
                </a:cxn>
                <a:cxn ang="0">
                  <a:pos x="27" y="88"/>
                </a:cxn>
                <a:cxn ang="0">
                  <a:pos x="33" y="90"/>
                </a:cxn>
                <a:cxn ang="0">
                  <a:pos x="39" y="91"/>
                </a:cxn>
                <a:cxn ang="0">
                  <a:pos x="45" y="92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2" y="88"/>
                </a:cxn>
                <a:cxn ang="0">
                  <a:pos x="68" y="86"/>
                </a:cxn>
                <a:cxn ang="0">
                  <a:pos x="73" y="83"/>
                </a:cxn>
                <a:cxn ang="0">
                  <a:pos x="77" y="79"/>
                </a:cxn>
                <a:cxn ang="0">
                  <a:pos x="81" y="74"/>
                </a:cxn>
                <a:cxn ang="0">
                  <a:pos x="84" y="69"/>
                </a:cxn>
                <a:cxn ang="0">
                  <a:pos x="87" y="63"/>
                </a:cxn>
                <a:cxn ang="0">
                  <a:pos x="89" y="58"/>
                </a:cxn>
                <a:cxn ang="0">
                  <a:pos x="90" y="52"/>
                </a:cxn>
              </a:cxnLst>
              <a:rect l="0" t="0" r="r" b="b"/>
              <a:pathLst>
                <a:path w="90" h="92">
                  <a:moveTo>
                    <a:pt x="90" y="49"/>
                  </a:moveTo>
                  <a:lnTo>
                    <a:pt x="90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9" y="37"/>
                  </a:lnTo>
                  <a:lnTo>
                    <a:pt x="89" y="35"/>
                  </a:lnTo>
                  <a:lnTo>
                    <a:pt x="88" y="32"/>
                  </a:lnTo>
                  <a:lnTo>
                    <a:pt x="87" y="29"/>
                  </a:lnTo>
                  <a:lnTo>
                    <a:pt x="85" y="26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5" y="12"/>
                  </a:lnTo>
                  <a:lnTo>
                    <a:pt x="73" y="10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4" y="66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20" y="84"/>
                  </a:lnTo>
                  <a:lnTo>
                    <a:pt x="22" y="86"/>
                  </a:lnTo>
                  <a:lnTo>
                    <a:pt x="25" y="87"/>
                  </a:lnTo>
                  <a:lnTo>
                    <a:pt x="27" y="88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4"/>
                  </a:lnTo>
                  <a:lnTo>
                    <a:pt x="83" y="72"/>
                  </a:lnTo>
                  <a:lnTo>
                    <a:pt x="84" y="69"/>
                  </a:lnTo>
                  <a:lnTo>
                    <a:pt x="85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8"/>
                  </a:lnTo>
                  <a:lnTo>
                    <a:pt x="89" y="55"/>
                  </a:lnTo>
                  <a:lnTo>
                    <a:pt x="90" y="52"/>
                  </a:lnTo>
                  <a:lnTo>
                    <a:pt x="9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3808413" y="3535363"/>
              <a:ext cx="47625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4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7" y="1"/>
                </a:cxn>
                <a:cxn ang="0">
                  <a:pos x="41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4" y="65"/>
                </a:cxn>
                <a:cxn ang="0">
                  <a:pos x="7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1" y="90"/>
                </a:cxn>
                <a:cxn ang="0">
                  <a:pos x="47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4" y="65"/>
                </a:cxn>
                <a:cxn ang="0">
                  <a:pos x="87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5092700" y="2343150"/>
            <a:ext cx="3489326" cy="2599740"/>
            <a:chOff x="5092700" y="2343150"/>
            <a:chExt cx="3489326" cy="2599740"/>
          </a:xfrm>
        </p:grpSpPr>
        <p:sp>
          <p:nvSpPr>
            <p:cNvPr id="10338" name="Line 98"/>
            <p:cNvSpPr>
              <a:spLocks noChangeShapeType="1"/>
            </p:cNvSpPr>
            <p:nvPr/>
          </p:nvSpPr>
          <p:spPr bwMode="auto">
            <a:xfrm>
              <a:off x="5116513" y="2413000"/>
              <a:ext cx="41275" cy="1101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39" name="Line 99"/>
            <p:cNvSpPr>
              <a:spLocks noChangeShapeType="1"/>
            </p:cNvSpPr>
            <p:nvPr/>
          </p:nvSpPr>
          <p:spPr bwMode="auto">
            <a:xfrm flipH="1">
              <a:off x="5116513" y="3514725"/>
              <a:ext cx="41275" cy="1190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40" name="Line 100"/>
            <p:cNvSpPr>
              <a:spLocks noChangeShapeType="1"/>
            </p:cNvSpPr>
            <p:nvPr/>
          </p:nvSpPr>
          <p:spPr bwMode="auto">
            <a:xfrm flipV="1">
              <a:off x="5116513" y="4668838"/>
              <a:ext cx="862013" cy="36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41" name="Line 101"/>
            <p:cNvSpPr>
              <a:spLocks noChangeShapeType="1"/>
            </p:cNvSpPr>
            <p:nvPr/>
          </p:nvSpPr>
          <p:spPr bwMode="auto">
            <a:xfrm>
              <a:off x="5978525" y="4668838"/>
              <a:ext cx="2578100" cy="36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43" name="Rectangle 103"/>
            <p:cNvSpPr>
              <a:spLocks noChangeArrowheads="1"/>
            </p:cNvSpPr>
            <p:nvPr/>
          </p:nvSpPr>
          <p:spPr bwMode="auto">
            <a:xfrm>
              <a:off x="5319713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45" name="Rectangle 105"/>
            <p:cNvSpPr>
              <a:spLocks noChangeArrowheads="1"/>
            </p:cNvSpPr>
            <p:nvPr/>
          </p:nvSpPr>
          <p:spPr bwMode="auto">
            <a:xfrm>
              <a:off x="6180138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46" name="Rectangle 106"/>
            <p:cNvSpPr>
              <a:spLocks noChangeArrowheads="1"/>
            </p:cNvSpPr>
            <p:nvPr/>
          </p:nvSpPr>
          <p:spPr bwMode="auto">
            <a:xfrm>
              <a:off x="5483225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47" name="Rectangle 107"/>
            <p:cNvSpPr>
              <a:spLocks noChangeArrowheads="1"/>
            </p:cNvSpPr>
            <p:nvPr/>
          </p:nvSpPr>
          <p:spPr bwMode="auto">
            <a:xfrm>
              <a:off x="5526088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1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48" name="Rectangle 108"/>
            <p:cNvSpPr>
              <a:spLocks noChangeArrowheads="1"/>
            </p:cNvSpPr>
            <p:nvPr/>
          </p:nvSpPr>
          <p:spPr bwMode="auto">
            <a:xfrm>
              <a:off x="5483225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49" name="Rectangle 109"/>
            <p:cNvSpPr>
              <a:spLocks noChangeArrowheads="1"/>
            </p:cNvSpPr>
            <p:nvPr/>
          </p:nvSpPr>
          <p:spPr bwMode="auto">
            <a:xfrm>
              <a:off x="5526088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8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50" name="Rectangle 110"/>
            <p:cNvSpPr>
              <a:spLocks noChangeArrowheads="1"/>
            </p:cNvSpPr>
            <p:nvPr/>
          </p:nvSpPr>
          <p:spPr bwMode="auto">
            <a:xfrm>
              <a:off x="6343650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51" name="Rectangle 111"/>
            <p:cNvSpPr>
              <a:spLocks noChangeArrowheads="1"/>
            </p:cNvSpPr>
            <p:nvPr/>
          </p:nvSpPr>
          <p:spPr bwMode="auto">
            <a:xfrm>
              <a:off x="6386513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7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52" name="Rectangle 112"/>
            <p:cNvSpPr>
              <a:spLocks noChangeArrowheads="1"/>
            </p:cNvSpPr>
            <p:nvPr/>
          </p:nvSpPr>
          <p:spPr bwMode="auto">
            <a:xfrm>
              <a:off x="6343650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53" name="Rectangle 113"/>
            <p:cNvSpPr>
              <a:spLocks noChangeArrowheads="1"/>
            </p:cNvSpPr>
            <p:nvPr/>
          </p:nvSpPr>
          <p:spPr bwMode="auto">
            <a:xfrm>
              <a:off x="6386513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2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5092700" y="2387600"/>
              <a:ext cx="47625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1" y="40"/>
                </a:cxn>
                <a:cxn ang="0">
                  <a:pos x="90" y="34"/>
                </a:cxn>
                <a:cxn ang="0">
                  <a:pos x="88" y="29"/>
                </a:cxn>
                <a:cxn ang="0">
                  <a:pos x="85" y="24"/>
                </a:cxn>
                <a:cxn ang="0">
                  <a:pos x="82" y="19"/>
                </a:cxn>
                <a:cxn ang="0">
                  <a:pos x="78" y="13"/>
                </a:cxn>
                <a:cxn ang="0">
                  <a:pos x="74" y="10"/>
                </a:cxn>
                <a:cxn ang="0">
                  <a:pos x="69" y="6"/>
                </a:cxn>
                <a:cxn ang="0">
                  <a:pos x="64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3" y="6"/>
                </a:cxn>
                <a:cxn ang="0">
                  <a:pos x="19" y="10"/>
                </a:cxn>
                <a:cxn ang="0">
                  <a:pos x="14" y="13"/>
                </a:cxn>
                <a:cxn ang="0">
                  <a:pos x="10" y="19"/>
                </a:cxn>
                <a:cxn ang="0">
                  <a:pos x="7" y="24"/>
                </a:cxn>
                <a:cxn ang="0">
                  <a:pos x="5" y="29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2" y="58"/>
                </a:cxn>
                <a:cxn ang="0">
                  <a:pos x="5" y="63"/>
                </a:cxn>
                <a:cxn ang="0">
                  <a:pos x="7" y="68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9" y="82"/>
                </a:cxn>
                <a:cxn ang="0">
                  <a:pos x="23" y="86"/>
                </a:cxn>
                <a:cxn ang="0">
                  <a:pos x="29" y="88"/>
                </a:cxn>
                <a:cxn ang="0">
                  <a:pos x="34" y="90"/>
                </a:cxn>
                <a:cxn ang="0">
                  <a:pos x="40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7" y="90"/>
                </a:cxn>
                <a:cxn ang="0">
                  <a:pos x="64" y="88"/>
                </a:cxn>
                <a:cxn ang="0">
                  <a:pos x="69" y="86"/>
                </a:cxn>
                <a:cxn ang="0">
                  <a:pos x="74" y="82"/>
                </a:cxn>
                <a:cxn ang="0">
                  <a:pos x="78" y="79"/>
                </a:cxn>
                <a:cxn ang="0">
                  <a:pos x="82" y="74"/>
                </a:cxn>
                <a:cxn ang="0">
                  <a:pos x="85" y="68"/>
                </a:cxn>
                <a:cxn ang="0">
                  <a:pos x="88" y="63"/>
                </a:cxn>
                <a:cxn ang="0">
                  <a:pos x="90" y="58"/>
                </a:cxn>
                <a:cxn ang="0">
                  <a:pos x="91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8" y="29"/>
                  </a:lnTo>
                  <a:lnTo>
                    <a:pt x="87" y="26"/>
                  </a:lnTo>
                  <a:lnTo>
                    <a:pt x="85" y="24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8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8"/>
                  </a:lnTo>
                  <a:lnTo>
                    <a:pt x="69" y="6"/>
                  </a:lnTo>
                  <a:lnTo>
                    <a:pt x="67" y="5"/>
                  </a:lnTo>
                  <a:lnTo>
                    <a:pt x="64" y="4"/>
                  </a:lnTo>
                  <a:lnTo>
                    <a:pt x="61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5" y="63"/>
                  </a:lnTo>
                  <a:lnTo>
                    <a:pt x="6" y="66"/>
                  </a:lnTo>
                  <a:lnTo>
                    <a:pt x="7" y="68"/>
                  </a:lnTo>
                  <a:lnTo>
                    <a:pt x="9" y="72"/>
                  </a:lnTo>
                  <a:lnTo>
                    <a:pt x="10" y="74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9" y="82"/>
                  </a:lnTo>
                  <a:lnTo>
                    <a:pt x="21" y="84"/>
                  </a:lnTo>
                  <a:lnTo>
                    <a:pt x="23" y="86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1" y="89"/>
                  </a:lnTo>
                  <a:lnTo>
                    <a:pt x="64" y="88"/>
                  </a:lnTo>
                  <a:lnTo>
                    <a:pt x="67" y="87"/>
                  </a:lnTo>
                  <a:lnTo>
                    <a:pt x="69" y="86"/>
                  </a:lnTo>
                  <a:lnTo>
                    <a:pt x="72" y="84"/>
                  </a:lnTo>
                  <a:lnTo>
                    <a:pt x="74" y="82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0" y="76"/>
                  </a:lnTo>
                  <a:lnTo>
                    <a:pt x="82" y="74"/>
                  </a:lnTo>
                  <a:lnTo>
                    <a:pt x="84" y="72"/>
                  </a:lnTo>
                  <a:lnTo>
                    <a:pt x="85" y="68"/>
                  </a:lnTo>
                  <a:lnTo>
                    <a:pt x="87" y="66"/>
                  </a:lnTo>
                  <a:lnTo>
                    <a:pt x="88" y="63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5092700" y="2387600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4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8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5954713" y="4645025"/>
              <a:ext cx="47625" cy="47625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1" y="40"/>
                </a:cxn>
                <a:cxn ang="0">
                  <a:pos x="90" y="34"/>
                </a:cxn>
                <a:cxn ang="0">
                  <a:pos x="88" y="29"/>
                </a:cxn>
                <a:cxn ang="0">
                  <a:pos x="85" y="22"/>
                </a:cxn>
                <a:cxn ang="0">
                  <a:pos x="82" y="17"/>
                </a:cxn>
                <a:cxn ang="0">
                  <a:pos x="78" y="13"/>
                </a:cxn>
                <a:cxn ang="0">
                  <a:pos x="74" y="9"/>
                </a:cxn>
                <a:cxn ang="0">
                  <a:pos x="69" y="6"/>
                </a:cxn>
                <a:cxn ang="0">
                  <a:pos x="64" y="3"/>
                </a:cxn>
                <a:cxn ang="0">
                  <a:pos x="58" y="2"/>
                </a:cxn>
                <a:cxn ang="0">
                  <a:pos x="51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29" y="3"/>
                </a:cxn>
                <a:cxn ang="0">
                  <a:pos x="23" y="6"/>
                </a:cxn>
                <a:cxn ang="0">
                  <a:pos x="18" y="9"/>
                </a:cxn>
                <a:cxn ang="0">
                  <a:pos x="14" y="13"/>
                </a:cxn>
                <a:cxn ang="0">
                  <a:pos x="10" y="17"/>
                </a:cxn>
                <a:cxn ang="0">
                  <a:pos x="7" y="22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2" y="57"/>
                </a:cxn>
                <a:cxn ang="0">
                  <a:pos x="4" y="63"/>
                </a:cxn>
                <a:cxn ang="0">
                  <a:pos x="7" y="68"/>
                </a:cxn>
                <a:cxn ang="0">
                  <a:pos x="10" y="73"/>
                </a:cxn>
                <a:cxn ang="0">
                  <a:pos x="14" y="77"/>
                </a:cxn>
                <a:cxn ang="0">
                  <a:pos x="18" y="82"/>
                </a:cxn>
                <a:cxn ang="0">
                  <a:pos x="23" y="85"/>
                </a:cxn>
                <a:cxn ang="0">
                  <a:pos x="29" y="88"/>
                </a:cxn>
                <a:cxn ang="0">
                  <a:pos x="34" y="90"/>
                </a:cxn>
                <a:cxn ang="0">
                  <a:pos x="40" y="91"/>
                </a:cxn>
                <a:cxn ang="0">
                  <a:pos x="46" y="91"/>
                </a:cxn>
                <a:cxn ang="0">
                  <a:pos x="51" y="91"/>
                </a:cxn>
                <a:cxn ang="0">
                  <a:pos x="58" y="90"/>
                </a:cxn>
                <a:cxn ang="0">
                  <a:pos x="64" y="88"/>
                </a:cxn>
                <a:cxn ang="0">
                  <a:pos x="69" y="85"/>
                </a:cxn>
                <a:cxn ang="0">
                  <a:pos x="74" y="82"/>
                </a:cxn>
                <a:cxn ang="0">
                  <a:pos x="78" y="77"/>
                </a:cxn>
                <a:cxn ang="0">
                  <a:pos x="82" y="73"/>
                </a:cxn>
                <a:cxn ang="0">
                  <a:pos x="85" y="68"/>
                </a:cxn>
                <a:cxn ang="0">
                  <a:pos x="88" y="63"/>
                </a:cxn>
                <a:cxn ang="0">
                  <a:pos x="90" y="57"/>
                </a:cxn>
                <a:cxn ang="0">
                  <a:pos x="91" y="52"/>
                </a:cxn>
              </a:cxnLst>
              <a:rect l="0" t="0" r="r" b="b"/>
              <a:pathLst>
                <a:path w="91" h="91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1" y="40"/>
                  </a:lnTo>
                  <a:lnTo>
                    <a:pt x="90" y="37"/>
                  </a:lnTo>
                  <a:lnTo>
                    <a:pt x="90" y="34"/>
                  </a:lnTo>
                  <a:lnTo>
                    <a:pt x="89" y="31"/>
                  </a:lnTo>
                  <a:lnTo>
                    <a:pt x="88" y="29"/>
                  </a:lnTo>
                  <a:lnTo>
                    <a:pt x="87" y="25"/>
                  </a:lnTo>
                  <a:lnTo>
                    <a:pt x="85" y="22"/>
                  </a:lnTo>
                  <a:lnTo>
                    <a:pt x="84" y="20"/>
                  </a:lnTo>
                  <a:lnTo>
                    <a:pt x="82" y="17"/>
                  </a:lnTo>
                  <a:lnTo>
                    <a:pt x="80" y="15"/>
                  </a:lnTo>
                  <a:lnTo>
                    <a:pt x="78" y="13"/>
                  </a:lnTo>
                  <a:lnTo>
                    <a:pt x="76" y="11"/>
                  </a:lnTo>
                  <a:lnTo>
                    <a:pt x="74" y="9"/>
                  </a:lnTo>
                  <a:lnTo>
                    <a:pt x="71" y="8"/>
                  </a:lnTo>
                  <a:lnTo>
                    <a:pt x="69" y="6"/>
                  </a:lnTo>
                  <a:lnTo>
                    <a:pt x="66" y="5"/>
                  </a:lnTo>
                  <a:lnTo>
                    <a:pt x="64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4" y="63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9" y="70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4" y="77"/>
                  </a:lnTo>
                  <a:lnTo>
                    <a:pt x="16" y="79"/>
                  </a:lnTo>
                  <a:lnTo>
                    <a:pt x="18" y="82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7" y="90"/>
                  </a:lnTo>
                  <a:lnTo>
                    <a:pt x="40" y="91"/>
                  </a:lnTo>
                  <a:lnTo>
                    <a:pt x="43" y="91"/>
                  </a:lnTo>
                  <a:lnTo>
                    <a:pt x="46" y="91"/>
                  </a:lnTo>
                  <a:lnTo>
                    <a:pt x="49" y="91"/>
                  </a:lnTo>
                  <a:lnTo>
                    <a:pt x="51" y="91"/>
                  </a:lnTo>
                  <a:lnTo>
                    <a:pt x="54" y="90"/>
                  </a:lnTo>
                  <a:lnTo>
                    <a:pt x="58" y="90"/>
                  </a:lnTo>
                  <a:lnTo>
                    <a:pt x="61" y="89"/>
                  </a:lnTo>
                  <a:lnTo>
                    <a:pt x="64" y="88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71" y="84"/>
                  </a:lnTo>
                  <a:lnTo>
                    <a:pt x="74" y="82"/>
                  </a:lnTo>
                  <a:lnTo>
                    <a:pt x="76" y="79"/>
                  </a:lnTo>
                  <a:lnTo>
                    <a:pt x="78" y="77"/>
                  </a:lnTo>
                  <a:lnTo>
                    <a:pt x="80" y="75"/>
                  </a:lnTo>
                  <a:lnTo>
                    <a:pt x="82" y="73"/>
                  </a:lnTo>
                  <a:lnTo>
                    <a:pt x="84" y="70"/>
                  </a:lnTo>
                  <a:lnTo>
                    <a:pt x="85" y="68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9" y="60"/>
                  </a:lnTo>
                  <a:lnTo>
                    <a:pt x="90" y="57"/>
                  </a:lnTo>
                  <a:lnTo>
                    <a:pt x="90" y="54"/>
                  </a:lnTo>
                  <a:lnTo>
                    <a:pt x="91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5954713" y="4645025"/>
              <a:ext cx="47625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0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5"/>
                </a:cxn>
                <a:cxn ang="0">
                  <a:pos x="74" y="11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2"/>
                </a:cxn>
                <a:cxn ang="0">
                  <a:pos x="53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2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5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0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3"/>
                </a:cxn>
                <a:cxn ang="0">
                  <a:pos x="2" y="59"/>
                </a:cxn>
                <a:cxn ang="0">
                  <a:pos x="5" y="64"/>
                </a:cxn>
                <a:cxn ang="0">
                  <a:pos x="8" y="69"/>
                </a:cxn>
                <a:cxn ang="0">
                  <a:pos x="11" y="74"/>
                </a:cxn>
                <a:cxn ang="0">
                  <a:pos x="15" y="78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8"/>
                </a:cxn>
                <a:cxn ang="0">
                  <a:pos x="42" y="89"/>
                </a:cxn>
                <a:cxn ang="0">
                  <a:pos x="48" y="89"/>
                </a:cxn>
                <a:cxn ang="0">
                  <a:pos x="53" y="88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8"/>
                </a:cxn>
                <a:cxn ang="0">
                  <a:pos x="78" y="74"/>
                </a:cxn>
                <a:cxn ang="0">
                  <a:pos x="82" y="69"/>
                </a:cxn>
                <a:cxn ang="0">
                  <a:pos x="85" y="64"/>
                </a:cxn>
                <a:cxn ang="0">
                  <a:pos x="87" y="59"/>
                </a:cxn>
                <a:cxn ang="0">
                  <a:pos x="88" y="53"/>
                </a:cxn>
                <a:cxn ang="0">
                  <a:pos x="89" y="48"/>
                </a:cxn>
              </a:cxnLst>
              <a:rect l="0" t="0" r="r" b="b"/>
              <a:pathLst>
                <a:path w="89" h="89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3"/>
                  </a:lnTo>
                  <a:lnTo>
                    <a:pt x="87" y="30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2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5" y="64"/>
                  </a:lnTo>
                  <a:lnTo>
                    <a:pt x="6" y="67"/>
                  </a:lnTo>
                  <a:lnTo>
                    <a:pt x="8" y="69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7" y="80"/>
                  </a:lnTo>
                  <a:lnTo>
                    <a:pt x="20" y="82"/>
                  </a:lnTo>
                  <a:lnTo>
                    <a:pt x="22" y="83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8"/>
                  </a:lnTo>
                  <a:lnTo>
                    <a:pt x="39" y="89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48" y="89"/>
                  </a:lnTo>
                  <a:lnTo>
                    <a:pt x="50" y="89"/>
                  </a:lnTo>
                  <a:lnTo>
                    <a:pt x="53" y="88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5"/>
                  </a:lnTo>
                  <a:lnTo>
                    <a:pt x="67" y="83"/>
                  </a:lnTo>
                  <a:lnTo>
                    <a:pt x="69" y="82"/>
                  </a:lnTo>
                  <a:lnTo>
                    <a:pt x="72" y="80"/>
                  </a:lnTo>
                  <a:lnTo>
                    <a:pt x="74" y="78"/>
                  </a:lnTo>
                  <a:lnTo>
                    <a:pt x="76" y="76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69"/>
                  </a:lnTo>
                  <a:lnTo>
                    <a:pt x="83" y="67"/>
                  </a:lnTo>
                  <a:lnTo>
                    <a:pt x="85" y="64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6"/>
                  </a:lnTo>
                  <a:lnTo>
                    <a:pt x="88" y="53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5092700" y="4681538"/>
              <a:ext cx="47625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1" y="40"/>
                </a:cxn>
                <a:cxn ang="0">
                  <a:pos x="90" y="35"/>
                </a:cxn>
                <a:cxn ang="0">
                  <a:pos x="88" y="29"/>
                </a:cxn>
                <a:cxn ang="0">
                  <a:pos x="85" y="24"/>
                </a:cxn>
                <a:cxn ang="0">
                  <a:pos x="82" y="19"/>
                </a:cxn>
                <a:cxn ang="0">
                  <a:pos x="78" y="15"/>
                </a:cxn>
                <a:cxn ang="0">
                  <a:pos x="74" y="10"/>
                </a:cxn>
                <a:cxn ang="0">
                  <a:pos x="69" y="6"/>
                </a:cxn>
                <a:cxn ang="0">
                  <a:pos x="64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3" y="6"/>
                </a:cxn>
                <a:cxn ang="0">
                  <a:pos x="19" y="10"/>
                </a:cxn>
                <a:cxn ang="0">
                  <a:pos x="14" y="15"/>
                </a:cxn>
                <a:cxn ang="0">
                  <a:pos x="10" y="19"/>
                </a:cxn>
                <a:cxn ang="0">
                  <a:pos x="7" y="24"/>
                </a:cxn>
                <a:cxn ang="0">
                  <a:pos x="5" y="29"/>
                </a:cxn>
                <a:cxn ang="0">
                  <a:pos x="2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2" y="58"/>
                </a:cxn>
                <a:cxn ang="0">
                  <a:pos x="5" y="63"/>
                </a:cxn>
                <a:cxn ang="0">
                  <a:pos x="7" y="69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9" y="83"/>
                </a:cxn>
                <a:cxn ang="0">
                  <a:pos x="23" y="86"/>
                </a:cxn>
                <a:cxn ang="0">
                  <a:pos x="29" y="88"/>
                </a:cxn>
                <a:cxn ang="0">
                  <a:pos x="34" y="90"/>
                </a:cxn>
                <a:cxn ang="0">
                  <a:pos x="40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7" y="90"/>
                </a:cxn>
                <a:cxn ang="0">
                  <a:pos x="64" y="88"/>
                </a:cxn>
                <a:cxn ang="0">
                  <a:pos x="69" y="86"/>
                </a:cxn>
                <a:cxn ang="0">
                  <a:pos x="74" y="83"/>
                </a:cxn>
                <a:cxn ang="0">
                  <a:pos x="78" y="79"/>
                </a:cxn>
                <a:cxn ang="0">
                  <a:pos x="82" y="74"/>
                </a:cxn>
                <a:cxn ang="0">
                  <a:pos x="85" y="69"/>
                </a:cxn>
                <a:cxn ang="0">
                  <a:pos x="88" y="63"/>
                </a:cxn>
                <a:cxn ang="0">
                  <a:pos x="90" y="58"/>
                </a:cxn>
                <a:cxn ang="0">
                  <a:pos x="91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90" y="35"/>
                  </a:lnTo>
                  <a:lnTo>
                    <a:pt x="89" y="32"/>
                  </a:lnTo>
                  <a:lnTo>
                    <a:pt x="88" y="29"/>
                  </a:lnTo>
                  <a:lnTo>
                    <a:pt x="87" y="26"/>
                  </a:lnTo>
                  <a:lnTo>
                    <a:pt x="85" y="24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4" y="10"/>
                  </a:lnTo>
                  <a:lnTo>
                    <a:pt x="72" y="8"/>
                  </a:lnTo>
                  <a:lnTo>
                    <a:pt x="69" y="6"/>
                  </a:lnTo>
                  <a:lnTo>
                    <a:pt x="67" y="5"/>
                  </a:lnTo>
                  <a:lnTo>
                    <a:pt x="64" y="4"/>
                  </a:lnTo>
                  <a:lnTo>
                    <a:pt x="61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5" y="63"/>
                  </a:lnTo>
                  <a:lnTo>
                    <a:pt x="6" y="67"/>
                  </a:lnTo>
                  <a:lnTo>
                    <a:pt x="7" y="69"/>
                  </a:lnTo>
                  <a:lnTo>
                    <a:pt x="9" y="72"/>
                  </a:lnTo>
                  <a:lnTo>
                    <a:pt x="10" y="74"/>
                  </a:lnTo>
                  <a:lnTo>
                    <a:pt x="12" y="77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9" y="83"/>
                  </a:lnTo>
                  <a:lnTo>
                    <a:pt x="21" y="84"/>
                  </a:lnTo>
                  <a:lnTo>
                    <a:pt x="23" y="86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1" y="89"/>
                  </a:lnTo>
                  <a:lnTo>
                    <a:pt x="64" y="88"/>
                  </a:lnTo>
                  <a:lnTo>
                    <a:pt x="67" y="87"/>
                  </a:lnTo>
                  <a:lnTo>
                    <a:pt x="69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0" y="77"/>
                  </a:lnTo>
                  <a:lnTo>
                    <a:pt x="82" y="74"/>
                  </a:lnTo>
                  <a:lnTo>
                    <a:pt x="84" y="72"/>
                  </a:lnTo>
                  <a:lnTo>
                    <a:pt x="85" y="69"/>
                  </a:lnTo>
                  <a:lnTo>
                    <a:pt x="87" y="67"/>
                  </a:lnTo>
                  <a:lnTo>
                    <a:pt x="88" y="63"/>
                  </a:lnTo>
                  <a:lnTo>
                    <a:pt x="89" y="61"/>
                  </a:lnTo>
                  <a:lnTo>
                    <a:pt x="90" y="58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5092700" y="4681538"/>
              <a:ext cx="47625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2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60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60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1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60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60" name="Line 120"/>
            <p:cNvSpPr>
              <a:spLocks noChangeShapeType="1"/>
            </p:cNvSpPr>
            <p:nvPr/>
          </p:nvSpPr>
          <p:spPr bwMode="auto">
            <a:xfrm>
              <a:off x="6831013" y="2366963"/>
              <a:ext cx="866775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61" name="Line 121"/>
            <p:cNvSpPr>
              <a:spLocks noChangeShapeType="1"/>
            </p:cNvSpPr>
            <p:nvPr/>
          </p:nvSpPr>
          <p:spPr bwMode="auto">
            <a:xfrm>
              <a:off x="7697788" y="2413000"/>
              <a:ext cx="8588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62" name="Line 122"/>
            <p:cNvSpPr>
              <a:spLocks noChangeShapeType="1"/>
            </p:cNvSpPr>
            <p:nvPr/>
          </p:nvSpPr>
          <p:spPr bwMode="auto">
            <a:xfrm>
              <a:off x="8556625" y="2413000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63" name="Line 123"/>
            <p:cNvSpPr>
              <a:spLocks noChangeShapeType="1"/>
            </p:cNvSpPr>
            <p:nvPr/>
          </p:nvSpPr>
          <p:spPr bwMode="auto">
            <a:xfrm>
              <a:off x="8556625" y="3559175"/>
              <a:ext cx="1588" cy="1146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64" name="Rectangle 124"/>
            <p:cNvSpPr>
              <a:spLocks noChangeArrowheads="1"/>
            </p:cNvSpPr>
            <p:nvPr/>
          </p:nvSpPr>
          <p:spPr bwMode="auto">
            <a:xfrm>
              <a:off x="7038975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65" name="Rectangle 125"/>
            <p:cNvSpPr>
              <a:spLocks noChangeArrowheads="1"/>
            </p:cNvSpPr>
            <p:nvPr/>
          </p:nvSpPr>
          <p:spPr bwMode="auto">
            <a:xfrm>
              <a:off x="7899400" y="4773613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E 150.0'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66" name="Rectangle 126"/>
            <p:cNvSpPr>
              <a:spLocks noChangeArrowheads="1"/>
            </p:cNvSpPr>
            <p:nvPr/>
          </p:nvSpPr>
          <p:spPr bwMode="auto">
            <a:xfrm>
              <a:off x="7202488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67" name="Rectangle 127"/>
            <p:cNvSpPr>
              <a:spLocks noChangeArrowheads="1"/>
            </p:cNvSpPr>
            <p:nvPr/>
          </p:nvSpPr>
          <p:spPr bwMode="auto">
            <a:xfrm>
              <a:off x="7245350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3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68" name="Rectangle 128"/>
            <p:cNvSpPr>
              <a:spLocks noChangeArrowheads="1"/>
            </p:cNvSpPr>
            <p:nvPr/>
          </p:nvSpPr>
          <p:spPr bwMode="auto">
            <a:xfrm>
              <a:off x="7202488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69" name="Rectangle 129"/>
            <p:cNvSpPr>
              <a:spLocks noChangeArrowheads="1"/>
            </p:cNvSpPr>
            <p:nvPr/>
          </p:nvSpPr>
          <p:spPr bwMode="auto">
            <a:xfrm>
              <a:off x="7245350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6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70" name="Rectangle 130"/>
            <p:cNvSpPr>
              <a:spLocks noChangeArrowheads="1"/>
            </p:cNvSpPr>
            <p:nvPr/>
          </p:nvSpPr>
          <p:spPr bwMode="auto">
            <a:xfrm>
              <a:off x="8062913" y="3994150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71" name="Rectangle 131"/>
            <p:cNvSpPr>
              <a:spLocks noChangeArrowheads="1"/>
            </p:cNvSpPr>
            <p:nvPr/>
          </p:nvSpPr>
          <p:spPr bwMode="auto">
            <a:xfrm>
              <a:off x="8105775" y="4117975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5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72" name="Rectangle 132"/>
            <p:cNvSpPr>
              <a:spLocks noChangeArrowheads="1"/>
            </p:cNvSpPr>
            <p:nvPr/>
          </p:nvSpPr>
          <p:spPr bwMode="auto">
            <a:xfrm>
              <a:off x="8062913" y="2847975"/>
              <a:ext cx="1795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Lot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73" name="Rectangle 133"/>
            <p:cNvSpPr>
              <a:spLocks noChangeArrowheads="1"/>
            </p:cNvSpPr>
            <p:nvPr/>
          </p:nvSpPr>
          <p:spPr bwMode="auto">
            <a:xfrm>
              <a:off x="8105775" y="2971800"/>
              <a:ext cx="7213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7672388" y="2387600"/>
              <a:ext cx="49213" cy="49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91" y="40"/>
                </a:cxn>
                <a:cxn ang="0">
                  <a:pos x="90" y="34"/>
                </a:cxn>
                <a:cxn ang="0">
                  <a:pos x="88" y="29"/>
                </a:cxn>
                <a:cxn ang="0">
                  <a:pos x="85" y="24"/>
                </a:cxn>
                <a:cxn ang="0">
                  <a:pos x="82" y="19"/>
                </a:cxn>
                <a:cxn ang="0">
                  <a:pos x="78" y="13"/>
                </a:cxn>
                <a:cxn ang="0">
                  <a:pos x="74" y="10"/>
                </a:cxn>
                <a:cxn ang="0">
                  <a:pos x="69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3" y="6"/>
                </a:cxn>
                <a:cxn ang="0">
                  <a:pos x="18" y="10"/>
                </a:cxn>
                <a:cxn ang="0">
                  <a:pos x="14" y="13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3" y="29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2" y="58"/>
                </a:cxn>
                <a:cxn ang="0">
                  <a:pos x="3" y="63"/>
                </a:cxn>
                <a:cxn ang="0">
                  <a:pos x="6" y="68"/>
                </a:cxn>
                <a:cxn ang="0">
                  <a:pos x="9" y="74"/>
                </a:cxn>
                <a:cxn ang="0">
                  <a:pos x="14" y="79"/>
                </a:cxn>
                <a:cxn ang="0">
                  <a:pos x="18" y="82"/>
                </a:cxn>
                <a:cxn ang="0">
                  <a:pos x="23" y="86"/>
                </a:cxn>
                <a:cxn ang="0">
                  <a:pos x="29" y="88"/>
                </a:cxn>
                <a:cxn ang="0">
                  <a:pos x="34" y="90"/>
                </a:cxn>
                <a:cxn ang="0">
                  <a:pos x="40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7" y="90"/>
                </a:cxn>
                <a:cxn ang="0">
                  <a:pos x="63" y="88"/>
                </a:cxn>
                <a:cxn ang="0">
                  <a:pos x="69" y="86"/>
                </a:cxn>
                <a:cxn ang="0">
                  <a:pos x="74" y="82"/>
                </a:cxn>
                <a:cxn ang="0">
                  <a:pos x="78" y="79"/>
                </a:cxn>
                <a:cxn ang="0">
                  <a:pos x="82" y="74"/>
                </a:cxn>
                <a:cxn ang="0">
                  <a:pos x="85" y="68"/>
                </a:cxn>
                <a:cxn ang="0">
                  <a:pos x="88" y="63"/>
                </a:cxn>
                <a:cxn ang="0">
                  <a:pos x="90" y="58"/>
                </a:cxn>
                <a:cxn ang="0">
                  <a:pos x="91" y="52"/>
                </a:cxn>
              </a:cxnLst>
              <a:rect l="0" t="0" r="r" b="b"/>
              <a:pathLst>
                <a:path w="91" h="92">
                  <a:moveTo>
                    <a:pt x="91" y="49"/>
                  </a:moveTo>
                  <a:lnTo>
                    <a:pt x="91" y="46"/>
                  </a:lnTo>
                  <a:lnTo>
                    <a:pt x="91" y="43"/>
                  </a:lnTo>
                  <a:lnTo>
                    <a:pt x="91" y="40"/>
                  </a:lnTo>
                  <a:lnTo>
                    <a:pt x="90" y="37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8" y="29"/>
                  </a:lnTo>
                  <a:lnTo>
                    <a:pt x="87" y="26"/>
                  </a:lnTo>
                  <a:lnTo>
                    <a:pt x="85" y="24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8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1" y="8"/>
                  </a:lnTo>
                  <a:lnTo>
                    <a:pt x="69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8" y="82"/>
                  </a:lnTo>
                  <a:lnTo>
                    <a:pt x="21" y="84"/>
                  </a:lnTo>
                  <a:lnTo>
                    <a:pt x="23" y="86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9" y="86"/>
                  </a:lnTo>
                  <a:lnTo>
                    <a:pt x="71" y="84"/>
                  </a:lnTo>
                  <a:lnTo>
                    <a:pt x="74" y="82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0" y="76"/>
                  </a:lnTo>
                  <a:lnTo>
                    <a:pt x="82" y="74"/>
                  </a:lnTo>
                  <a:lnTo>
                    <a:pt x="84" y="72"/>
                  </a:lnTo>
                  <a:lnTo>
                    <a:pt x="85" y="68"/>
                  </a:lnTo>
                  <a:lnTo>
                    <a:pt x="87" y="66"/>
                  </a:lnTo>
                  <a:lnTo>
                    <a:pt x="88" y="63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0" y="55"/>
                  </a:lnTo>
                  <a:lnTo>
                    <a:pt x="91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7672388" y="2387600"/>
              <a:ext cx="49213" cy="49213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8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69" y="8"/>
                </a:cxn>
                <a:cxn ang="0">
                  <a:pos x="64" y="5"/>
                </a:cxn>
                <a:cxn ang="0">
                  <a:pos x="59" y="3"/>
                </a:cxn>
                <a:cxn ang="0">
                  <a:pos x="53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2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4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3" y="89"/>
                </a:cxn>
                <a:cxn ang="0">
                  <a:pos x="59" y="87"/>
                </a:cxn>
                <a:cxn ang="0">
                  <a:pos x="64" y="85"/>
                </a:cxn>
                <a:cxn ang="0">
                  <a:pos x="69" y="82"/>
                </a:cxn>
                <a:cxn ang="0">
                  <a:pos x="74" y="79"/>
                </a:cxn>
                <a:cxn ang="0">
                  <a:pos x="78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8" y="54"/>
                </a:cxn>
                <a:cxn ang="0">
                  <a:pos x="89" y="48"/>
                </a:cxn>
              </a:cxnLst>
              <a:rect l="0" t="0" r="r" b="b"/>
              <a:pathLst>
                <a:path w="89" h="90">
                  <a:moveTo>
                    <a:pt x="89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8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7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8532813" y="2387600"/>
              <a:ext cx="49213" cy="49213"/>
            </a:xfrm>
            <a:custGeom>
              <a:avLst/>
              <a:gdLst/>
              <a:ahLst/>
              <a:cxnLst>
                <a:cxn ang="0">
                  <a:pos x="92" y="46"/>
                </a:cxn>
                <a:cxn ang="0">
                  <a:pos x="91" y="40"/>
                </a:cxn>
                <a:cxn ang="0">
                  <a:pos x="90" y="34"/>
                </a:cxn>
                <a:cxn ang="0">
                  <a:pos x="88" y="29"/>
                </a:cxn>
                <a:cxn ang="0">
                  <a:pos x="86" y="24"/>
                </a:cxn>
                <a:cxn ang="0">
                  <a:pos x="82" y="19"/>
                </a:cxn>
                <a:cxn ang="0">
                  <a:pos x="79" y="13"/>
                </a:cxn>
                <a:cxn ang="0">
                  <a:pos x="74" y="10"/>
                </a:cxn>
                <a:cxn ang="0">
                  <a:pos x="69" y="6"/>
                </a:cxn>
                <a:cxn ang="0">
                  <a:pos x="63" y="4"/>
                </a:cxn>
                <a:cxn ang="0">
                  <a:pos x="58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4" y="6"/>
                </a:cxn>
                <a:cxn ang="0">
                  <a:pos x="19" y="10"/>
                </a:cxn>
                <a:cxn ang="0">
                  <a:pos x="14" y="13"/>
                </a:cxn>
                <a:cxn ang="0">
                  <a:pos x="10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8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9" y="82"/>
                </a:cxn>
                <a:cxn ang="0">
                  <a:pos x="24" y="86"/>
                </a:cxn>
                <a:cxn ang="0">
                  <a:pos x="29" y="88"/>
                </a:cxn>
                <a:cxn ang="0">
                  <a:pos x="34" y="90"/>
                </a:cxn>
                <a:cxn ang="0">
                  <a:pos x="40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8" y="90"/>
                </a:cxn>
                <a:cxn ang="0">
                  <a:pos x="63" y="88"/>
                </a:cxn>
                <a:cxn ang="0">
                  <a:pos x="69" y="86"/>
                </a:cxn>
                <a:cxn ang="0">
                  <a:pos x="74" y="82"/>
                </a:cxn>
                <a:cxn ang="0">
                  <a:pos x="79" y="79"/>
                </a:cxn>
                <a:cxn ang="0">
                  <a:pos x="82" y="74"/>
                </a:cxn>
                <a:cxn ang="0">
                  <a:pos x="86" y="68"/>
                </a:cxn>
                <a:cxn ang="0">
                  <a:pos x="88" y="63"/>
                </a:cxn>
                <a:cxn ang="0">
                  <a:pos x="90" y="58"/>
                </a:cxn>
                <a:cxn ang="0">
                  <a:pos x="91" y="52"/>
                </a:cxn>
              </a:cxnLst>
              <a:rect l="0" t="0" r="r" b="b"/>
              <a:pathLst>
                <a:path w="92" h="92">
                  <a:moveTo>
                    <a:pt x="92" y="49"/>
                  </a:moveTo>
                  <a:lnTo>
                    <a:pt x="92" y="46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90" y="34"/>
                  </a:lnTo>
                  <a:lnTo>
                    <a:pt x="89" y="32"/>
                  </a:lnTo>
                  <a:lnTo>
                    <a:pt x="88" y="29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3"/>
                  </a:lnTo>
                  <a:lnTo>
                    <a:pt x="76" y="11"/>
                  </a:lnTo>
                  <a:lnTo>
                    <a:pt x="74" y="10"/>
                  </a:lnTo>
                  <a:lnTo>
                    <a:pt x="72" y="8"/>
                  </a:lnTo>
                  <a:lnTo>
                    <a:pt x="69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4" y="79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1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8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9" y="86"/>
                  </a:lnTo>
                  <a:lnTo>
                    <a:pt x="72" y="84"/>
                  </a:lnTo>
                  <a:lnTo>
                    <a:pt x="74" y="82"/>
                  </a:lnTo>
                  <a:lnTo>
                    <a:pt x="76" y="81"/>
                  </a:lnTo>
                  <a:lnTo>
                    <a:pt x="79" y="79"/>
                  </a:lnTo>
                  <a:lnTo>
                    <a:pt x="81" y="76"/>
                  </a:lnTo>
                  <a:lnTo>
                    <a:pt x="82" y="74"/>
                  </a:lnTo>
                  <a:lnTo>
                    <a:pt x="84" y="72"/>
                  </a:lnTo>
                  <a:lnTo>
                    <a:pt x="86" y="68"/>
                  </a:lnTo>
                  <a:lnTo>
                    <a:pt x="87" y="66"/>
                  </a:lnTo>
                  <a:lnTo>
                    <a:pt x="88" y="63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8532813" y="2387600"/>
              <a:ext cx="49213" cy="49213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9" y="16"/>
                </a:cxn>
                <a:cxn ang="0">
                  <a:pos x="74" y="11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6" y="11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3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4"/>
                </a:cxn>
                <a:cxn ang="0">
                  <a:pos x="16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1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9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90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90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9" y="16"/>
                  </a:lnTo>
                  <a:lnTo>
                    <a:pt x="77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3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6" y="79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7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7" y="77"/>
                  </a:lnTo>
                  <a:lnTo>
                    <a:pt x="79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90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8532813" y="4681538"/>
              <a:ext cx="49213" cy="49213"/>
            </a:xfrm>
            <a:custGeom>
              <a:avLst/>
              <a:gdLst/>
              <a:ahLst/>
              <a:cxnLst>
                <a:cxn ang="0">
                  <a:pos x="92" y="46"/>
                </a:cxn>
                <a:cxn ang="0">
                  <a:pos x="91" y="40"/>
                </a:cxn>
                <a:cxn ang="0">
                  <a:pos x="90" y="35"/>
                </a:cxn>
                <a:cxn ang="0">
                  <a:pos x="88" y="29"/>
                </a:cxn>
                <a:cxn ang="0">
                  <a:pos x="86" y="24"/>
                </a:cxn>
                <a:cxn ang="0">
                  <a:pos x="82" y="19"/>
                </a:cxn>
                <a:cxn ang="0">
                  <a:pos x="79" y="15"/>
                </a:cxn>
                <a:cxn ang="0">
                  <a:pos x="74" y="10"/>
                </a:cxn>
                <a:cxn ang="0">
                  <a:pos x="69" y="6"/>
                </a:cxn>
                <a:cxn ang="0">
                  <a:pos x="63" y="4"/>
                </a:cxn>
                <a:cxn ang="0">
                  <a:pos x="58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4" y="6"/>
                </a:cxn>
                <a:cxn ang="0">
                  <a:pos x="19" y="10"/>
                </a:cxn>
                <a:cxn ang="0">
                  <a:pos x="14" y="15"/>
                </a:cxn>
                <a:cxn ang="0">
                  <a:pos x="10" y="19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2" y="35"/>
                </a:cxn>
                <a:cxn ang="0">
                  <a:pos x="1" y="40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9"/>
                </a:cxn>
                <a:cxn ang="0">
                  <a:pos x="10" y="74"/>
                </a:cxn>
                <a:cxn ang="0">
                  <a:pos x="14" y="79"/>
                </a:cxn>
                <a:cxn ang="0">
                  <a:pos x="19" y="83"/>
                </a:cxn>
                <a:cxn ang="0">
                  <a:pos x="24" y="86"/>
                </a:cxn>
                <a:cxn ang="0">
                  <a:pos x="29" y="88"/>
                </a:cxn>
                <a:cxn ang="0">
                  <a:pos x="34" y="90"/>
                </a:cxn>
                <a:cxn ang="0">
                  <a:pos x="40" y="91"/>
                </a:cxn>
                <a:cxn ang="0">
                  <a:pos x="46" y="92"/>
                </a:cxn>
                <a:cxn ang="0">
                  <a:pos x="52" y="91"/>
                </a:cxn>
                <a:cxn ang="0">
                  <a:pos x="58" y="90"/>
                </a:cxn>
                <a:cxn ang="0">
                  <a:pos x="63" y="88"/>
                </a:cxn>
                <a:cxn ang="0">
                  <a:pos x="69" y="86"/>
                </a:cxn>
                <a:cxn ang="0">
                  <a:pos x="74" y="83"/>
                </a:cxn>
                <a:cxn ang="0">
                  <a:pos x="79" y="79"/>
                </a:cxn>
                <a:cxn ang="0">
                  <a:pos x="82" y="74"/>
                </a:cxn>
                <a:cxn ang="0">
                  <a:pos x="86" y="69"/>
                </a:cxn>
                <a:cxn ang="0">
                  <a:pos x="88" y="63"/>
                </a:cxn>
                <a:cxn ang="0">
                  <a:pos x="90" y="58"/>
                </a:cxn>
                <a:cxn ang="0">
                  <a:pos x="91" y="52"/>
                </a:cxn>
              </a:cxnLst>
              <a:rect l="0" t="0" r="r" b="b"/>
              <a:pathLst>
                <a:path w="92" h="92">
                  <a:moveTo>
                    <a:pt x="92" y="49"/>
                  </a:moveTo>
                  <a:lnTo>
                    <a:pt x="92" y="46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90" y="35"/>
                  </a:lnTo>
                  <a:lnTo>
                    <a:pt x="89" y="32"/>
                  </a:lnTo>
                  <a:lnTo>
                    <a:pt x="88" y="29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5"/>
                  </a:lnTo>
                  <a:lnTo>
                    <a:pt x="76" y="13"/>
                  </a:lnTo>
                  <a:lnTo>
                    <a:pt x="74" y="10"/>
                  </a:lnTo>
                  <a:lnTo>
                    <a:pt x="72" y="8"/>
                  </a:lnTo>
                  <a:lnTo>
                    <a:pt x="69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7" y="13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4" y="79"/>
                  </a:lnTo>
                  <a:lnTo>
                    <a:pt x="17" y="81"/>
                  </a:lnTo>
                  <a:lnTo>
                    <a:pt x="19" y="83"/>
                  </a:lnTo>
                  <a:lnTo>
                    <a:pt x="21" y="84"/>
                  </a:lnTo>
                  <a:lnTo>
                    <a:pt x="24" y="86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2"/>
                  </a:lnTo>
                  <a:lnTo>
                    <a:pt x="46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8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6" y="87"/>
                  </a:lnTo>
                  <a:lnTo>
                    <a:pt x="69" y="86"/>
                  </a:lnTo>
                  <a:lnTo>
                    <a:pt x="72" y="84"/>
                  </a:lnTo>
                  <a:lnTo>
                    <a:pt x="74" y="83"/>
                  </a:lnTo>
                  <a:lnTo>
                    <a:pt x="76" y="81"/>
                  </a:lnTo>
                  <a:lnTo>
                    <a:pt x="79" y="79"/>
                  </a:lnTo>
                  <a:lnTo>
                    <a:pt x="81" y="77"/>
                  </a:lnTo>
                  <a:lnTo>
                    <a:pt x="82" y="74"/>
                  </a:lnTo>
                  <a:lnTo>
                    <a:pt x="84" y="72"/>
                  </a:lnTo>
                  <a:lnTo>
                    <a:pt x="86" y="69"/>
                  </a:lnTo>
                  <a:lnTo>
                    <a:pt x="87" y="67"/>
                  </a:lnTo>
                  <a:lnTo>
                    <a:pt x="88" y="63"/>
                  </a:lnTo>
                  <a:lnTo>
                    <a:pt x="89" y="61"/>
                  </a:lnTo>
                  <a:lnTo>
                    <a:pt x="90" y="58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8532813" y="4681538"/>
              <a:ext cx="49213" cy="49213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9" y="16"/>
                </a:cxn>
                <a:cxn ang="0">
                  <a:pos x="74" y="12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6" y="12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3" y="60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5"/>
                </a:cxn>
                <a:cxn ang="0">
                  <a:pos x="16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1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9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60"/>
                </a:cxn>
                <a:cxn ang="0">
                  <a:pos x="89" y="54"/>
                </a:cxn>
                <a:cxn ang="0">
                  <a:pos x="90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90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9" y="16"/>
                  </a:lnTo>
                  <a:lnTo>
                    <a:pt x="77" y="14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20" y="82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7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4" y="79"/>
                  </a:lnTo>
                  <a:lnTo>
                    <a:pt x="77" y="77"/>
                  </a:lnTo>
                  <a:lnTo>
                    <a:pt x="79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60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90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6807200" y="2343150"/>
              <a:ext cx="47625" cy="47625"/>
            </a:xfrm>
            <a:custGeom>
              <a:avLst/>
              <a:gdLst/>
              <a:ahLst/>
              <a:cxnLst>
                <a:cxn ang="0">
                  <a:pos x="92" y="45"/>
                </a:cxn>
                <a:cxn ang="0">
                  <a:pos x="91" y="39"/>
                </a:cxn>
                <a:cxn ang="0">
                  <a:pos x="90" y="33"/>
                </a:cxn>
                <a:cxn ang="0">
                  <a:pos x="88" y="28"/>
                </a:cxn>
                <a:cxn ang="0">
                  <a:pos x="86" y="23"/>
                </a:cxn>
                <a:cxn ang="0">
                  <a:pos x="82" y="18"/>
                </a:cxn>
                <a:cxn ang="0">
                  <a:pos x="78" y="13"/>
                </a:cxn>
                <a:cxn ang="0">
                  <a:pos x="73" y="10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3" y="6"/>
                </a:cxn>
                <a:cxn ang="0">
                  <a:pos x="18" y="10"/>
                </a:cxn>
                <a:cxn ang="0">
                  <a:pos x="13" y="13"/>
                </a:cxn>
                <a:cxn ang="0">
                  <a:pos x="9" y="18"/>
                </a:cxn>
                <a:cxn ang="0">
                  <a:pos x="6" y="23"/>
                </a:cxn>
                <a:cxn ang="0">
                  <a:pos x="4" y="28"/>
                </a:cxn>
                <a:cxn ang="0">
                  <a:pos x="2" y="33"/>
                </a:cxn>
                <a:cxn ang="0">
                  <a:pos x="1" y="39"/>
                </a:cxn>
                <a:cxn ang="0">
                  <a:pos x="0" y="45"/>
                </a:cxn>
                <a:cxn ang="0">
                  <a:pos x="1" y="52"/>
                </a:cxn>
                <a:cxn ang="0">
                  <a:pos x="2" y="58"/>
                </a:cxn>
                <a:cxn ang="0">
                  <a:pos x="4" y="63"/>
                </a:cxn>
                <a:cxn ang="0">
                  <a:pos x="6" y="68"/>
                </a:cxn>
                <a:cxn ang="0">
                  <a:pos x="9" y="73"/>
                </a:cxn>
                <a:cxn ang="0">
                  <a:pos x="13" y="78"/>
                </a:cxn>
                <a:cxn ang="0">
                  <a:pos x="18" y="81"/>
                </a:cxn>
                <a:cxn ang="0">
                  <a:pos x="23" y="85"/>
                </a:cxn>
                <a:cxn ang="0">
                  <a:pos x="29" y="87"/>
                </a:cxn>
                <a:cxn ang="0">
                  <a:pos x="34" y="89"/>
                </a:cxn>
                <a:cxn ang="0">
                  <a:pos x="40" y="90"/>
                </a:cxn>
                <a:cxn ang="0">
                  <a:pos x="46" y="91"/>
                </a:cxn>
                <a:cxn ang="0">
                  <a:pos x="52" y="90"/>
                </a:cxn>
                <a:cxn ang="0">
                  <a:pos x="57" y="89"/>
                </a:cxn>
                <a:cxn ang="0">
                  <a:pos x="63" y="87"/>
                </a:cxn>
                <a:cxn ang="0">
                  <a:pos x="68" y="85"/>
                </a:cxn>
                <a:cxn ang="0">
                  <a:pos x="73" y="81"/>
                </a:cxn>
                <a:cxn ang="0">
                  <a:pos x="78" y="78"/>
                </a:cxn>
                <a:cxn ang="0">
                  <a:pos x="82" y="73"/>
                </a:cxn>
                <a:cxn ang="0">
                  <a:pos x="86" y="68"/>
                </a:cxn>
                <a:cxn ang="0">
                  <a:pos x="88" y="63"/>
                </a:cxn>
                <a:cxn ang="0">
                  <a:pos x="90" y="58"/>
                </a:cxn>
                <a:cxn ang="0">
                  <a:pos x="91" y="52"/>
                </a:cxn>
              </a:cxnLst>
              <a:rect l="0" t="0" r="r" b="b"/>
              <a:pathLst>
                <a:path w="92" h="91">
                  <a:moveTo>
                    <a:pt x="91" y="49"/>
                  </a:moveTo>
                  <a:lnTo>
                    <a:pt x="92" y="45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0" y="33"/>
                  </a:lnTo>
                  <a:lnTo>
                    <a:pt x="89" y="31"/>
                  </a:lnTo>
                  <a:lnTo>
                    <a:pt x="88" y="28"/>
                  </a:lnTo>
                  <a:lnTo>
                    <a:pt x="87" y="25"/>
                  </a:lnTo>
                  <a:lnTo>
                    <a:pt x="86" y="23"/>
                  </a:lnTo>
                  <a:lnTo>
                    <a:pt x="84" y="20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78" y="13"/>
                  </a:lnTo>
                  <a:lnTo>
                    <a:pt x="76" y="11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3"/>
                  </a:lnTo>
                  <a:lnTo>
                    <a:pt x="11" y="76"/>
                  </a:lnTo>
                  <a:lnTo>
                    <a:pt x="13" y="78"/>
                  </a:lnTo>
                  <a:lnTo>
                    <a:pt x="15" y="80"/>
                  </a:lnTo>
                  <a:lnTo>
                    <a:pt x="18" y="81"/>
                  </a:lnTo>
                  <a:lnTo>
                    <a:pt x="21" y="83"/>
                  </a:lnTo>
                  <a:lnTo>
                    <a:pt x="23" y="85"/>
                  </a:lnTo>
                  <a:lnTo>
                    <a:pt x="26" y="86"/>
                  </a:lnTo>
                  <a:lnTo>
                    <a:pt x="29" y="87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91"/>
                  </a:lnTo>
                  <a:lnTo>
                    <a:pt x="46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5" y="90"/>
                  </a:lnTo>
                  <a:lnTo>
                    <a:pt x="57" y="89"/>
                  </a:lnTo>
                  <a:lnTo>
                    <a:pt x="60" y="88"/>
                  </a:lnTo>
                  <a:lnTo>
                    <a:pt x="63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1" y="83"/>
                  </a:lnTo>
                  <a:lnTo>
                    <a:pt x="73" y="81"/>
                  </a:lnTo>
                  <a:lnTo>
                    <a:pt x="76" y="80"/>
                  </a:lnTo>
                  <a:lnTo>
                    <a:pt x="78" y="78"/>
                  </a:lnTo>
                  <a:lnTo>
                    <a:pt x="80" y="76"/>
                  </a:lnTo>
                  <a:lnTo>
                    <a:pt x="82" y="73"/>
                  </a:lnTo>
                  <a:lnTo>
                    <a:pt x="84" y="71"/>
                  </a:lnTo>
                  <a:lnTo>
                    <a:pt x="86" y="68"/>
                  </a:lnTo>
                  <a:lnTo>
                    <a:pt x="87" y="66"/>
                  </a:lnTo>
                  <a:lnTo>
                    <a:pt x="88" y="63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6807200" y="2343150"/>
              <a:ext cx="47625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8" y="16"/>
                </a:cxn>
                <a:cxn ang="0">
                  <a:pos x="74" y="11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6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3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5"/>
                </a:cxn>
                <a:cxn ang="0">
                  <a:pos x="15" y="79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0" y="87"/>
                </a:cxn>
                <a:cxn ang="0">
                  <a:pos x="36" y="89"/>
                </a:cxn>
                <a:cxn ang="0">
                  <a:pos x="42" y="90"/>
                </a:cxn>
                <a:cxn ang="0">
                  <a:pos x="48" y="90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9"/>
                </a:cxn>
                <a:cxn ang="0">
                  <a:pos x="78" y="75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2" y="10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3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7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82" name="Line 142"/>
            <p:cNvSpPr>
              <a:spLocks noChangeShapeType="1"/>
            </p:cNvSpPr>
            <p:nvPr/>
          </p:nvSpPr>
          <p:spPr bwMode="auto">
            <a:xfrm flipV="1">
              <a:off x="5116513" y="2366963"/>
              <a:ext cx="171450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5133975" y="3490913"/>
              <a:ext cx="47625" cy="47625"/>
            </a:xfrm>
            <a:custGeom>
              <a:avLst/>
              <a:gdLst/>
              <a:ahLst/>
              <a:cxnLst>
                <a:cxn ang="0">
                  <a:pos x="92" y="46"/>
                </a:cxn>
                <a:cxn ang="0">
                  <a:pos x="91" y="39"/>
                </a:cxn>
                <a:cxn ang="0">
                  <a:pos x="89" y="33"/>
                </a:cxn>
                <a:cxn ang="0">
                  <a:pos x="87" y="28"/>
                </a:cxn>
                <a:cxn ang="0">
                  <a:pos x="85" y="23"/>
                </a:cxn>
                <a:cxn ang="0">
                  <a:pos x="81" y="18"/>
                </a:cxn>
                <a:cxn ang="0">
                  <a:pos x="78" y="13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3" y="4"/>
                </a:cxn>
                <a:cxn ang="0">
                  <a:pos x="57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1"/>
                </a:cxn>
                <a:cxn ang="0">
                  <a:pos x="33" y="2"/>
                </a:cxn>
                <a:cxn ang="0">
                  <a:pos x="28" y="4"/>
                </a:cxn>
                <a:cxn ang="0">
                  <a:pos x="23" y="6"/>
                </a:cxn>
                <a:cxn ang="0">
                  <a:pos x="18" y="9"/>
                </a:cxn>
                <a:cxn ang="0">
                  <a:pos x="13" y="13"/>
                </a:cxn>
                <a:cxn ang="0">
                  <a:pos x="9" y="18"/>
                </a:cxn>
                <a:cxn ang="0">
                  <a:pos x="6" y="23"/>
                </a:cxn>
                <a:cxn ang="0">
                  <a:pos x="4" y="28"/>
                </a:cxn>
                <a:cxn ang="0">
                  <a:pos x="2" y="33"/>
                </a:cxn>
                <a:cxn ang="0">
                  <a:pos x="1" y="39"/>
                </a:cxn>
                <a:cxn ang="0">
                  <a:pos x="0" y="46"/>
                </a:cxn>
                <a:cxn ang="0">
                  <a:pos x="1" y="52"/>
                </a:cxn>
                <a:cxn ang="0">
                  <a:pos x="2" y="57"/>
                </a:cxn>
                <a:cxn ang="0">
                  <a:pos x="4" y="63"/>
                </a:cxn>
                <a:cxn ang="0">
                  <a:pos x="6" y="68"/>
                </a:cxn>
                <a:cxn ang="0">
                  <a:pos x="9" y="73"/>
                </a:cxn>
                <a:cxn ang="0">
                  <a:pos x="13" y="77"/>
                </a:cxn>
                <a:cxn ang="0">
                  <a:pos x="18" y="81"/>
                </a:cxn>
                <a:cxn ang="0">
                  <a:pos x="23" y="85"/>
                </a:cxn>
                <a:cxn ang="0">
                  <a:pos x="28" y="87"/>
                </a:cxn>
                <a:cxn ang="0">
                  <a:pos x="33" y="89"/>
                </a:cxn>
                <a:cxn ang="0">
                  <a:pos x="40" y="90"/>
                </a:cxn>
                <a:cxn ang="0">
                  <a:pos x="46" y="91"/>
                </a:cxn>
                <a:cxn ang="0">
                  <a:pos x="52" y="90"/>
                </a:cxn>
                <a:cxn ang="0">
                  <a:pos x="57" y="89"/>
                </a:cxn>
                <a:cxn ang="0">
                  <a:pos x="63" y="87"/>
                </a:cxn>
                <a:cxn ang="0">
                  <a:pos x="68" y="85"/>
                </a:cxn>
                <a:cxn ang="0">
                  <a:pos x="73" y="81"/>
                </a:cxn>
                <a:cxn ang="0">
                  <a:pos x="78" y="77"/>
                </a:cxn>
                <a:cxn ang="0">
                  <a:pos x="81" y="73"/>
                </a:cxn>
                <a:cxn ang="0">
                  <a:pos x="85" y="68"/>
                </a:cxn>
                <a:cxn ang="0">
                  <a:pos x="87" y="63"/>
                </a:cxn>
                <a:cxn ang="0">
                  <a:pos x="89" y="57"/>
                </a:cxn>
                <a:cxn ang="0">
                  <a:pos x="91" y="52"/>
                </a:cxn>
              </a:cxnLst>
              <a:rect l="0" t="0" r="r" b="b"/>
              <a:pathLst>
                <a:path w="92" h="91">
                  <a:moveTo>
                    <a:pt x="91" y="49"/>
                  </a:moveTo>
                  <a:lnTo>
                    <a:pt x="92" y="46"/>
                  </a:lnTo>
                  <a:lnTo>
                    <a:pt x="91" y="43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89" y="33"/>
                  </a:lnTo>
                  <a:lnTo>
                    <a:pt x="88" y="31"/>
                  </a:lnTo>
                  <a:lnTo>
                    <a:pt x="87" y="28"/>
                  </a:lnTo>
                  <a:lnTo>
                    <a:pt x="86" y="25"/>
                  </a:lnTo>
                  <a:lnTo>
                    <a:pt x="85" y="23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5"/>
                  </a:lnTo>
                  <a:lnTo>
                    <a:pt x="78" y="13"/>
                  </a:lnTo>
                  <a:lnTo>
                    <a:pt x="75" y="11"/>
                  </a:lnTo>
                  <a:lnTo>
                    <a:pt x="73" y="9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3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3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8" y="81"/>
                  </a:lnTo>
                  <a:lnTo>
                    <a:pt x="20" y="83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8" y="87"/>
                  </a:lnTo>
                  <a:lnTo>
                    <a:pt x="31" y="88"/>
                  </a:lnTo>
                  <a:lnTo>
                    <a:pt x="33" y="89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6" y="91"/>
                  </a:lnTo>
                  <a:lnTo>
                    <a:pt x="49" y="90"/>
                  </a:lnTo>
                  <a:lnTo>
                    <a:pt x="52" y="90"/>
                  </a:lnTo>
                  <a:lnTo>
                    <a:pt x="55" y="90"/>
                  </a:lnTo>
                  <a:lnTo>
                    <a:pt x="57" y="89"/>
                  </a:lnTo>
                  <a:lnTo>
                    <a:pt x="60" y="88"/>
                  </a:lnTo>
                  <a:lnTo>
                    <a:pt x="63" y="87"/>
                  </a:lnTo>
                  <a:lnTo>
                    <a:pt x="66" y="86"/>
                  </a:lnTo>
                  <a:lnTo>
                    <a:pt x="68" y="85"/>
                  </a:lnTo>
                  <a:lnTo>
                    <a:pt x="71" y="83"/>
                  </a:lnTo>
                  <a:lnTo>
                    <a:pt x="73" y="81"/>
                  </a:lnTo>
                  <a:lnTo>
                    <a:pt x="75" y="79"/>
                  </a:lnTo>
                  <a:lnTo>
                    <a:pt x="78" y="77"/>
                  </a:lnTo>
                  <a:lnTo>
                    <a:pt x="80" y="75"/>
                  </a:lnTo>
                  <a:lnTo>
                    <a:pt x="81" y="73"/>
                  </a:lnTo>
                  <a:lnTo>
                    <a:pt x="83" y="71"/>
                  </a:lnTo>
                  <a:lnTo>
                    <a:pt x="85" y="68"/>
                  </a:lnTo>
                  <a:lnTo>
                    <a:pt x="86" y="66"/>
                  </a:lnTo>
                  <a:lnTo>
                    <a:pt x="87" y="63"/>
                  </a:lnTo>
                  <a:lnTo>
                    <a:pt x="88" y="60"/>
                  </a:lnTo>
                  <a:lnTo>
                    <a:pt x="89" y="57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  <p:sp>
          <p:nvSpPr>
            <p:cNvPr id="10384" name="Freeform 144"/>
            <p:cNvSpPr>
              <a:spLocks/>
            </p:cNvSpPr>
            <p:nvPr/>
          </p:nvSpPr>
          <p:spPr bwMode="auto">
            <a:xfrm>
              <a:off x="5133975" y="3490913"/>
              <a:ext cx="47625" cy="47625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9" y="36"/>
                </a:cxn>
                <a:cxn ang="0">
                  <a:pos x="87" y="31"/>
                </a:cxn>
                <a:cxn ang="0">
                  <a:pos x="85" y="25"/>
                </a:cxn>
                <a:cxn ang="0">
                  <a:pos x="82" y="20"/>
                </a:cxn>
                <a:cxn ang="0">
                  <a:pos x="79" y="15"/>
                </a:cxn>
                <a:cxn ang="0">
                  <a:pos x="74" y="11"/>
                </a:cxn>
                <a:cxn ang="0">
                  <a:pos x="70" y="8"/>
                </a:cxn>
                <a:cxn ang="0">
                  <a:pos x="65" y="5"/>
                </a:cxn>
                <a:cxn ang="0">
                  <a:pos x="59" y="3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5" y="5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1" y="15"/>
                </a:cxn>
                <a:cxn ang="0">
                  <a:pos x="8" y="20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3" y="59"/>
                </a:cxn>
                <a:cxn ang="0">
                  <a:pos x="5" y="65"/>
                </a:cxn>
                <a:cxn ang="0">
                  <a:pos x="8" y="70"/>
                </a:cxn>
                <a:cxn ang="0">
                  <a:pos x="11" y="74"/>
                </a:cxn>
                <a:cxn ang="0">
                  <a:pos x="15" y="78"/>
                </a:cxn>
                <a:cxn ang="0">
                  <a:pos x="20" y="82"/>
                </a:cxn>
                <a:cxn ang="0">
                  <a:pos x="25" y="85"/>
                </a:cxn>
                <a:cxn ang="0">
                  <a:pos x="31" y="87"/>
                </a:cxn>
                <a:cxn ang="0">
                  <a:pos x="36" y="89"/>
                </a:cxn>
                <a:cxn ang="0">
                  <a:pos x="42" y="89"/>
                </a:cxn>
                <a:cxn ang="0">
                  <a:pos x="48" y="89"/>
                </a:cxn>
                <a:cxn ang="0">
                  <a:pos x="54" y="89"/>
                </a:cxn>
                <a:cxn ang="0">
                  <a:pos x="59" y="87"/>
                </a:cxn>
                <a:cxn ang="0">
                  <a:pos x="65" y="85"/>
                </a:cxn>
                <a:cxn ang="0">
                  <a:pos x="70" y="82"/>
                </a:cxn>
                <a:cxn ang="0">
                  <a:pos x="74" y="78"/>
                </a:cxn>
                <a:cxn ang="0">
                  <a:pos x="79" y="74"/>
                </a:cxn>
                <a:cxn ang="0">
                  <a:pos x="82" y="70"/>
                </a:cxn>
                <a:cxn ang="0">
                  <a:pos x="85" y="65"/>
                </a:cxn>
                <a:cxn ang="0">
                  <a:pos x="87" y="59"/>
                </a:cxn>
                <a:cxn ang="0">
                  <a:pos x="89" y="54"/>
                </a:cxn>
                <a:cxn ang="0">
                  <a:pos x="89" y="48"/>
                </a:cxn>
              </a:cxnLst>
              <a:rect l="0" t="0" r="r" b="b"/>
              <a:pathLst>
                <a:path w="90" h="90">
                  <a:moveTo>
                    <a:pt x="90" y="45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9" y="36"/>
                  </a:lnTo>
                  <a:lnTo>
                    <a:pt x="88" y="33"/>
                  </a:lnTo>
                  <a:lnTo>
                    <a:pt x="87" y="31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4" y="23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9" y="15"/>
                  </a:lnTo>
                  <a:lnTo>
                    <a:pt x="77" y="13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3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3" y="76"/>
                  </a:lnTo>
                  <a:lnTo>
                    <a:pt x="15" y="78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2" y="89"/>
                  </a:lnTo>
                  <a:lnTo>
                    <a:pt x="45" y="90"/>
                  </a:lnTo>
                  <a:lnTo>
                    <a:pt x="48" y="89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4" y="78"/>
                  </a:lnTo>
                  <a:lnTo>
                    <a:pt x="77" y="76"/>
                  </a:lnTo>
                  <a:lnTo>
                    <a:pt x="79" y="74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7" y="59"/>
                  </a:lnTo>
                  <a:lnTo>
                    <a:pt x="88" y="56"/>
                  </a:lnTo>
                  <a:lnTo>
                    <a:pt x="89" y="54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90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+mj-lt"/>
              </a:endParaRPr>
            </a:p>
          </p:txBody>
        </p:sp>
      </p:grpSp>
      <p:sp>
        <p:nvSpPr>
          <p:cNvPr id="3" name="Freeform 144">
            <a:extLst>
              <a:ext uri="{FF2B5EF4-FFF2-40B4-BE49-F238E27FC236}">
                <a16:creationId xmlns:a16="http://schemas.microsoft.com/office/drawing/2014/main" id="{4B932B90-032C-CBC0-1C3F-65E8A009B917}"/>
              </a:ext>
            </a:extLst>
          </p:cNvPr>
          <p:cNvSpPr>
            <a:spLocks/>
          </p:cNvSpPr>
          <p:nvPr/>
        </p:nvSpPr>
        <p:spPr bwMode="auto">
          <a:xfrm>
            <a:off x="5869179" y="3482539"/>
            <a:ext cx="47625" cy="47625"/>
          </a:xfrm>
          <a:custGeom>
            <a:avLst/>
            <a:gdLst/>
            <a:ahLst/>
            <a:cxnLst>
              <a:cxn ang="0">
                <a:pos x="89" y="42"/>
              </a:cxn>
              <a:cxn ang="0">
                <a:pos x="89" y="36"/>
              </a:cxn>
              <a:cxn ang="0">
                <a:pos x="87" y="31"/>
              </a:cxn>
              <a:cxn ang="0">
                <a:pos x="85" y="25"/>
              </a:cxn>
              <a:cxn ang="0">
                <a:pos x="82" y="20"/>
              </a:cxn>
              <a:cxn ang="0">
                <a:pos x="79" y="15"/>
              </a:cxn>
              <a:cxn ang="0">
                <a:pos x="74" y="11"/>
              </a:cxn>
              <a:cxn ang="0">
                <a:pos x="70" y="8"/>
              </a:cxn>
              <a:cxn ang="0">
                <a:pos x="65" y="5"/>
              </a:cxn>
              <a:cxn ang="0">
                <a:pos x="59" y="3"/>
              </a:cxn>
              <a:cxn ang="0">
                <a:pos x="54" y="1"/>
              </a:cxn>
              <a:cxn ang="0">
                <a:pos x="48" y="0"/>
              </a:cxn>
              <a:cxn ang="0">
                <a:pos x="42" y="0"/>
              </a:cxn>
              <a:cxn ang="0">
                <a:pos x="36" y="1"/>
              </a:cxn>
              <a:cxn ang="0">
                <a:pos x="31" y="3"/>
              </a:cxn>
              <a:cxn ang="0">
                <a:pos x="25" y="5"/>
              </a:cxn>
              <a:cxn ang="0">
                <a:pos x="20" y="8"/>
              </a:cxn>
              <a:cxn ang="0">
                <a:pos x="15" y="11"/>
              </a:cxn>
              <a:cxn ang="0">
                <a:pos x="11" y="15"/>
              </a:cxn>
              <a:cxn ang="0">
                <a:pos x="8" y="20"/>
              </a:cxn>
              <a:cxn ang="0">
                <a:pos x="5" y="25"/>
              </a:cxn>
              <a:cxn ang="0">
                <a:pos x="3" y="31"/>
              </a:cxn>
              <a:cxn ang="0">
                <a:pos x="1" y="36"/>
              </a:cxn>
              <a:cxn ang="0">
                <a:pos x="0" y="42"/>
              </a:cxn>
              <a:cxn ang="0">
                <a:pos x="0" y="48"/>
              </a:cxn>
              <a:cxn ang="0">
                <a:pos x="1" y="54"/>
              </a:cxn>
              <a:cxn ang="0">
                <a:pos x="3" y="59"/>
              </a:cxn>
              <a:cxn ang="0">
                <a:pos x="5" y="65"/>
              </a:cxn>
              <a:cxn ang="0">
                <a:pos x="8" y="70"/>
              </a:cxn>
              <a:cxn ang="0">
                <a:pos x="11" y="74"/>
              </a:cxn>
              <a:cxn ang="0">
                <a:pos x="15" y="78"/>
              </a:cxn>
              <a:cxn ang="0">
                <a:pos x="20" y="82"/>
              </a:cxn>
              <a:cxn ang="0">
                <a:pos x="25" y="85"/>
              </a:cxn>
              <a:cxn ang="0">
                <a:pos x="31" y="87"/>
              </a:cxn>
              <a:cxn ang="0">
                <a:pos x="36" y="89"/>
              </a:cxn>
              <a:cxn ang="0">
                <a:pos x="42" y="89"/>
              </a:cxn>
              <a:cxn ang="0">
                <a:pos x="48" y="89"/>
              </a:cxn>
              <a:cxn ang="0">
                <a:pos x="54" y="89"/>
              </a:cxn>
              <a:cxn ang="0">
                <a:pos x="59" y="87"/>
              </a:cxn>
              <a:cxn ang="0">
                <a:pos x="65" y="85"/>
              </a:cxn>
              <a:cxn ang="0">
                <a:pos x="70" y="82"/>
              </a:cxn>
              <a:cxn ang="0">
                <a:pos x="74" y="78"/>
              </a:cxn>
              <a:cxn ang="0">
                <a:pos x="79" y="74"/>
              </a:cxn>
              <a:cxn ang="0">
                <a:pos x="82" y="70"/>
              </a:cxn>
              <a:cxn ang="0">
                <a:pos x="85" y="65"/>
              </a:cxn>
              <a:cxn ang="0">
                <a:pos x="87" y="59"/>
              </a:cxn>
              <a:cxn ang="0">
                <a:pos x="89" y="54"/>
              </a:cxn>
              <a:cxn ang="0">
                <a:pos x="89" y="48"/>
              </a:cxn>
            </a:cxnLst>
            <a:rect l="0" t="0" r="r" b="b"/>
            <a:pathLst>
              <a:path w="90" h="90">
                <a:moveTo>
                  <a:pt x="90" y="45"/>
                </a:moveTo>
                <a:lnTo>
                  <a:pt x="89" y="42"/>
                </a:lnTo>
                <a:lnTo>
                  <a:pt x="89" y="39"/>
                </a:lnTo>
                <a:lnTo>
                  <a:pt x="89" y="36"/>
                </a:lnTo>
                <a:lnTo>
                  <a:pt x="88" y="33"/>
                </a:lnTo>
                <a:lnTo>
                  <a:pt x="87" y="31"/>
                </a:lnTo>
                <a:lnTo>
                  <a:pt x="86" y="28"/>
                </a:lnTo>
                <a:lnTo>
                  <a:pt x="85" y="25"/>
                </a:lnTo>
                <a:lnTo>
                  <a:pt x="84" y="23"/>
                </a:lnTo>
                <a:lnTo>
                  <a:pt x="82" y="20"/>
                </a:lnTo>
                <a:lnTo>
                  <a:pt x="80" y="18"/>
                </a:lnTo>
                <a:lnTo>
                  <a:pt x="79" y="15"/>
                </a:lnTo>
                <a:lnTo>
                  <a:pt x="77" y="13"/>
                </a:lnTo>
                <a:lnTo>
                  <a:pt x="74" y="11"/>
                </a:lnTo>
                <a:lnTo>
                  <a:pt x="72" y="9"/>
                </a:lnTo>
                <a:lnTo>
                  <a:pt x="70" y="8"/>
                </a:lnTo>
                <a:lnTo>
                  <a:pt x="67" y="6"/>
                </a:lnTo>
                <a:lnTo>
                  <a:pt x="65" y="5"/>
                </a:lnTo>
                <a:lnTo>
                  <a:pt x="62" y="4"/>
                </a:lnTo>
                <a:lnTo>
                  <a:pt x="59" y="3"/>
                </a:lnTo>
                <a:lnTo>
                  <a:pt x="56" y="2"/>
                </a:lnTo>
                <a:lnTo>
                  <a:pt x="54" y="1"/>
                </a:lnTo>
                <a:lnTo>
                  <a:pt x="51" y="1"/>
                </a:lnTo>
                <a:lnTo>
                  <a:pt x="48" y="0"/>
                </a:lnTo>
                <a:lnTo>
                  <a:pt x="45" y="0"/>
                </a:lnTo>
                <a:lnTo>
                  <a:pt x="42" y="0"/>
                </a:lnTo>
                <a:lnTo>
                  <a:pt x="39" y="1"/>
                </a:lnTo>
                <a:lnTo>
                  <a:pt x="36" y="1"/>
                </a:lnTo>
                <a:lnTo>
                  <a:pt x="33" y="2"/>
                </a:lnTo>
                <a:lnTo>
                  <a:pt x="31" y="3"/>
                </a:lnTo>
                <a:lnTo>
                  <a:pt x="28" y="4"/>
                </a:lnTo>
                <a:lnTo>
                  <a:pt x="25" y="5"/>
                </a:lnTo>
                <a:lnTo>
                  <a:pt x="23" y="6"/>
                </a:lnTo>
                <a:lnTo>
                  <a:pt x="20" y="8"/>
                </a:lnTo>
                <a:lnTo>
                  <a:pt x="18" y="9"/>
                </a:lnTo>
                <a:lnTo>
                  <a:pt x="15" y="11"/>
                </a:lnTo>
                <a:lnTo>
                  <a:pt x="13" y="13"/>
                </a:lnTo>
                <a:lnTo>
                  <a:pt x="11" y="15"/>
                </a:lnTo>
                <a:lnTo>
                  <a:pt x="9" y="18"/>
                </a:lnTo>
                <a:lnTo>
                  <a:pt x="8" y="20"/>
                </a:lnTo>
                <a:lnTo>
                  <a:pt x="6" y="23"/>
                </a:lnTo>
                <a:lnTo>
                  <a:pt x="5" y="25"/>
                </a:lnTo>
                <a:lnTo>
                  <a:pt x="4" y="28"/>
                </a:lnTo>
                <a:lnTo>
                  <a:pt x="3" y="31"/>
                </a:lnTo>
                <a:lnTo>
                  <a:pt x="2" y="33"/>
                </a:lnTo>
                <a:lnTo>
                  <a:pt x="1" y="36"/>
                </a:lnTo>
                <a:lnTo>
                  <a:pt x="1" y="39"/>
                </a:lnTo>
                <a:lnTo>
                  <a:pt x="0" y="42"/>
                </a:lnTo>
                <a:lnTo>
                  <a:pt x="0" y="45"/>
                </a:lnTo>
                <a:lnTo>
                  <a:pt x="0" y="48"/>
                </a:lnTo>
                <a:lnTo>
                  <a:pt x="1" y="51"/>
                </a:lnTo>
                <a:lnTo>
                  <a:pt x="1" y="54"/>
                </a:lnTo>
                <a:lnTo>
                  <a:pt x="2" y="56"/>
                </a:lnTo>
                <a:lnTo>
                  <a:pt x="3" y="59"/>
                </a:lnTo>
                <a:lnTo>
                  <a:pt x="4" y="62"/>
                </a:lnTo>
                <a:lnTo>
                  <a:pt x="5" y="65"/>
                </a:lnTo>
                <a:lnTo>
                  <a:pt x="6" y="67"/>
                </a:lnTo>
                <a:lnTo>
                  <a:pt x="8" y="70"/>
                </a:lnTo>
                <a:lnTo>
                  <a:pt x="9" y="72"/>
                </a:lnTo>
                <a:lnTo>
                  <a:pt x="11" y="74"/>
                </a:lnTo>
                <a:lnTo>
                  <a:pt x="13" y="76"/>
                </a:lnTo>
                <a:lnTo>
                  <a:pt x="15" y="78"/>
                </a:lnTo>
                <a:lnTo>
                  <a:pt x="18" y="80"/>
                </a:lnTo>
                <a:lnTo>
                  <a:pt x="20" y="82"/>
                </a:lnTo>
                <a:lnTo>
                  <a:pt x="23" y="84"/>
                </a:lnTo>
                <a:lnTo>
                  <a:pt x="25" y="85"/>
                </a:lnTo>
                <a:lnTo>
                  <a:pt x="28" y="86"/>
                </a:lnTo>
                <a:lnTo>
                  <a:pt x="31" y="87"/>
                </a:lnTo>
                <a:lnTo>
                  <a:pt x="33" y="88"/>
                </a:lnTo>
                <a:lnTo>
                  <a:pt x="36" y="89"/>
                </a:lnTo>
                <a:lnTo>
                  <a:pt x="39" y="89"/>
                </a:lnTo>
                <a:lnTo>
                  <a:pt x="42" y="89"/>
                </a:lnTo>
                <a:lnTo>
                  <a:pt x="45" y="90"/>
                </a:lnTo>
                <a:lnTo>
                  <a:pt x="48" y="89"/>
                </a:lnTo>
                <a:lnTo>
                  <a:pt x="51" y="89"/>
                </a:lnTo>
                <a:lnTo>
                  <a:pt x="54" y="89"/>
                </a:lnTo>
                <a:lnTo>
                  <a:pt x="56" y="88"/>
                </a:lnTo>
                <a:lnTo>
                  <a:pt x="59" y="87"/>
                </a:lnTo>
                <a:lnTo>
                  <a:pt x="62" y="86"/>
                </a:lnTo>
                <a:lnTo>
                  <a:pt x="65" y="85"/>
                </a:lnTo>
                <a:lnTo>
                  <a:pt x="67" y="84"/>
                </a:lnTo>
                <a:lnTo>
                  <a:pt x="70" y="82"/>
                </a:lnTo>
                <a:lnTo>
                  <a:pt x="72" y="80"/>
                </a:lnTo>
                <a:lnTo>
                  <a:pt x="74" y="78"/>
                </a:lnTo>
                <a:lnTo>
                  <a:pt x="77" y="76"/>
                </a:lnTo>
                <a:lnTo>
                  <a:pt x="79" y="74"/>
                </a:lnTo>
                <a:lnTo>
                  <a:pt x="80" y="72"/>
                </a:lnTo>
                <a:lnTo>
                  <a:pt x="82" y="70"/>
                </a:lnTo>
                <a:lnTo>
                  <a:pt x="84" y="67"/>
                </a:lnTo>
                <a:lnTo>
                  <a:pt x="85" y="65"/>
                </a:lnTo>
                <a:lnTo>
                  <a:pt x="86" y="62"/>
                </a:lnTo>
                <a:lnTo>
                  <a:pt x="87" y="59"/>
                </a:lnTo>
                <a:lnTo>
                  <a:pt x="88" y="56"/>
                </a:lnTo>
                <a:lnTo>
                  <a:pt x="89" y="54"/>
                </a:lnTo>
                <a:lnTo>
                  <a:pt x="89" y="51"/>
                </a:lnTo>
                <a:lnTo>
                  <a:pt x="89" y="48"/>
                </a:lnTo>
                <a:lnTo>
                  <a:pt x="90" y="45"/>
                </a:ln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C26984-F5F4-9BF6-1EB0-B6F73FB523F1}"/>
              </a:ext>
            </a:extLst>
          </p:cNvPr>
          <p:cNvCxnSpPr>
            <a:cxnSpLocks/>
          </p:cNvCxnSpPr>
          <p:nvPr/>
        </p:nvCxnSpPr>
        <p:spPr>
          <a:xfrm flipV="1">
            <a:off x="5158766" y="3507289"/>
            <a:ext cx="735215" cy="8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92520-35C5-4143-B283-0CD2FB785B21}"/>
              </a:ext>
            </a:extLst>
          </p:cNvPr>
          <p:cNvCxnSpPr>
            <a:cxnSpLocks noChangeAspect="1"/>
          </p:cNvCxnSpPr>
          <p:nvPr/>
        </p:nvCxnSpPr>
        <p:spPr>
          <a:xfrm>
            <a:off x="5898292" y="3521675"/>
            <a:ext cx="78033" cy="11338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6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ontent Placeholder 1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Bonus Question</a:t>
            </a:r>
          </a:p>
          <a:p>
            <a:pPr lvl="1"/>
            <a:r>
              <a:rPr lang="en-US"/>
              <a:t>How would you set:</a:t>
            </a:r>
          </a:p>
          <a:p>
            <a:pPr lvl="2"/>
            <a:r>
              <a:rPr lang="en-US"/>
              <a:t>(a) Sec 21 C1/4 corner monument</a:t>
            </a:r>
          </a:p>
          <a:p>
            <a:pPr lvl="2"/>
            <a:r>
              <a:rPr lang="en-US"/>
              <a:t>(b) Corner common to four interior Sections</a:t>
            </a:r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1419F1-17A8-7AF8-DF9F-6029E205E435}"/>
              </a:ext>
            </a:extLst>
          </p:cNvPr>
          <p:cNvGrpSpPr/>
          <p:nvPr/>
        </p:nvGrpSpPr>
        <p:grpSpPr>
          <a:xfrm>
            <a:off x="411982" y="2441749"/>
            <a:ext cx="2331218" cy="2552282"/>
            <a:chOff x="411982" y="2441749"/>
            <a:chExt cx="2331218" cy="255228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CF551E3-96CD-563B-A3D6-5CAF5EACB7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273" y="2441750"/>
              <a:ext cx="2270927" cy="2411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20A69C8-E896-B6F2-9657-FAD962D71D76}"/>
                </a:ext>
              </a:extLst>
            </p:cNvPr>
            <p:cNvCxnSpPr/>
            <p:nvPr/>
          </p:nvCxnSpPr>
          <p:spPr>
            <a:xfrm>
              <a:off x="432078" y="2703006"/>
              <a:ext cx="0" cy="2270928"/>
            </a:xfrm>
            <a:prstGeom prst="line">
              <a:avLst/>
            </a:prstGeom>
            <a:ln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282095-BC3A-AF1A-4AF0-CF44EA0089B1}"/>
                </a:ext>
              </a:extLst>
            </p:cNvPr>
            <p:cNvCxnSpPr/>
            <p:nvPr/>
          </p:nvCxnSpPr>
          <p:spPr>
            <a:xfrm>
              <a:off x="2723103" y="2441749"/>
              <a:ext cx="0" cy="2552282"/>
            </a:xfrm>
            <a:prstGeom prst="line">
              <a:avLst/>
            </a:prstGeom>
            <a:ln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A439CC-04DE-C4AF-2A78-2149017DB98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82" y="4994031"/>
              <a:ext cx="231112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93E515-7D3E-48E0-005B-518A19015A20}"/>
                </a:ext>
              </a:extLst>
            </p:cNvPr>
            <p:cNvSpPr txBox="1"/>
            <p:nvPr/>
          </p:nvSpPr>
          <p:spPr>
            <a:xfrm>
              <a:off x="1175656" y="35973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>
                  <a:latin typeface="+mn-lt"/>
                </a:rPr>
                <a:t>Section 21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849F56-32F2-7D56-A980-1823D856279E}"/>
              </a:ext>
            </a:extLst>
          </p:cNvPr>
          <p:cNvGrpSpPr/>
          <p:nvPr/>
        </p:nvGrpSpPr>
        <p:grpSpPr>
          <a:xfrm>
            <a:off x="4987811" y="2381460"/>
            <a:ext cx="3374095" cy="3470032"/>
            <a:chOff x="4565780" y="2502040"/>
            <a:chExt cx="3374095" cy="347003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96DAB1-2179-9AF9-37DA-ABF709F75F55}"/>
                </a:ext>
              </a:extLst>
            </p:cNvPr>
            <p:cNvGrpSpPr/>
            <p:nvPr/>
          </p:nvGrpSpPr>
          <p:grpSpPr>
            <a:xfrm>
              <a:off x="4565780" y="2502040"/>
              <a:ext cx="3374095" cy="3470032"/>
              <a:chOff x="4565780" y="2502040"/>
              <a:chExt cx="3374095" cy="3470032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1782E92-CF1B-1CA4-7125-8C4AD230B3FC}"/>
                  </a:ext>
                </a:extLst>
              </p:cNvPr>
              <p:cNvCxnSpPr/>
              <p:nvPr/>
            </p:nvCxnSpPr>
            <p:spPr>
              <a:xfrm>
                <a:off x="4712676" y="4220307"/>
                <a:ext cx="3114989" cy="10048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75EE162-3DC3-84C2-6F39-A1A0C7E084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9929" y="2652765"/>
                <a:ext cx="0" cy="331595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14375F3-6AC3-692D-3375-67CC4FF8BDAD}"/>
                  </a:ext>
                </a:extLst>
              </p:cNvPr>
              <p:cNvCxnSpPr/>
              <p:nvPr/>
            </p:nvCxnSpPr>
            <p:spPr>
              <a:xfrm>
                <a:off x="6219929" y="2652765"/>
                <a:ext cx="170822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10B2914-90FE-CE37-49AA-665D960F6310}"/>
                  </a:ext>
                </a:extLst>
              </p:cNvPr>
              <p:cNvCxnSpPr/>
              <p:nvPr/>
            </p:nvCxnSpPr>
            <p:spPr>
              <a:xfrm>
                <a:off x="6231655" y="5970396"/>
                <a:ext cx="170822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DC3ECE6-C064-4852-7676-569CCCD1C1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2484" y="2502040"/>
                <a:ext cx="1539071" cy="15240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0303C3B-ADD9-A831-53D4-B8A7284157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5757705"/>
                <a:ext cx="1651281" cy="21436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CE014B8-00FB-24DF-F3A7-D174F8B324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2387" y="2502040"/>
                <a:ext cx="75123" cy="172161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440DC46-64EF-5BD8-3CFF-B2B16E55E2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65780" y="4211216"/>
                <a:ext cx="149289" cy="154266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CEBF75A-E999-7B55-D58C-71B8D4F64F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25273" y="2662813"/>
                <a:ext cx="102876" cy="167281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DDA2C9D-4FCD-5AE8-EBDC-8C0742875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5273" y="4323184"/>
                <a:ext cx="87086" cy="16421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2B6174-DF3C-F35D-3BF2-90DAFEBEF3D3}"/>
                </a:ext>
              </a:extLst>
            </p:cNvPr>
            <p:cNvSpPr txBox="1"/>
            <p:nvPr/>
          </p:nvSpPr>
          <p:spPr>
            <a:xfrm>
              <a:off x="5074417" y="3165231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Sec 9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FB5CDA4-4AB6-D236-BE09-5EA2005E53F9}"/>
                </a:ext>
              </a:extLst>
            </p:cNvPr>
            <p:cNvSpPr txBox="1"/>
            <p:nvPr/>
          </p:nvSpPr>
          <p:spPr>
            <a:xfrm>
              <a:off x="6553199" y="3237244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Sec 10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6417A57-4656-4472-9BD8-B55E103CF373}"/>
                </a:ext>
              </a:extLst>
            </p:cNvPr>
            <p:cNvSpPr txBox="1"/>
            <p:nvPr/>
          </p:nvSpPr>
          <p:spPr>
            <a:xfrm>
              <a:off x="4985656" y="48248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Sec 16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7BF4B6-5D93-D68C-84F4-2C4289FEC519}"/>
                </a:ext>
              </a:extLst>
            </p:cNvPr>
            <p:cNvSpPr txBox="1"/>
            <p:nvPr/>
          </p:nvSpPr>
          <p:spPr>
            <a:xfrm>
              <a:off x="6464438" y="4896896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Sec 15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2C610F7-0141-F5AA-4297-556706A7E8B5}"/>
              </a:ext>
            </a:extLst>
          </p:cNvPr>
          <p:cNvSpPr txBox="1"/>
          <p:nvPr/>
        </p:nvSpPr>
        <p:spPr>
          <a:xfrm>
            <a:off x="512466" y="5104563"/>
            <a:ext cx="2175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/>
              <a:t>(a) Subdividing a Section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D7D4C1-58E1-880D-A1C1-234A61212BC7}"/>
              </a:ext>
            </a:extLst>
          </p:cNvPr>
          <p:cNvSpPr txBox="1"/>
          <p:nvPr/>
        </p:nvSpPr>
        <p:spPr>
          <a:xfrm>
            <a:off x="5930202" y="6060831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/>
              <a:t>(b) Lost Corner</a:t>
            </a:r>
          </a:p>
        </p:txBody>
      </p:sp>
    </p:spTree>
    <p:extLst>
      <p:ext uri="{BB962C8B-B14F-4D97-AF65-F5344CB8AC3E}">
        <p14:creationId xmlns:p14="http://schemas.microsoft.com/office/powerpoint/2010/main" val="17635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7078"/>
            <a:ext cx="8229600" cy="5467161"/>
          </a:xfrm>
        </p:spPr>
        <p:txBody>
          <a:bodyPr/>
          <a:lstStyle/>
          <a:p>
            <a:r>
              <a:rPr lang="en-US" dirty="0"/>
              <a:t>Evaluation framework </a:t>
            </a:r>
            <a:r>
              <a:rPr lang="en-US" b="0" dirty="0"/>
              <a:t>(aka </a:t>
            </a:r>
            <a:r>
              <a:rPr lang="en-US" b="0" i="1" dirty="0"/>
              <a:t>Order of Importance of Conflicting Elements</a:t>
            </a:r>
            <a:r>
              <a:rPr lang="en-US" b="0" dirty="0"/>
              <a:t>)</a:t>
            </a:r>
          </a:p>
          <a:p>
            <a:pPr lvl="1"/>
            <a:endParaRPr lang="en-US" b="0" i="0" dirty="0"/>
          </a:p>
          <a:p>
            <a:pPr lvl="1"/>
            <a:r>
              <a:rPr lang="en-US" b="0" dirty="0"/>
              <a:t>	Right of possession (unwritten rights)</a:t>
            </a:r>
          </a:p>
          <a:p>
            <a:pPr lvl="1"/>
            <a:r>
              <a:rPr lang="en-US" b="0" dirty="0"/>
              <a:t>	Senior right (in case of overlap)</a:t>
            </a:r>
          </a:p>
          <a:p>
            <a:pPr lvl="1"/>
            <a:r>
              <a:rPr lang="en-US" b="0" dirty="0"/>
              <a:t>	Written intentions of the parties (description)</a:t>
            </a:r>
          </a:p>
          <a:p>
            <a:pPr lvl="1"/>
            <a:r>
              <a:rPr lang="en-US" b="0" dirty="0"/>
              <a:t>		Call for survey</a:t>
            </a:r>
          </a:p>
          <a:p>
            <a:pPr lvl="1"/>
            <a:r>
              <a:rPr lang="en-US" b="0" dirty="0"/>
              <a:t>		Call for monuments; adjoiner</a:t>
            </a:r>
          </a:p>
          <a:p>
            <a:pPr lvl="1"/>
            <a:r>
              <a:rPr lang="en-US" b="0" dirty="0"/>
              <a:t>		Direction/distance</a:t>
            </a:r>
          </a:p>
          <a:p>
            <a:pPr lvl="1"/>
            <a:r>
              <a:rPr lang="en-US" b="0" dirty="0"/>
              <a:t>		Area/Coordinates</a:t>
            </a:r>
          </a:p>
          <a:p>
            <a:endParaRPr lang="en-US" b="0" dirty="0"/>
          </a:p>
          <a:p>
            <a:pPr lvl="1"/>
            <a:r>
              <a:rPr lang="en-US" i="0" dirty="0"/>
              <a:t>If elements conflict, </a:t>
            </a:r>
            <a:r>
              <a:rPr lang="en-US" i="0"/>
              <a:t>RoC</a:t>
            </a:r>
            <a:r>
              <a:rPr lang="en-US" i="0" dirty="0"/>
              <a:t> indicates their relative weight</a:t>
            </a:r>
          </a:p>
          <a:p>
            <a:pPr lvl="2"/>
            <a:r>
              <a:rPr lang="en-US" b="0" i="0" dirty="0"/>
              <a:t>Not strict; guidelines</a:t>
            </a:r>
          </a:p>
          <a:p>
            <a:pPr lvl="2"/>
            <a:r>
              <a:rPr lang="en-US" dirty="0"/>
              <a:t>Description wording can change order</a:t>
            </a:r>
            <a:r>
              <a:rPr lang="en-US" b="0" i="0" dirty="0"/>
              <a:t> </a:t>
            </a:r>
          </a:p>
          <a:p>
            <a:pPr lvl="1"/>
            <a:r>
              <a:rPr lang="en-US" i="0" dirty="0"/>
              <a:t>If higher elements are lost, lesser elements carry greater weight.</a:t>
            </a:r>
            <a:endParaRPr lang="en-US" b="0" dirty="0"/>
          </a:p>
          <a:p>
            <a:endParaRPr lang="en-US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</a:t>
            </a:r>
            <a:r>
              <a:rPr lang="en-US" dirty="0"/>
              <a:t>of Construction (RoC)</a:t>
            </a:r>
          </a:p>
        </p:txBody>
      </p:sp>
    </p:spTree>
    <p:extLst>
      <p:ext uri="{BB962C8B-B14F-4D97-AF65-F5344CB8AC3E}">
        <p14:creationId xmlns:p14="http://schemas.microsoft.com/office/powerpoint/2010/main" val="309166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DA1B4D-445C-C30B-E4C5-4F3CA1E85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ts val="216"/>
              </a:spcBef>
              <a:spcAft>
                <a:spcPts val="216"/>
              </a:spcAft>
            </a:pPr>
            <a:r>
              <a:rPr lang="en-US" sz="1800" b="0" dirty="0">
                <a:effectLst/>
                <a:latin typeface="Calibri" panose="020F0502020204030204" pitchFamily="34" charset="0"/>
              </a:rPr>
              <a:t>In Sep 1978, Francis Hutch acquired by warranty deed:</a:t>
            </a: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endParaRPr lang="en-US" sz="1800" b="0" dirty="0">
              <a:effectLst/>
              <a:latin typeface="Calibri" panose="020F0502020204030204" pitchFamily="34" charset="0"/>
            </a:endParaRPr>
          </a:p>
          <a:p>
            <a:pPr marL="448056" algn="l" rtl="0">
              <a:spcBef>
                <a:spcPts val="216"/>
              </a:spcBef>
              <a:spcAft>
                <a:spcPts val="216"/>
              </a:spcAft>
            </a:pPr>
            <a:r>
              <a:rPr lang="en-US" sz="1600" b="0" i="1" dirty="0">
                <a:effectLst/>
              </a:rPr>
              <a:t>A parcel located in the northwest quarter of Section 28, Township 3 North, Range 4 West, 4th Meridian, Grant County, Wisconsin, described as follows:</a:t>
            </a:r>
            <a:endParaRPr lang="en-US" sz="1600" b="0" dirty="0">
              <a:effectLst/>
            </a:endParaRPr>
          </a:p>
          <a:p>
            <a:pPr marL="448056">
              <a:spcBef>
                <a:spcPts val="216"/>
              </a:spcBef>
              <a:spcAft>
                <a:spcPts val="216"/>
              </a:spcAft>
            </a:pPr>
            <a:r>
              <a:rPr lang="en-US" sz="1600" b="0" i="1" dirty="0">
                <a:effectLst/>
                <a:latin typeface="+mj-lt"/>
              </a:rPr>
              <a:t>Commencing at the northeast corner of said section, thence south along the section line 1138.6 ft to a point; thence S 78°33.1’ W to a three-quarter inch iron pin at the point of beginning; thence continuing S 78°33.1’ W, 979.6 ft to a three-quarter inch iron pin; thence N 6°03.0' W, 700.5 ft to a three-quarter inch iron pin; thence N 84°00.0’ E, 912.3 ft to a three-quarter inch iron pin; thence S 12°02.1’ W, 611.2 ft returning to the point of beginning. Containing 14.2 acres, more or less. Subject to a 30 ft wide public street easement parallel with the southerly boundary thereof.</a:t>
            </a:r>
            <a:endParaRPr lang="en-US" sz="1600" b="0" dirty="0">
              <a:effectLst/>
              <a:latin typeface="+mj-lt"/>
            </a:endParaRP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endParaRPr lang="en-US" sz="1800" b="0" dirty="0">
              <a:effectLst/>
              <a:latin typeface="Calibri" panose="020F0502020204030204" pitchFamily="34" charset="0"/>
            </a:endParaRPr>
          </a:p>
          <a:p>
            <a:pPr lvl="1">
              <a:spcBef>
                <a:spcPts val="216"/>
              </a:spcBef>
              <a:spcAft>
                <a:spcPts val="216"/>
              </a:spcAft>
            </a:pPr>
            <a:r>
              <a:rPr lang="en-US" sz="1600" b="0" dirty="0">
                <a:effectLst/>
                <a:latin typeface="+mj-lt"/>
              </a:rPr>
              <a:t>Deed was recorded on pages 21-22, volume 201, Badger Co Register of Deeds.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923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68B81-35AD-4611-A20F-CB09AA569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1980s</a:t>
            </a:r>
          </a:p>
          <a:p>
            <a:pPr lvl="1"/>
            <a:r>
              <a:rPr lang="en-US" dirty="0"/>
              <a:t>Resurvey in prep for partial subdivision</a:t>
            </a:r>
          </a:p>
        </p:txBody>
      </p:sp>
      <p:sp>
        <p:nvSpPr>
          <p:cNvPr id="1230" name="Line 206"/>
          <p:cNvSpPr>
            <a:spLocks noChangeShapeType="1"/>
          </p:cNvSpPr>
          <p:nvPr/>
        </p:nvSpPr>
        <p:spPr bwMode="auto">
          <a:xfrm flipV="1">
            <a:off x="1335092" y="5651503"/>
            <a:ext cx="538163" cy="107951"/>
          </a:xfrm>
          <a:prstGeom prst="line">
            <a:avLst/>
          </a:prstGeom>
          <a:noFill/>
          <a:ln w="635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" name="Line 207"/>
          <p:cNvSpPr>
            <a:spLocks noChangeShapeType="1"/>
          </p:cNvSpPr>
          <p:nvPr/>
        </p:nvSpPr>
        <p:spPr bwMode="auto">
          <a:xfrm>
            <a:off x="1865313" y="5842001"/>
            <a:ext cx="523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" name="Line 208"/>
          <p:cNvSpPr>
            <a:spLocks noChangeShapeType="1"/>
          </p:cNvSpPr>
          <p:nvPr/>
        </p:nvSpPr>
        <p:spPr bwMode="auto">
          <a:xfrm flipV="1">
            <a:off x="1917700" y="5789614"/>
            <a:ext cx="1588" cy="523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" name="Line 209"/>
          <p:cNvSpPr>
            <a:spLocks noChangeShapeType="1"/>
          </p:cNvSpPr>
          <p:nvPr/>
        </p:nvSpPr>
        <p:spPr bwMode="auto">
          <a:xfrm flipH="1">
            <a:off x="1865313" y="5789615"/>
            <a:ext cx="523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" name="Line 210"/>
          <p:cNvSpPr>
            <a:spLocks noChangeShapeType="1"/>
          </p:cNvSpPr>
          <p:nvPr/>
        </p:nvSpPr>
        <p:spPr bwMode="auto">
          <a:xfrm>
            <a:off x="1865313" y="5789614"/>
            <a:ext cx="1588" cy="523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" name="Rectangle 211"/>
          <p:cNvSpPr>
            <a:spLocks noChangeArrowheads="1"/>
          </p:cNvSpPr>
          <p:nvPr/>
        </p:nvSpPr>
        <p:spPr bwMode="auto">
          <a:xfrm>
            <a:off x="1865313" y="5789614"/>
            <a:ext cx="52388" cy="523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" name="Line 212"/>
          <p:cNvSpPr>
            <a:spLocks noChangeShapeType="1"/>
          </p:cNvSpPr>
          <p:nvPr/>
        </p:nvSpPr>
        <p:spPr bwMode="auto">
          <a:xfrm>
            <a:off x="1865313" y="5789614"/>
            <a:ext cx="52388" cy="523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" name="Line 213"/>
          <p:cNvSpPr>
            <a:spLocks noChangeShapeType="1"/>
          </p:cNvSpPr>
          <p:nvPr/>
        </p:nvSpPr>
        <p:spPr bwMode="auto">
          <a:xfrm>
            <a:off x="7145342" y="4772027"/>
            <a:ext cx="539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8" name="Line 214"/>
          <p:cNvSpPr>
            <a:spLocks noChangeShapeType="1"/>
          </p:cNvSpPr>
          <p:nvPr/>
        </p:nvSpPr>
        <p:spPr bwMode="auto">
          <a:xfrm flipV="1">
            <a:off x="7199313" y="4719639"/>
            <a:ext cx="1588" cy="523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" name="Line 215"/>
          <p:cNvSpPr>
            <a:spLocks noChangeShapeType="1"/>
          </p:cNvSpPr>
          <p:nvPr/>
        </p:nvSpPr>
        <p:spPr bwMode="auto">
          <a:xfrm flipH="1">
            <a:off x="7145342" y="4719640"/>
            <a:ext cx="539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0" name="Line 216"/>
          <p:cNvSpPr>
            <a:spLocks noChangeShapeType="1"/>
          </p:cNvSpPr>
          <p:nvPr/>
        </p:nvSpPr>
        <p:spPr bwMode="auto">
          <a:xfrm>
            <a:off x="7145338" y="4719639"/>
            <a:ext cx="1588" cy="523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" name="Rectangle 217"/>
          <p:cNvSpPr>
            <a:spLocks noChangeArrowheads="1"/>
          </p:cNvSpPr>
          <p:nvPr/>
        </p:nvSpPr>
        <p:spPr bwMode="auto">
          <a:xfrm>
            <a:off x="7145342" y="4719639"/>
            <a:ext cx="53975" cy="523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2" name="Line 218"/>
          <p:cNvSpPr>
            <a:spLocks noChangeShapeType="1"/>
          </p:cNvSpPr>
          <p:nvPr/>
        </p:nvSpPr>
        <p:spPr bwMode="auto">
          <a:xfrm>
            <a:off x="7145342" y="4719639"/>
            <a:ext cx="53975" cy="523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3" name="Line 219"/>
          <p:cNvSpPr>
            <a:spLocks noChangeShapeType="1"/>
          </p:cNvSpPr>
          <p:nvPr/>
        </p:nvSpPr>
        <p:spPr bwMode="auto">
          <a:xfrm>
            <a:off x="6443663" y="1487489"/>
            <a:ext cx="523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4" name="Line 220"/>
          <p:cNvSpPr>
            <a:spLocks noChangeShapeType="1"/>
          </p:cNvSpPr>
          <p:nvPr/>
        </p:nvSpPr>
        <p:spPr bwMode="auto">
          <a:xfrm flipV="1">
            <a:off x="6496050" y="1435101"/>
            <a:ext cx="1588" cy="523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5" name="Line 221"/>
          <p:cNvSpPr>
            <a:spLocks noChangeShapeType="1"/>
          </p:cNvSpPr>
          <p:nvPr/>
        </p:nvSpPr>
        <p:spPr bwMode="auto">
          <a:xfrm flipH="1">
            <a:off x="6443663" y="1435102"/>
            <a:ext cx="523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6" name="Line 222"/>
          <p:cNvSpPr>
            <a:spLocks noChangeShapeType="1"/>
          </p:cNvSpPr>
          <p:nvPr/>
        </p:nvSpPr>
        <p:spPr bwMode="auto">
          <a:xfrm>
            <a:off x="6443663" y="1435101"/>
            <a:ext cx="1588" cy="523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7" name="Rectangle 223"/>
          <p:cNvSpPr>
            <a:spLocks noChangeArrowheads="1"/>
          </p:cNvSpPr>
          <p:nvPr/>
        </p:nvSpPr>
        <p:spPr bwMode="auto">
          <a:xfrm>
            <a:off x="6443663" y="1435101"/>
            <a:ext cx="52388" cy="523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8" name="Line 224"/>
          <p:cNvSpPr>
            <a:spLocks noChangeShapeType="1"/>
          </p:cNvSpPr>
          <p:nvPr/>
        </p:nvSpPr>
        <p:spPr bwMode="auto">
          <a:xfrm>
            <a:off x="6443663" y="1435101"/>
            <a:ext cx="52388" cy="523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" name="Line 225"/>
          <p:cNvSpPr>
            <a:spLocks noChangeShapeType="1"/>
          </p:cNvSpPr>
          <p:nvPr/>
        </p:nvSpPr>
        <p:spPr bwMode="auto">
          <a:xfrm>
            <a:off x="1457329" y="2014540"/>
            <a:ext cx="539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0" name="Line 226"/>
          <p:cNvSpPr>
            <a:spLocks noChangeShapeType="1"/>
          </p:cNvSpPr>
          <p:nvPr/>
        </p:nvSpPr>
        <p:spPr bwMode="auto">
          <a:xfrm flipV="1">
            <a:off x="1511300" y="1960567"/>
            <a:ext cx="1588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1" name="Line 227"/>
          <p:cNvSpPr>
            <a:spLocks noChangeShapeType="1"/>
          </p:cNvSpPr>
          <p:nvPr/>
        </p:nvSpPr>
        <p:spPr bwMode="auto">
          <a:xfrm flipH="1">
            <a:off x="1457329" y="1960564"/>
            <a:ext cx="539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2" name="Line 228"/>
          <p:cNvSpPr>
            <a:spLocks noChangeShapeType="1"/>
          </p:cNvSpPr>
          <p:nvPr/>
        </p:nvSpPr>
        <p:spPr bwMode="auto">
          <a:xfrm>
            <a:off x="1457325" y="1960567"/>
            <a:ext cx="1588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3" name="Rectangle 229"/>
          <p:cNvSpPr>
            <a:spLocks noChangeArrowheads="1"/>
          </p:cNvSpPr>
          <p:nvPr/>
        </p:nvSpPr>
        <p:spPr bwMode="auto">
          <a:xfrm>
            <a:off x="1457329" y="1960567"/>
            <a:ext cx="53975" cy="539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4" name="Line 230"/>
          <p:cNvSpPr>
            <a:spLocks noChangeShapeType="1"/>
          </p:cNvSpPr>
          <p:nvPr/>
        </p:nvSpPr>
        <p:spPr bwMode="auto">
          <a:xfrm>
            <a:off x="1457329" y="1960567"/>
            <a:ext cx="53975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5" name="Line 231"/>
          <p:cNvSpPr>
            <a:spLocks noChangeShapeType="1"/>
          </p:cNvSpPr>
          <p:nvPr/>
        </p:nvSpPr>
        <p:spPr bwMode="auto">
          <a:xfrm flipH="1" flipV="1">
            <a:off x="3268667" y="6475415"/>
            <a:ext cx="11113" cy="206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6" name="Line 232"/>
          <p:cNvSpPr>
            <a:spLocks noChangeShapeType="1"/>
          </p:cNvSpPr>
          <p:nvPr/>
        </p:nvSpPr>
        <p:spPr bwMode="auto">
          <a:xfrm flipH="1" flipV="1">
            <a:off x="3244854" y="6469064"/>
            <a:ext cx="23813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7" name="Line 233"/>
          <p:cNvSpPr>
            <a:spLocks noChangeShapeType="1"/>
          </p:cNvSpPr>
          <p:nvPr/>
        </p:nvSpPr>
        <p:spPr bwMode="auto">
          <a:xfrm flipH="1">
            <a:off x="3227392" y="6469065"/>
            <a:ext cx="17463" cy="158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8" name="Line 234"/>
          <p:cNvSpPr>
            <a:spLocks noChangeShapeType="1"/>
          </p:cNvSpPr>
          <p:nvPr/>
        </p:nvSpPr>
        <p:spPr bwMode="auto">
          <a:xfrm>
            <a:off x="3227388" y="6484939"/>
            <a:ext cx="1588" cy="2381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" name="Line 235"/>
          <p:cNvSpPr>
            <a:spLocks noChangeShapeType="1"/>
          </p:cNvSpPr>
          <p:nvPr/>
        </p:nvSpPr>
        <p:spPr bwMode="auto">
          <a:xfrm>
            <a:off x="3227392" y="6508752"/>
            <a:ext cx="17463" cy="142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0" name="Line 236"/>
          <p:cNvSpPr>
            <a:spLocks noChangeShapeType="1"/>
          </p:cNvSpPr>
          <p:nvPr/>
        </p:nvSpPr>
        <p:spPr bwMode="auto">
          <a:xfrm flipV="1">
            <a:off x="3244854" y="6518277"/>
            <a:ext cx="2381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1" name="Line 237"/>
          <p:cNvSpPr>
            <a:spLocks noChangeShapeType="1"/>
          </p:cNvSpPr>
          <p:nvPr/>
        </p:nvSpPr>
        <p:spPr bwMode="auto">
          <a:xfrm flipV="1">
            <a:off x="3268667" y="6496053"/>
            <a:ext cx="11113" cy="222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2" name="Line 238"/>
          <p:cNvSpPr>
            <a:spLocks noChangeShapeType="1"/>
          </p:cNvSpPr>
          <p:nvPr/>
        </p:nvSpPr>
        <p:spPr bwMode="auto">
          <a:xfrm>
            <a:off x="3224217" y="6369052"/>
            <a:ext cx="539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3" name="Line 239"/>
          <p:cNvSpPr>
            <a:spLocks noChangeShapeType="1"/>
          </p:cNvSpPr>
          <p:nvPr/>
        </p:nvSpPr>
        <p:spPr bwMode="auto">
          <a:xfrm flipV="1">
            <a:off x="3278188" y="6315079"/>
            <a:ext cx="1588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4" name="Line 240"/>
          <p:cNvSpPr>
            <a:spLocks noChangeShapeType="1"/>
          </p:cNvSpPr>
          <p:nvPr/>
        </p:nvSpPr>
        <p:spPr bwMode="auto">
          <a:xfrm flipH="1">
            <a:off x="3224217" y="6315076"/>
            <a:ext cx="539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5" name="Line 241"/>
          <p:cNvSpPr>
            <a:spLocks noChangeShapeType="1"/>
          </p:cNvSpPr>
          <p:nvPr/>
        </p:nvSpPr>
        <p:spPr bwMode="auto">
          <a:xfrm>
            <a:off x="3224213" y="6315079"/>
            <a:ext cx="1588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6" name="Rectangle 242"/>
          <p:cNvSpPr>
            <a:spLocks noChangeArrowheads="1"/>
          </p:cNvSpPr>
          <p:nvPr/>
        </p:nvSpPr>
        <p:spPr bwMode="auto">
          <a:xfrm>
            <a:off x="3224217" y="6315079"/>
            <a:ext cx="53975" cy="539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7" name="Line 243"/>
          <p:cNvSpPr>
            <a:spLocks noChangeShapeType="1"/>
          </p:cNvSpPr>
          <p:nvPr/>
        </p:nvSpPr>
        <p:spPr bwMode="auto">
          <a:xfrm>
            <a:off x="3224217" y="6315079"/>
            <a:ext cx="53975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8" name="Freeform 244"/>
          <p:cNvSpPr>
            <a:spLocks/>
          </p:cNvSpPr>
          <p:nvPr/>
        </p:nvSpPr>
        <p:spPr bwMode="auto">
          <a:xfrm>
            <a:off x="3224217" y="6469065"/>
            <a:ext cx="55563" cy="55564"/>
          </a:xfrm>
          <a:custGeom>
            <a:avLst/>
            <a:gdLst/>
            <a:ahLst/>
            <a:cxnLst>
              <a:cxn ang="0">
                <a:pos x="139" y="70"/>
              </a:cxn>
              <a:cxn ang="0">
                <a:pos x="139" y="61"/>
              </a:cxn>
              <a:cxn ang="0">
                <a:pos x="137" y="52"/>
              </a:cxn>
              <a:cxn ang="0">
                <a:pos x="134" y="44"/>
              </a:cxn>
              <a:cxn ang="0">
                <a:pos x="131" y="36"/>
              </a:cxn>
              <a:cxn ang="0">
                <a:pos x="126" y="28"/>
              </a:cxn>
              <a:cxn ang="0">
                <a:pos x="120" y="22"/>
              </a:cxn>
              <a:cxn ang="0">
                <a:pos x="113" y="16"/>
              </a:cxn>
              <a:cxn ang="0">
                <a:pos x="106" y="11"/>
              </a:cxn>
              <a:cxn ang="0">
                <a:pos x="99" y="6"/>
              </a:cxn>
              <a:cxn ang="0">
                <a:pos x="90" y="3"/>
              </a:cxn>
              <a:cxn ang="0">
                <a:pos x="81" y="1"/>
              </a:cxn>
              <a:cxn ang="0">
                <a:pos x="73" y="0"/>
              </a:cxn>
              <a:cxn ang="0">
                <a:pos x="63" y="1"/>
              </a:cxn>
              <a:cxn ang="0">
                <a:pos x="55" y="2"/>
              </a:cxn>
              <a:cxn ang="0">
                <a:pos x="46" y="4"/>
              </a:cxn>
              <a:cxn ang="0">
                <a:pos x="38" y="9"/>
              </a:cxn>
              <a:cxn ang="0">
                <a:pos x="31" y="13"/>
              </a:cxn>
              <a:cxn ang="0">
                <a:pos x="23" y="19"/>
              </a:cxn>
              <a:cxn ang="0">
                <a:pos x="17" y="25"/>
              </a:cxn>
              <a:cxn ang="0">
                <a:pos x="12" y="33"/>
              </a:cxn>
              <a:cxn ang="0">
                <a:pos x="8" y="40"/>
              </a:cxn>
              <a:cxn ang="0">
                <a:pos x="5" y="48"/>
              </a:cxn>
              <a:cxn ang="0">
                <a:pos x="3" y="57"/>
              </a:cxn>
              <a:cxn ang="0">
                <a:pos x="2" y="65"/>
              </a:cxn>
              <a:cxn ang="0">
                <a:pos x="2" y="74"/>
              </a:cxn>
              <a:cxn ang="0">
                <a:pos x="3" y="83"/>
              </a:cxn>
              <a:cxn ang="0">
                <a:pos x="5" y="92"/>
              </a:cxn>
              <a:cxn ang="0">
                <a:pos x="8" y="99"/>
              </a:cxn>
              <a:cxn ang="0">
                <a:pos x="12" y="108"/>
              </a:cxn>
              <a:cxn ang="0">
                <a:pos x="17" y="115"/>
              </a:cxn>
              <a:cxn ang="0">
                <a:pos x="23" y="121"/>
              </a:cxn>
              <a:cxn ang="0">
                <a:pos x="31" y="127"/>
              </a:cxn>
              <a:cxn ang="0">
                <a:pos x="38" y="132"/>
              </a:cxn>
              <a:cxn ang="0">
                <a:pos x="46" y="135"/>
              </a:cxn>
              <a:cxn ang="0">
                <a:pos x="55" y="137"/>
              </a:cxn>
              <a:cxn ang="0">
                <a:pos x="63" y="139"/>
              </a:cxn>
              <a:cxn ang="0">
                <a:pos x="73" y="139"/>
              </a:cxn>
              <a:cxn ang="0">
                <a:pos x="81" y="138"/>
              </a:cxn>
              <a:cxn ang="0">
                <a:pos x="90" y="136"/>
              </a:cxn>
              <a:cxn ang="0">
                <a:pos x="99" y="133"/>
              </a:cxn>
              <a:cxn ang="0">
                <a:pos x="106" y="129"/>
              </a:cxn>
              <a:cxn ang="0">
                <a:pos x="113" y="124"/>
              </a:cxn>
              <a:cxn ang="0">
                <a:pos x="120" y="118"/>
              </a:cxn>
              <a:cxn ang="0">
                <a:pos x="126" y="111"/>
              </a:cxn>
              <a:cxn ang="0">
                <a:pos x="131" y="104"/>
              </a:cxn>
              <a:cxn ang="0">
                <a:pos x="134" y="96"/>
              </a:cxn>
              <a:cxn ang="0">
                <a:pos x="137" y="88"/>
              </a:cxn>
              <a:cxn ang="0">
                <a:pos x="139" y="78"/>
              </a:cxn>
            </a:cxnLst>
            <a:rect l="0" t="0" r="r" b="b"/>
            <a:pathLst>
              <a:path w="139" h="139">
                <a:moveTo>
                  <a:pt x="139" y="74"/>
                </a:moveTo>
                <a:lnTo>
                  <a:pt x="139" y="70"/>
                </a:lnTo>
                <a:lnTo>
                  <a:pt x="139" y="65"/>
                </a:lnTo>
                <a:lnTo>
                  <a:pt x="139" y="61"/>
                </a:lnTo>
                <a:lnTo>
                  <a:pt x="138" y="57"/>
                </a:lnTo>
                <a:lnTo>
                  <a:pt x="137" y="52"/>
                </a:lnTo>
                <a:lnTo>
                  <a:pt x="136" y="48"/>
                </a:lnTo>
                <a:lnTo>
                  <a:pt x="134" y="44"/>
                </a:lnTo>
                <a:lnTo>
                  <a:pt x="133" y="40"/>
                </a:lnTo>
                <a:lnTo>
                  <a:pt x="131" y="36"/>
                </a:lnTo>
                <a:lnTo>
                  <a:pt x="128" y="33"/>
                </a:lnTo>
                <a:lnTo>
                  <a:pt x="126" y="28"/>
                </a:lnTo>
                <a:lnTo>
                  <a:pt x="123" y="25"/>
                </a:lnTo>
                <a:lnTo>
                  <a:pt x="120" y="22"/>
                </a:lnTo>
                <a:lnTo>
                  <a:pt x="116" y="19"/>
                </a:lnTo>
                <a:lnTo>
                  <a:pt x="113" y="16"/>
                </a:lnTo>
                <a:lnTo>
                  <a:pt x="110" y="13"/>
                </a:lnTo>
                <a:lnTo>
                  <a:pt x="106" y="11"/>
                </a:lnTo>
                <a:lnTo>
                  <a:pt x="102" y="9"/>
                </a:lnTo>
                <a:lnTo>
                  <a:pt x="99" y="6"/>
                </a:lnTo>
                <a:lnTo>
                  <a:pt x="94" y="4"/>
                </a:lnTo>
                <a:lnTo>
                  <a:pt x="90" y="3"/>
                </a:lnTo>
                <a:lnTo>
                  <a:pt x="86" y="2"/>
                </a:lnTo>
                <a:lnTo>
                  <a:pt x="81" y="1"/>
                </a:lnTo>
                <a:lnTo>
                  <a:pt x="77" y="1"/>
                </a:lnTo>
                <a:lnTo>
                  <a:pt x="73" y="0"/>
                </a:lnTo>
                <a:lnTo>
                  <a:pt x="68" y="0"/>
                </a:lnTo>
                <a:lnTo>
                  <a:pt x="63" y="1"/>
                </a:lnTo>
                <a:lnTo>
                  <a:pt x="59" y="1"/>
                </a:lnTo>
                <a:lnTo>
                  <a:pt x="55" y="2"/>
                </a:lnTo>
                <a:lnTo>
                  <a:pt x="51" y="3"/>
                </a:lnTo>
                <a:lnTo>
                  <a:pt x="46" y="4"/>
                </a:lnTo>
                <a:lnTo>
                  <a:pt x="42" y="6"/>
                </a:lnTo>
                <a:lnTo>
                  <a:pt x="38" y="9"/>
                </a:lnTo>
                <a:lnTo>
                  <a:pt x="34" y="11"/>
                </a:lnTo>
                <a:lnTo>
                  <a:pt x="31" y="13"/>
                </a:lnTo>
                <a:lnTo>
                  <a:pt x="27" y="16"/>
                </a:lnTo>
                <a:lnTo>
                  <a:pt x="23" y="19"/>
                </a:lnTo>
                <a:lnTo>
                  <a:pt x="20" y="22"/>
                </a:lnTo>
                <a:lnTo>
                  <a:pt x="17" y="25"/>
                </a:lnTo>
                <a:lnTo>
                  <a:pt x="15" y="28"/>
                </a:lnTo>
                <a:lnTo>
                  <a:pt x="12" y="33"/>
                </a:lnTo>
                <a:lnTo>
                  <a:pt x="10" y="36"/>
                </a:lnTo>
                <a:lnTo>
                  <a:pt x="8" y="40"/>
                </a:lnTo>
                <a:lnTo>
                  <a:pt x="6" y="44"/>
                </a:lnTo>
                <a:lnTo>
                  <a:pt x="5" y="48"/>
                </a:lnTo>
                <a:lnTo>
                  <a:pt x="4" y="52"/>
                </a:lnTo>
                <a:lnTo>
                  <a:pt x="3" y="57"/>
                </a:lnTo>
                <a:lnTo>
                  <a:pt x="2" y="61"/>
                </a:lnTo>
                <a:lnTo>
                  <a:pt x="2" y="65"/>
                </a:lnTo>
                <a:lnTo>
                  <a:pt x="0" y="70"/>
                </a:lnTo>
                <a:lnTo>
                  <a:pt x="2" y="74"/>
                </a:lnTo>
                <a:lnTo>
                  <a:pt x="2" y="78"/>
                </a:lnTo>
                <a:lnTo>
                  <a:pt x="3" y="83"/>
                </a:lnTo>
                <a:lnTo>
                  <a:pt x="4" y="88"/>
                </a:lnTo>
                <a:lnTo>
                  <a:pt x="5" y="92"/>
                </a:lnTo>
                <a:lnTo>
                  <a:pt x="6" y="96"/>
                </a:lnTo>
                <a:lnTo>
                  <a:pt x="8" y="99"/>
                </a:lnTo>
                <a:lnTo>
                  <a:pt x="10" y="104"/>
                </a:lnTo>
                <a:lnTo>
                  <a:pt x="12" y="108"/>
                </a:lnTo>
                <a:lnTo>
                  <a:pt x="15" y="111"/>
                </a:lnTo>
                <a:lnTo>
                  <a:pt x="17" y="115"/>
                </a:lnTo>
                <a:lnTo>
                  <a:pt x="20" y="118"/>
                </a:lnTo>
                <a:lnTo>
                  <a:pt x="23" y="121"/>
                </a:lnTo>
                <a:lnTo>
                  <a:pt x="27" y="124"/>
                </a:lnTo>
                <a:lnTo>
                  <a:pt x="31" y="127"/>
                </a:lnTo>
                <a:lnTo>
                  <a:pt x="34" y="129"/>
                </a:lnTo>
                <a:lnTo>
                  <a:pt x="38" y="132"/>
                </a:lnTo>
                <a:lnTo>
                  <a:pt x="42" y="133"/>
                </a:lnTo>
                <a:lnTo>
                  <a:pt x="46" y="135"/>
                </a:lnTo>
                <a:lnTo>
                  <a:pt x="51" y="136"/>
                </a:lnTo>
                <a:lnTo>
                  <a:pt x="55" y="137"/>
                </a:lnTo>
                <a:lnTo>
                  <a:pt x="59" y="138"/>
                </a:lnTo>
                <a:lnTo>
                  <a:pt x="63" y="139"/>
                </a:lnTo>
                <a:lnTo>
                  <a:pt x="68" y="139"/>
                </a:lnTo>
                <a:lnTo>
                  <a:pt x="73" y="139"/>
                </a:lnTo>
                <a:lnTo>
                  <a:pt x="77" y="139"/>
                </a:lnTo>
                <a:lnTo>
                  <a:pt x="81" y="138"/>
                </a:lnTo>
                <a:lnTo>
                  <a:pt x="86" y="137"/>
                </a:lnTo>
                <a:lnTo>
                  <a:pt x="90" y="136"/>
                </a:lnTo>
                <a:lnTo>
                  <a:pt x="94" y="135"/>
                </a:lnTo>
                <a:lnTo>
                  <a:pt x="99" y="133"/>
                </a:lnTo>
                <a:lnTo>
                  <a:pt x="102" y="132"/>
                </a:lnTo>
                <a:lnTo>
                  <a:pt x="106" y="129"/>
                </a:lnTo>
                <a:lnTo>
                  <a:pt x="110" y="127"/>
                </a:lnTo>
                <a:lnTo>
                  <a:pt x="113" y="124"/>
                </a:lnTo>
                <a:lnTo>
                  <a:pt x="116" y="121"/>
                </a:lnTo>
                <a:lnTo>
                  <a:pt x="120" y="118"/>
                </a:lnTo>
                <a:lnTo>
                  <a:pt x="123" y="115"/>
                </a:lnTo>
                <a:lnTo>
                  <a:pt x="126" y="111"/>
                </a:lnTo>
                <a:lnTo>
                  <a:pt x="128" y="108"/>
                </a:lnTo>
                <a:lnTo>
                  <a:pt x="131" y="104"/>
                </a:lnTo>
                <a:lnTo>
                  <a:pt x="133" y="99"/>
                </a:lnTo>
                <a:lnTo>
                  <a:pt x="134" y="96"/>
                </a:lnTo>
                <a:lnTo>
                  <a:pt x="136" y="92"/>
                </a:lnTo>
                <a:lnTo>
                  <a:pt x="137" y="88"/>
                </a:lnTo>
                <a:lnTo>
                  <a:pt x="138" y="83"/>
                </a:lnTo>
                <a:lnTo>
                  <a:pt x="139" y="78"/>
                </a:lnTo>
                <a:lnTo>
                  <a:pt x="139" y="74"/>
                </a:lnTo>
                <a:close/>
              </a:path>
            </a:pathLst>
          </a:custGeom>
          <a:solidFill>
            <a:srgbClr val="333333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" name="Line 245"/>
          <p:cNvSpPr>
            <a:spLocks noChangeShapeType="1"/>
          </p:cNvSpPr>
          <p:nvPr/>
        </p:nvSpPr>
        <p:spPr bwMode="auto">
          <a:xfrm flipH="1" flipV="1">
            <a:off x="7154867" y="4562479"/>
            <a:ext cx="9525" cy="222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" name="Line 246"/>
          <p:cNvSpPr>
            <a:spLocks noChangeShapeType="1"/>
          </p:cNvSpPr>
          <p:nvPr/>
        </p:nvSpPr>
        <p:spPr bwMode="auto">
          <a:xfrm flipH="1" flipV="1">
            <a:off x="7131054" y="4557715"/>
            <a:ext cx="2381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" name="Line 247"/>
          <p:cNvSpPr>
            <a:spLocks noChangeShapeType="1"/>
          </p:cNvSpPr>
          <p:nvPr/>
        </p:nvSpPr>
        <p:spPr bwMode="auto">
          <a:xfrm flipH="1">
            <a:off x="7112000" y="4557714"/>
            <a:ext cx="19050" cy="142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2" name="Line 248"/>
          <p:cNvSpPr>
            <a:spLocks noChangeShapeType="1"/>
          </p:cNvSpPr>
          <p:nvPr/>
        </p:nvSpPr>
        <p:spPr bwMode="auto">
          <a:xfrm>
            <a:off x="7112000" y="4572000"/>
            <a:ext cx="1588" cy="2381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" name="Line 249"/>
          <p:cNvSpPr>
            <a:spLocks noChangeShapeType="1"/>
          </p:cNvSpPr>
          <p:nvPr/>
        </p:nvSpPr>
        <p:spPr bwMode="auto">
          <a:xfrm>
            <a:off x="7112000" y="4595815"/>
            <a:ext cx="19050" cy="158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" name="Line 250"/>
          <p:cNvSpPr>
            <a:spLocks noChangeShapeType="1"/>
          </p:cNvSpPr>
          <p:nvPr/>
        </p:nvSpPr>
        <p:spPr bwMode="auto">
          <a:xfrm flipV="1">
            <a:off x="7131054" y="4605339"/>
            <a:ext cx="23813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5" name="Line 251"/>
          <p:cNvSpPr>
            <a:spLocks noChangeShapeType="1"/>
          </p:cNvSpPr>
          <p:nvPr/>
        </p:nvSpPr>
        <p:spPr bwMode="auto">
          <a:xfrm flipV="1">
            <a:off x="7154867" y="4584703"/>
            <a:ext cx="9525" cy="206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6" name="Freeform 252"/>
          <p:cNvSpPr>
            <a:spLocks/>
          </p:cNvSpPr>
          <p:nvPr/>
        </p:nvSpPr>
        <p:spPr bwMode="auto">
          <a:xfrm>
            <a:off x="7110417" y="4557716"/>
            <a:ext cx="53975" cy="539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138" y="61"/>
              </a:cxn>
              <a:cxn ang="0">
                <a:pos x="136" y="51"/>
              </a:cxn>
              <a:cxn ang="0">
                <a:pos x="132" y="43"/>
              </a:cxn>
              <a:cxn ang="0">
                <a:pos x="129" y="36"/>
              </a:cxn>
              <a:cxn ang="0">
                <a:pos x="124" y="28"/>
              </a:cxn>
              <a:cxn ang="0">
                <a:pos x="119" y="21"/>
              </a:cxn>
              <a:cxn ang="0">
                <a:pos x="112" y="15"/>
              </a:cxn>
              <a:cxn ang="0">
                <a:pos x="104" y="11"/>
              </a:cxn>
              <a:cxn ang="0">
                <a:pos x="97" y="7"/>
              </a:cxn>
              <a:cxn ang="0">
                <a:pos x="89" y="3"/>
              </a:cxn>
              <a:cxn ang="0">
                <a:pos x="80" y="1"/>
              </a:cxn>
              <a:cxn ang="0">
                <a:pos x="71" y="0"/>
              </a:cxn>
              <a:cxn ang="0">
                <a:pos x="62" y="0"/>
              </a:cxn>
              <a:cxn ang="0">
                <a:pos x="53" y="2"/>
              </a:cxn>
              <a:cxn ang="0">
                <a:pos x="45" y="4"/>
              </a:cxn>
              <a:cxn ang="0">
                <a:pos x="36" y="8"/>
              </a:cxn>
              <a:cxn ang="0">
                <a:pos x="29" y="13"/>
              </a:cxn>
              <a:cxn ang="0">
                <a:pos x="22" y="18"/>
              </a:cxn>
              <a:cxn ang="0">
                <a:pos x="15" y="24"/>
              </a:cxn>
              <a:cxn ang="0">
                <a:pos x="10" y="32"/>
              </a:cxn>
              <a:cxn ang="0">
                <a:pos x="6" y="39"/>
              </a:cxn>
              <a:cxn ang="0">
                <a:pos x="3" y="47"/>
              </a:cxn>
              <a:cxn ang="0">
                <a:pos x="1" y="57"/>
              </a:cxn>
              <a:cxn ang="0">
                <a:pos x="0" y="65"/>
              </a:cxn>
              <a:cxn ang="0">
                <a:pos x="0" y="73"/>
              </a:cxn>
              <a:cxn ang="0">
                <a:pos x="1" y="83"/>
              </a:cxn>
              <a:cxn ang="0">
                <a:pos x="3" y="91"/>
              </a:cxn>
              <a:cxn ang="0">
                <a:pos x="6" y="99"/>
              </a:cxn>
              <a:cxn ang="0">
                <a:pos x="10" y="107"/>
              </a:cxn>
              <a:cxn ang="0">
                <a:pos x="15" y="114"/>
              </a:cxn>
              <a:cxn ang="0">
                <a:pos x="22" y="120"/>
              </a:cxn>
              <a:cxn ang="0">
                <a:pos x="29" y="127"/>
              </a:cxn>
              <a:cxn ang="0">
                <a:pos x="36" y="131"/>
              </a:cxn>
              <a:cxn ang="0">
                <a:pos x="45" y="134"/>
              </a:cxn>
              <a:cxn ang="0">
                <a:pos x="53" y="137"/>
              </a:cxn>
              <a:cxn ang="0">
                <a:pos x="62" y="138"/>
              </a:cxn>
              <a:cxn ang="0">
                <a:pos x="71" y="139"/>
              </a:cxn>
              <a:cxn ang="0">
                <a:pos x="80" y="138"/>
              </a:cxn>
              <a:cxn ang="0">
                <a:pos x="89" y="136"/>
              </a:cxn>
              <a:cxn ang="0">
                <a:pos x="97" y="133"/>
              </a:cxn>
              <a:cxn ang="0">
                <a:pos x="104" y="129"/>
              </a:cxn>
              <a:cxn ang="0">
                <a:pos x="112" y="124"/>
              </a:cxn>
              <a:cxn ang="0">
                <a:pos x="119" y="117"/>
              </a:cxn>
              <a:cxn ang="0">
                <a:pos x="124" y="111"/>
              </a:cxn>
              <a:cxn ang="0">
                <a:pos x="129" y="104"/>
              </a:cxn>
              <a:cxn ang="0">
                <a:pos x="132" y="95"/>
              </a:cxn>
              <a:cxn ang="0">
                <a:pos x="136" y="87"/>
              </a:cxn>
              <a:cxn ang="0">
                <a:pos x="138" y="79"/>
              </a:cxn>
            </a:cxnLst>
            <a:rect l="0" t="0" r="r" b="b"/>
            <a:pathLst>
              <a:path w="138" h="139">
                <a:moveTo>
                  <a:pt x="138" y="73"/>
                </a:moveTo>
                <a:lnTo>
                  <a:pt x="138" y="69"/>
                </a:lnTo>
                <a:lnTo>
                  <a:pt x="138" y="65"/>
                </a:lnTo>
                <a:lnTo>
                  <a:pt x="138" y="61"/>
                </a:lnTo>
                <a:lnTo>
                  <a:pt x="137" y="57"/>
                </a:lnTo>
                <a:lnTo>
                  <a:pt x="136" y="51"/>
                </a:lnTo>
                <a:lnTo>
                  <a:pt x="135" y="47"/>
                </a:lnTo>
                <a:lnTo>
                  <a:pt x="132" y="43"/>
                </a:lnTo>
                <a:lnTo>
                  <a:pt x="131" y="39"/>
                </a:lnTo>
                <a:lnTo>
                  <a:pt x="129" y="36"/>
                </a:lnTo>
                <a:lnTo>
                  <a:pt x="127" y="32"/>
                </a:lnTo>
                <a:lnTo>
                  <a:pt x="124" y="28"/>
                </a:lnTo>
                <a:lnTo>
                  <a:pt x="121" y="24"/>
                </a:lnTo>
                <a:lnTo>
                  <a:pt x="119" y="21"/>
                </a:lnTo>
                <a:lnTo>
                  <a:pt x="116" y="18"/>
                </a:lnTo>
                <a:lnTo>
                  <a:pt x="112" y="15"/>
                </a:lnTo>
                <a:lnTo>
                  <a:pt x="108" y="13"/>
                </a:lnTo>
                <a:lnTo>
                  <a:pt x="104" y="11"/>
                </a:lnTo>
                <a:lnTo>
                  <a:pt x="101" y="8"/>
                </a:lnTo>
                <a:lnTo>
                  <a:pt x="97" y="7"/>
                </a:lnTo>
                <a:lnTo>
                  <a:pt x="93" y="4"/>
                </a:lnTo>
                <a:lnTo>
                  <a:pt x="89" y="3"/>
                </a:lnTo>
                <a:lnTo>
                  <a:pt x="84" y="2"/>
                </a:lnTo>
                <a:lnTo>
                  <a:pt x="80" y="1"/>
                </a:lnTo>
                <a:lnTo>
                  <a:pt x="75" y="0"/>
                </a:lnTo>
                <a:lnTo>
                  <a:pt x="71" y="0"/>
                </a:lnTo>
                <a:lnTo>
                  <a:pt x="67" y="0"/>
                </a:lnTo>
                <a:lnTo>
                  <a:pt x="62" y="0"/>
                </a:lnTo>
                <a:lnTo>
                  <a:pt x="57" y="1"/>
                </a:lnTo>
                <a:lnTo>
                  <a:pt x="53" y="2"/>
                </a:lnTo>
                <a:lnTo>
                  <a:pt x="49" y="3"/>
                </a:lnTo>
                <a:lnTo>
                  <a:pt x="45" y="4"/>
                </a:lnTo>
                <a:lnTo>
                  <a:pt x="41" y="7"/>
                </a:lnTo>
                <a:lnTo>
                  <a:pt x="36" y="8"/>
                </a:lnTo>
                <a:lnTo>
                  <a:pt x="33" y="11"/>
                </a:lnTo>
                <a:lnTo>
                  <a:pt x="29" y="13"/>
                </a:lnTo>
                <a:lnTo>
                  <a:pt x="26" y="15"/>
                </a:lnTo>
                <a:lnTo>
                  <a:pt x="22" y="18"/>
                </a:lnTo>
                <a:lnTo>
                  <a:pt x="19" y="21"/>
                </a:lnTo>
                <a:lnTo>
                  <a:pt x="15" y="24"/>
                </a:lnTo>
                <a:lnTo>
                  <a:pt x="13" y="28"/>
                </a:lnTo>
                <a:lnTo>
                  <a:pt x="10" y="32"/>
                </a:lnTo>
                <a:lnTo>
                  <a:pt x="8" y="36"/>
                </a:lnTo>
                <a:lnTo>
                  <a:pt x="6" y="39"/>
                </a:lnTo>
                <a:lnTo>
                  <a:pt x="4" y="43"/>
                </a:lnTo>
                <a:lnTo>
                  <a:pt x="3" y="47"/>
                </a:lnTo>
                <a:lnTo>
                  <a:pt x="2" y="51"/>
                </a:lnTo>
                <a:lnTo>
                  <a:pt x="1" y="57"/>
                </a:lnTo>
                <a:lnTo>
                  <a:pt x="0" y="61"/>
                </a:lnTo>
                <a:lnTo>
                  <a:pt x="0" y="65"/>
                </a:lnTo>
                <a:lnTo>
                  <a:pt x="0" y="69"/>
                </a:lnTo>
                <a:lnTo>
                  <a:pt x="0" y="73"/>
                </a:lnTo>
                <a:lnTo>
                  <a:pt x="0" y="79"/>
                </a:lnTo>
                <a:lnTo>
                  <a:pt x="1" y="83"/>
                </a:lnTo>
                <a:lnTo>
                  <a:pt x="2" y="87"/>
                </a:lnTo>
                <a:lnTo>
                  <a:pt x="3" y="91"/>
                </a:lnTo>
                <a:lnTo>
                  <a:pt x="4" y="95"/>
                </a:lnTo>
                <a:lnTo>
                  <a:pt x="6" y="99"/>
                </a:lnTo>
                <a:lnTo>
                  <a:pt x="8" y="104"/>
                </a:lnTo>
                <a:lnTo>
                  <a:pt x="10" y="107"/>
                </a:lnTo>
                <a:lnTo>
                  <a:pt x="13" y="111"/>
                </a:lnTo>
                <a:lnTo>
                  <a:pt x="15" y="114"/>
                </a:lnTo>
                <a:lnTo>
                  <a:pt x="19" y="117"/>
                </a:lnTo>
                <a:lnTo>
                  <a:pt x="22" y="120"/>
                </a:lnTo>
                <a:lnTo>
                  <a:pt x="26" y="124"/>
                </a:lnTo>
                <a:lnTo>
                  <a:pt x="29" y="127"/>
                </a:lnTo>
                <a:lnTo>
                  <a:pt x="33" y="129"/>
                </a:lnTo>
                <a:lnTo>
                  <a:pt x="36" y="131"/>
                </a:lnTo>
                <a:lnTo>
                  <a:pt x="41" y="133"/>
                </a:lnTo>
                <a:lnTo>
                  <a:pt x="45" y="134"/>
                </a:lnTo>
                <a:lnTo>
                  <a:pt x="49" y="136"/>
                </a:lnTo>
                <a:lnTo>
                  <a:pt x="53" y="137"/>
                </a:lnTo>
                <a:lnTo>
                  <a:pt x="57" y="138"/>
                </a:lnTo>
                <a:lnTo>
                  <a:pt x="62" y="138"/>
                </a:lnTo>
                <a:lnTo>
                  <a:pt x="67" y="139"/>
                </a:lnTo>
                <a:lnTo>
                  <a:pt x="71" y="139"/>
                </a:lnTo>
                <a:lnTo>
                  <a:pt x="75" y="138"/>
                </a:lnTo>
                <a:lnTo>
                  <a:pt x="80" y="138"/>
                </a:lnTo>
                <a:lnTo>
                  <a:pt x="84" y="137"/>
                </a:lnTo>
                <a:lnTo>
                  <a:pt x="89" y="136"/>
                </a:lnTo>
                <a:lnTo>
                  <a:pt x="93" y="134"/>
                </a:lnTo>
                <a:lnTo>
                  <a:pt x="97" y="133"/>
                </a:lnTo>
                <a:lnTo>
                  <a:pt x="101" y="131"/>
                </a:lnTo>
                <a:lnTo>
                  <a:pt x="104" y="129"/>
                </a:lnTo>
                <a:lnTo>
                  <a:pt x="108" y="127"/>
                </a:lnTo>
                <a:lnTo>
                  <a:pt x="112" y="124"/>
                </a:lnTo>
                <a:lnTo>
                  <a:pt x="116" y="120"/>
                </a:lnTo>
                <a:lnTo>
                  <a:pt x="119" y="117"/>
                </a:lnTo>
                <a:lnTo>
                  <a:pt x="121" y="114"/>
                </a:lnTo>
                <a:lnTo>
                  <a:pt x="124" y="111"/>
                </a:lnTo>
                <a:lnTo>
                  <a:pt x="127" y="107"/>
                </a:lnTo>
                <a:lnTo>
                  <a:pt x="129" y="104"/>
                </a:lnTo>
                <a:lnTo>
                  <a:pt x="131" y="99"/>
                </a:lnTo>
                <a:lnTo>
                  <a:pt x="132" y="95"/>
                </a:lnTo>
                <a:lnTo>
                  <a:pt x="135" y="91"/>
                </a:lnTo>
                <a:lnTo>
                  <a:pt x="136" y="87"/>
                </a:lnTo>
                <a:lnTo>
                  <a:pt x="137" y="83"/>
                </a:lnTo>
                <a:lnTo>
                  <a:pt x="138" y="79"/>
                </a:lnTo>
                <a:lnTo>
                  <a:pt x="138" y="73"/>
                </a:lnTo>
                <a:close/>
              </a:path>
            </a:pathLst>
          </a:custGeom>
          <a:solidFill>
            <a:srgbClr val="333333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7" name="Line 253"/>
          <p:cNvSpPr>
            <a:spLocks noChangeShapeType="1"/>
          </p:cNvSpPr>
          <p:nvPr/>
        </p:nvSpPr>
        <p:spPr bwMode="auto">
          <a:xfrm flipH="1" flipV="1">
            <a:off x="1890717" y="5629279"/>
            <a:ext cx="11113" cy="222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8" name="Line 254"/>
          <p:cNvSpPr>
            <a:spLocks noChangeShapeType="1"/>
          </p:cNvSpPr>
          <p:nvPr/>
        </p:nvSpPr>
        <p:spPr bwMode="auto">
          <a:xfrm flipH="1" flipV="1">
            <a:off x="1866904" y="5624515"/>
            <a:ext cx="2381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9" name="Line 255"/>
          <p:cNvSpPr>
            <a:spLocks noChangeShapeType="1"/>
          </p:cNvSpPr>
          <p:nvPr/>
        </p:nvSpPr>
        <p:spPr bwMode="auto">
          <a:xfrm flipH="1">
            <a:off x="1849442" y="5624514"/>
            <a:ext cx="17463" cy="142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" name="Line 256"/>
          <p:cNvSpPr>
            <a:spLocks noChangeShapeType="1"/>
          </p:cNvSpPr>
          <p:nvPr/>
        </p:nvSpPr>
        <p:spPr bwMode="auto">
          <a:xfrm>
            <a:off x="1849438" y="5638801"/>
            <a:ext cx="1588" cy="2381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1" name="Line 257"/>
          <p:cNvSpPr>
            <a:spLocks noChangeShapeType="1"/>
          </p:cNvSpPr>
          <p:nvPr/>
        </p:nvSpPr>
        <p:spPr bwMode="auto">
          <a:xfrm>
            <a:off x="1849442" y="5662615"/>
            <a:ext cx="17463" cy="158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2" name="Line 258"/>
          <p:cNvSpPr>
            <a:spLocks noChangeShapeType="1"/>
          </p:cNvSpPr>
          <p:nvPr/>
        </p:nvSpPr>
        <p:spPr bwMode="auto">
          <a:xfrm flipV="1">
            <a:off x="1866904" y="5672139"/>
            <a:ext cx="23813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3" name="Line 259"/>
          <p:cNvSpPr>
            <a:spLocks noChangeShapeType="1"/>
          </p:cNvSpPr>
          <p:nvPr/>
        </p:nvSpPr>
        <p:spPr bwMode="auto">
          <a:xfrm flipV="1">
            <a:off x="1890717" y="5651503"/>
            <a:ext cx="11113" cy="206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4" name="Freeform 260"/>
          <p:cNvSpPr>
            <a:spLocks/>
          </p:cNvSpPr>
          <p:nvPr/>
        </p:nvSpPr>
        <p:spPr bwMode="auto">
          <a:xfrm>
            <a:off x="1846267" y="5622926"/>
            <a:ext cx="55563" cy="55564"/>
          </a:xfrm>
          <a:custGeom>
            <a:avLst/>
            <a:gdLst/>
            <a:ahLst/>
            <a:cxnLst>
              <a:cxn ang="0">
                <a:pos x="137" y="68"/>
              </a:cxn>
              <a:cxn ang="0">
                <a:pos x="137" y="60"/>
              </a:cxn>
              <a:cxn ang="0">
                <a:pos x="135" y="51"/>
              </a:cxn>
              <a:cxn ang="0">
                <a:pos x="132" y="42"/>
              </a:cxn>
              <a:cxn ang="0">
                <a:pos x="129" y="34"/>
              </a:cxn>
              <a:cxn ang="0">
                <a:pos x="124" y="27"/>
              </a:cxn>
              <a:cxn ang="0">
                <a:pos x="119" y="20"/>
              </a:cxn>
              <a:cxn ang="0">
                <a:pos x="111" y="14"/>
              </a:cxn>
              <a:cxn ang="0">
                <a:pos x="104" y="9"/>
              </a:cxn>
              <a:cxn ang="0">
                <a:pos x="97" y="5"/>
              </a:cxn>
              <a:cxn ang="0">
                <a:pos x="88" y="2"/>
              </a:cxn>
              <a:cxn ang="0">
                <a:pos x="80" y="1"/>
              </a:cxn>
              <a:cxn ang="0">
                <a:pos x="71" y="0"/>
              </a:cxn>
              <a:cxn ang="0">
                <a:pos x="62" y="0"/>
              </a:cxn>
              <a:cxn ang="0">
                <a:pos x="53" y="1"/>
              </a:cxn>
              <a:cxn ang="0">
                <a:pos x="44" y="4"/>
              </a:cxn>
              <a:cxn ang="0">
                <a:pos x="36" y="7"/>
              </a:cxn>
              <a:cxn ang="0">
                <a:pos x="29" y="12"/>
              </a:cxn>
              <a:cxn ang="0">
                <a:pos x="21" y="17"/>
              </a:cxn>
              <a:cxn ang="0">
                <a:pos x="16" y="24"/>
              </a:cxn>
              <a:cxn ang="0">
                <a:pos x="10" y="31"/>
              </a:cxn>
              <a:cxn ang="0">
                <a:pos x="6" y="38"/>
              </a:cxn>
              <a:cxn ang="0">
                <a:pos x="3" y="47"/>
              </a:cxn>
              <a:cxn ang="0">
                <a:pos x="1" y="55"/>
              </a:cxn>
              <a:cxn ang="0">
                <a:pos x="0" y="64"/>
              </a:cxn>
              <a:cxn ang="0">
                <a:pos x="0" y="73"/>
              </a:cxn>
              <a:cxn ang="0">
                <a:pos x="1" y="82"/>
              </a:cxn>
              <a:cxn ang="0">
                <a:pos x="3" y="90"/>
              </a:cxn>
              <a:cxn ang="0">
                <a:pos x="6" y="99"/>
              </a:cxn>
              <a:cxn ang="0">
                <a:pos x="10" y="106"/>
              </a:cxn>
              <a:cxn ang="0">
                <a:pos x="16" y="113"/>
              </a:cxn>
              <a:cxn ang="0">
                <a:pos x="21" y="120"/>
              </a:cxn>
              <a:cxn ang="0">
                <a:pos x="29" y="125"/>
              </a:cxn>
              <a:cxn ang="0">
                <a:pos x="36" y="130"/>
              </a:cxn>
              <a:cxn ang="0">
                <a:pos x="44" y="133"/>
              </a:cxn>
              <a:cxn ang="0">
                <a:pos x="53" y="136"/>
              </a:cxn>
              <a:cxn ang="0">
                <a:pos x="62" y="137"/>
              </a:cxn>
              <a:cxn ang="0">
                <a:pos x="71" y="137"/>
              </a:cxn>
              <a:cxn ang="0">
                <a:pos x="80" y="136"/>
              </a:cxn>
              <a:cxn ang="0">
                <a:pos x="88" y="135"/>
              </a:cxn>
              <a:cxn ang="0">
                <a:pos x="97" y="132"/>
              </a:cxn>
              <a:cxn ang="0">
                <a:pos x="104" y="128"/>
              </a:cxn>
              <a:cxn ang="0">
                <a:pos x="111" y="123"/>
              </a:cxn>
              <a:cxn ang="0">
                <a:pos x="119" y="117"/>
              </a:cxn>
              <a:cxn ang="0">
                <a:pos x="124" y="110"/>
              </a:cxn>
              <a:cxn ang="0">
                <a:pos x="129" y="103"/>
              </a:cxn>
              <a:cxn ang="0">
                <a:pos x="132" y="95"/>
              </a:cxn>
              <a:cxn ang="0">
                <a:pos x="135" y="86"/>
              </a:cxn>
              <a:cxn ang="0">
                <a:pos x="137" y="77"/>
              </a:cxn>
            </a:cxnLst>
            <a:rect l="0" t="0" r="r" b="b"/>
            <a:pathLst>
              <a:path w="137" h="137">
                <a:moveTo>
                  <a:pt x="137" y="73"/>
                </a:moveTo>
                <a:lnTo>
                  <a:pt x="137" y="68"/>
                </a:lnTo>
                <a:lnTo>
                  <a:pt x="137" y="64"/>
                </a:lnTo>
                <a:lnTo>
                  <a:pt x="137" y="60"/>
                </a:lnTo>
                <a:lnTo>
                  <a:pt x="136" y="55"/>
                </a:lnTo>
                <a:lnTo>
                  <a:pt x="135" y="51"/>
                </a:lnTo>
                <a:lnTo>
                  <a:pt x="134" y="47"/>
                </a:lnTo>
                <a:lnTo>
                  <a:pt x="132" y="42"/>
                </a:lnTo>
                <a:lnTo>
                  <a:pt x="131" y="38"/>
                </a:lnTo>
                <a:lnTo>
                  <a:pt x="129" y="34"/>
                </a:lnTo>
                <a:lnTo>
                  <a:pt x="127" y="31"/>
                </a:lnTo>
                <a:lnTo>
                  <a:pt x="124" y="27"/>
                </a:lnTo>
                <a:lnTo>
                  <a:pt x="122" y="24"/>
                </a:lnTo>
                <a:lnTo>
                  <a:pt x="119" y="20"/>
                </a:lnTo>
                <a:lnTo>
                  <a:pt x="115" y="17"/>
                </a:lnTo>
                <a:lnTo>
                  <a:pt x="111" y="14"/>
                </a:lnTo>
                <a:lnTo>
                  <a:pt x="108" y="12"/>
                </a:lnTo>
                <a:lnTo>
                  <a:pt x="104" y="9"/>
                </a:lnTo>
                <a:lnTo>
                  <a:pt x="101" y="7"/>
                </a:lnTo>
                <a:lnTo>
                  <a:pt x="97" y="5"/>
                </a:lnTo>
                <a:lnTo>
                  <a:pt x="93" y="4"/>
                </a:lnTo>
                <a:lnTo>
                  <a:pt x="88" y="2"/>
                </a:lnTo>
                <a:lnTo>
                  <a:pt x="84" y="1"/>
                </a:lnTo>
                <a:lnTo>
                  <a:pt x="80" y="1"/>
                </a:lnTo>
                <a:lnTo>
                  <a:pt x="75" y="0"/>
                </a:lnTo>
                <a:lnTo>
                  <a:pt x="71" y="0"/>
                </a:lnTo>
                <a:lnTo>
                  <a:pt x="66" y="0"/>
                </a:lnTo>
                <a:lnTo>
                  <a:pt x="62" y="0"/>
                </a:lnTo>
                <a:lnTo>
                  <a:pt x="57" y="1"/>
                </a:lnTo>
                <a:lnTo>
                  <a:pt x="53" y="1"/>
                </a:lnTo>
                <a:lnTo>
                  <a:pt x="49" y="2"/>
                </a:lnTo>
                <a:lnTo>
                  <a:pt x="44" y="4"/>
                </a:lnTo>
                <a:lnTo>
                  <a:pt x="40" y="5"/>
                </a:lnTo>
                <a:lnTo>
                  <a:pt x="36" y="7"/>
                </a:lnTo>
                <a:lnTo>
                  <a:pt x="33" y="9"/>
                </a:lnTo>
                <a:lnTo>
                  <a:pt x="29" y="12"/>
                </a:lnTo>
                <a:lnTo>
                  <a:pt x="26" y="14"/>
                </a:lnTo>
                <a:lnTo>
                  <a:pt x="21" y="17"/>
                </a:lnTo>
                <a:lnTo>
                  <a:pt x="18" y="20"/>
                </a:lnTo>
                <a:lnTo>
                  <a:pt x="16" y="24"/>
                </a:lnTo>
                <a:lnTo>
                  <a:pt x="13" y="27"/>
                </a:lnTo>
                <a:lnTo>
                  <a:pt x="10" y="31"/>
                </a:lnTo>
                <a:lnTo>
                  <a:pt x="8" y="34"/>
                </a:lnTo>
                <a:lnTo>
                  <a:pt x="6" y="38"/>
                </a:lnTo>
                <a:lnTo>
                  <a:pt x="5" y="42"/>
                </a:lnTo>
                <a:lnTo>
                  <a:pt x="3" y="47"/>
                </a:lnTo>
                <a:lnTo>
                  <a:pt x="2" y="51"/>
                </a:lnTo>
                <a:lnTo>
                  <a:pt x="1" y="55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3"/>
                </a:lnTo>
                <a:lnTo>
                  <a:pt x="0" y="77"/>
                </a:lnTo>
                <a:lnTo>
                  <a:pt x="1" y="82"/>
                </a:lnTo>
                <a:lnTo>
                  <a:pt x="2" y="86"/>
                </a:lnTo>
                <a:lnTo>
                  <a:pt x="3" y="90"/>
                </a:lnTo>
                <a:lnTo>
                  <a:pt x="5" y="95"/>
                </a:lnTo>
                <a:lnTo>
                  <a:pt x="6" y="99"/>
                </a:lnTo>
                <a:lnTo>
                  <a:pt x="8" y="103"/>
                </a:lnTo>
                <a:lnTo>
                  <a:pt x="10" y="106"/>
                </a:lnTo>
                <a:lnTo>
                  <a:pt x="13" y="110"/>
                </a:lnTo>
                <a:lnTo>
                  <a:pt x="16" y="113"/>
                </a:lnTo>
                <a:lnTo>
                  <a:pt x="18" y="117"/>
                </a:lnTo>
                <a:lnTo>
                  <a:pt x="21" y="120"/>
                </a:lnTo>
                <a:lnTo>
                  <a:pt x="26" y="123"/>
                </a:lnTo>
                <a:lnTo>
                  <a:pt x="29" y="125"/>
                </a:lnTo>
                <a:lnTo>
                  <a:pt x="33" y="128"/>
                </a:lnTo>
                <a:lnTo>
                  <a:pt x="36" y="130"/>
                </a:lnTo>
                <a:lnTo>
                  <a:pt x="40" y="132"/>
                </a:lnTo>
                <a:lnTo>
                  <a:pt x="44" y="133"/>
                </a:lnTo>
                <a:lnTo>
                  <a:pt x="49" y="135"/>
                </a:lnTo>
                <a:lnTo>
                  <a:pt x="53" y="136"/>
                </a:lnTo>
                <a:lnTo>
                  <a:pt x="57" y="136"/>
                </a:lnTo>
                <a:lnTo>
                  <a:pt x="62" y="137"/>
                </a:lnTo>
                <a:lnTo>
                  <a:pt x="66" y="137"/>
                </a:lnTo>
                <a:lnTo>
                  <a:pt x="71" y="137"/>
                </a:lnTo>
                <a:lnTo>
                  <a:pt x="75" y="137"/>
                </a:lnTo>
                <a:lnTo>
                  <a:pt x="80" y="136"/>
                </a:lnTo>
                <a:lnTo>
                  <a:pt x="84" y="136"/>
                </a:lnTo>
                <a:lnTo>
                  <a:pt x="88" y="135"/>
                </a:lnTo>
                <a:lnTo>
                  <a:pt x="93" y="133"/>
                </a:lnTo>
                <a:lnTo>
                  <a:pt x="97" y="132"/>
                </a:lnTo>
                <a:lnTo>
                  <a:pt x="101" y="130"/>
                </a:lnTo>
                <a:lnTo>
                  <a:pt x="104" y="128"/>
                </a:lnTo>
                <a:lnTo>
                  <a:pt x="108" y="125"/>
                </a:lnTo>
                <a:lnTo>
                  <a:pt x="111" y="123"/>
                </a:lnTo>
                <a:lnTo>
                  <a:pt x="115" y="120"/>
                </a:lnTo>
                <a:lnTo>
                  <a:pt x="119" y="117"/>
                </a:lnTo>
                <a:lnTo>
                  <a:pt x="122" y="113"/>
                </a:lnTo>
                <a:lnTo>
                  <a:pt x="124" y="110"/>
                </a:lnTo>
                <a:lnTo>
                  <a:pt x="127" y="106"/>
                </a:lnTo>
                <a:lnTo>
                  <a:pt x="129" y="103"/>
                </a:lnTo>
                <a:lnTo>
                  <a:pt x="131" y="99"/>
                </a:lnTo>
                <a:lnTo>
                  <a:pt x="132" y="95"/>
                </a:lnTo>
                <a:lnTo>
                  <a:pt x="134" y="90"/>
                </a:lnTo>
                <a:lnTo>
                  <a:pt x="135" y="86"/>
                </a:lnTo>
                <a:lnTo>
                  <a:pt x="136" y="82"/>
                </a:lnTo>
                <a:lnTo>
                  <a:pt x="137" y="77"/>
                </a:lnTo>
                <a:lnTo>
                  <a:pt x="137" y="73"/>
                </a:lnTo>
                <a:close/>
              </a:path>
            </a:pathLst>
          </a:custGeom>
          <a:solidFill>
            <a:srgbClr val="333333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8BA1B9-2140-5357-18F8-7F310FCA2A54}"/>
              </a:ext>
            </a:extLst>
          </p:cNvPr>
          <p:cNvGrpSpPr/>
          <p:nvPr/>
        </p:nvGrpSpPr>
        <p:grpSpPr>
          <a:xfrm>
            <a:off x="1479551" y="1460501"/>
            <a:ext cx="6262688" cy="5145088"/>
            <a:chOff x="1479551" y="1460501"/>
            <a:chExt cx="6262688" cy="5145088"/>
          </a:xfrm>
        </p:grpSpPr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1479551" y="1460501"/>
              <a:ext cx="6262688" cy="5145088"/>
              <a:chOff x="932" y="920"/>
              <a:chExt cx="3945" cy="3241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V="1">
                <a:off x="1180" y="2888"/>
                <a:ext cx="3316" cy="67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>
                <a:off x="3297" y="3500"/>
                <a:ext cx="1" cy="19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3269" y="3737"/>
                <a:ext cx="57" cy="57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91" y="38"/>
                  </a:cxn>
                  <a:cxn ang="0">
                    <a:pos x="125" y="0"/>
                  </a:cxn>
                  <a:cxn ang="0">
                    <a:pos x="50" y="13"/>
                  </a:cxn>
                  <a:cxn ang="0">
                    <a:pos x="0" y="72"/>
                  </a:cxn>
                  <a:cxn ang="0">
                    <a:pos x="0" y="148"/>
                  </a:cxn>
                  <a:cxn ang="0">
                    <a:pos x="50" y="207"/>
                  </a:cxn>
                  <a:cxn ang="0">
                    <a:pos x="125" y="220"/>
                  </a:cxn>
                  <a:cxn ang="0">
                    <a:pos x="191" y="182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220">
                    <a:moveTo>
                      <a:pt x="217" y="110"/>
                    </a:moveTo>
                    <a:lnTo>
                      <a:pt x="191" y="38"/>
                    </a:lnTo>
                    <a:lnTo>
                      <a:pt x="125" y="0"/>
                    </a:lnTo>
                    <a:lnTo>
                      <a:pt x="50" y="13"/>
                    </a:lnTo>
                    <a:lnTo>
                      <a:pt x="0" y="72"/>
                    </a:lnTo>
                    <a:lnTo>
                      <a:pt x="0" y="148"/>
                    </a:lnTo>
                    <a:lnTo>
                      <a:pt x="50" y="207"/>
                    </a:lnTo>
                    <a:lnTo>
                      <a:pt x="125" y="220"/>
                    </a:lnTo>
                    <a:lnTo>
                      <a:pt x="191" y="182"/>
                    </a:lnTo>
                    <a:lnTo>
                      <a:pt x="217" y="1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3280" y="4005"/>
                <a:ext cx="37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43"/>
                  </a:cxn>
                  <a:cxn ang="0">
                    <a:pos x="70" y="61"/>
                  </a:cxn>
                  <a:cxn ang="0">
                    <a:pos x="116" y="43"/>
                  </a:cxn>
                  <a:cxn ang="0">
                    <a:pos x="140" y="0"/>
                  </a:cxn>
                </a:cxnLst>
                <a:rect l="0" t="0" r="r" b="b"/>
                <a:pathLst>
                  <a:path w="140" h="61">
                    <a:moveTo>
                      <a:pt x="0" y="0"/>
                    </a:moveTo>
                    <a:lnTo>
                      <a:pt x="24" y="43"/>
                    </a:lnTo>
                    <a:lnTo>
                      <a:pt x="70" y="61"/>
                    </a:lnTo>
                    <a:lnTo>
                      <a:pt x="116" y="43"/>
                    </a:lnTo>
                    <a:lnTo>
                      <a:pt x="14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 flipH="1">
                <a:off x="3280" y="3840"/>
                <a:ext cx="16" cy="1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3296" y="3839"/>
                <a:ext cx="21" cy="1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3270" y="3738"/>
                <a:ext cx="54" cy="55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177" y="30"/>
                  </a:cxn>
                  <a:cxn ang="0">
                    <a:pos x="104" y="0"/>
                  </a:cxn>
                  <a:cxn ang="0">
                    <a:pos x="31" y="30"/>
                  </a:cxn>
                  <a:cxn ang="0">
                    <a:pos x="0" y="104"/>
                  </a:cxn>
                  <a:cxn ang="0">
                    <a:pos x="31" y="177"/>
                  </a:cxn>
                  <a:cxn ang="0">
                    <a:pos x="104" y="207"/>
                  </a:cxn>
                  <a:cxn ang="0">
                    <a:pos x="177" y="177"/>
                  </a:cxn>
                  <a:cxn ang="0">
                    <a:pos x="207" y="104"/>
                  </a:cxn>
                </a:cxnLst>
                <a:rect l="0" t="0" r="r" b="b"/>
                <a:pathLst>
                  <a:path w="207" h="207">
                    <a:moveTo>
                      <a:pt x="207" y="104"/>
                    </a:moveTo>
                    <a:lnTo>
                      <a:pt x="177" y="30"/>
                    </a:lnTo>
                    <a:lnTo>
                      <a:pt x="104" y="0"/>
                    </a:lnTo>
                    <a:lnTo>
                      <a:pt x="31" y="30"/>
                    </a:lnTo>
                    <a:lnTo>
                      <a:pt x="0" y="104"/>
                    </a:lnTo>
                    <a:lnTo>
                      <a:pt x="31" y="177"/>
                    </a:lnTo>
                    <a:lnTo>
                      <a:pt x="104" y="207"/>
                    </a:lnTo>
                    <a:lnTo>
                      <a:pt x="177" y="177"/>
                    </a:lnTo>
                    <a:lnTo>
                      <a:pt x="207" y="10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296" y="3634"/>
                <a:ext cx="20" cy="8"/>
              </a:xfrm>
              <a:custGeom>
                <a:avLst/>
                <a:gdLst/>
                <a:ahLst/>
                <a:cxnLst>
                  <a:cxn ang="0">
                    <a:pos x="75" y="28"/>
                  </a:cxn>
                  <a:cxn ang="0">
                    <a:pos x="62" y="9"/>
                  </a:cxn>
                  <a:cxn ang="0">
                    <a:pos x="39" y="0"/>
                  </a:cxn>
                  <a:cxn ang="0">
                    <a:pos x="16" y="7"/>
                  </a:cxn>
                  <a:cxn ang="0">
                    <a:pos x="0" y="25"/>
                  </a:cxn>
                </a:cxnLst>
                <a:rect l="0" t="0" r="r" b="b"/>
                <a:pathLst>
                  <a:path w="75" h="28">
                    <a:moveTo>
                      <a:pt x="75" y="28"/>
                    </a:moveTo>
                    <a:lnTo>
                      <a:pt x="62" y="9"/>
                    </a:lnTo>
                    <a:lnTo>
                      <a:pt x="39" y="0"/>
                    </a:lnTo>
                    <a:lnTo>
                      <a:pt x="16" y="7"/>
                    </a:lnTo>
                    <a:lnTo>
                      <a:pt x="0" y="2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>
                <a:off x="3297" y="3515"/>
                <a:ext cx="21" cy="1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3226" y="3694"/>
                <a:ext cx="140" cy="146"/>
              </a:xfrm>
              <a:custGeom>
                <a:avLst/>
                <a:gdLst/>
                <a:ahLst/>
                <a:cxnLst>
                  <a:cxn ang="0">
                    <a:pos x="269" y="0"/>
                  </a:cxn>
                  <a:cxn ang="0">
                    <a:pos x="314" y="173"/>
                  </a:cxn>
                  <a:cxn ang="0">
                    <a:pos x="476" y="81"/>
                  </a:cxn>
                  <a:cxn ang="0">
                    <a:pos x="377" y="241"/>
                  </a:cxn>
                  <a:cxn ang="0">
                    <a:pos x="535" y="276"/>
                  </a:cxn>
                  <a:cxn ang="0">
                    <a:pos x="377" y="305"/>
                  </a:cxn>
                  <a:cxn ang="0">
                    <a:pos x="474" y="463"/>
                  </a:cxn>
                  <a:cxn ang="0">
                    <a:pos x="320" y="375"/>
                  </a:cxn>
                  <a:cxn ang="0">
                    <a:pos x="267" y="562"/>
                  </a:cxn>
                  <a:cxn ang="0">
                    <a:pos x="228" y="378"/>
                  </a:cxn>
                  <a:cxn ang="0">
                    <a:pos x="61" y="461"/>
                  </a:cxn>
                  <a:cxn ang="0">
                    <a:pos x="165" y="315"/>
                  </a:cxn>
                  <a:cxn ang="0">
                    <a:pos x="0" y="272"/>
                  </a:cxn>
                  <a:cxn ang="0">
                    <a:pos x="165" y="237"/>
                  </a:cxn>
                  <a:cxn ang="0">
                    <a:pos x="62" y="84"/>
                  </a:cxn>
                  <a:cxn ang="0">
                    <a:pos x="217" y="176"/>
                  </a:cxn>
                  <a:cxn ang="0">
                    <a:pos x="269" y="0"/>
                  </a:cxn>
                </a:cxnLst>
                <a:rect l="0" t="0" r="r" b="b"/>
                <a:pathLst>
                  <a:path w="535" h="562">
                    <a:moveTo>
                      <a:pt x="269" y="0"/>
                    </a:moveTo>
                    <a:lnTo>
                      <a:pt x="314" y="173"/>
                    </a:lnTo>
                    <a:lnTo>
                      <a:pt x="476" y="81"/>
                    </a:lnTo>
                    <a:lnTo>
                      <a:pt x="377" y="241"/>
                    </a:lnTo>
                    <a:lnTo>
                      <a:pt x="535" y="276"/>
                    </a:lnTo>
                    <a:lnTo>
                      <a:pt x="377" y="305"/>
                    </a:lnTo>
                    <a:lnTo>
                      <a:pt x="474" y="463"/>
                    </a:lnTo>
                    <a:lnTo>
                      <a:pt x="320" y="375"/>
                    </a:lnTo>
                    <a:lnTo>
                      <a:pt x="267" y="562"/>
                    </a:lnTo>
                    <a:lnTo>
                      <a:pt x="228" y="378"/>
                    </a:lnTo>
                    <a:lnTo>
                      <a:pt x="61" y="461"/>
                    </a:lnTo>
                    <a:lnTo>
                      <a:pt x="165" y="315"/>
                    </a:lnTo>
                    <a:lnTo>
                      <a:pt x="0" y="272"/>
                    </a:lnTo>
                    <a:lnTo>
                      <a:pt x="165" y="237"/>
                    </a:lnTo>
                    <a:lnTo>
                      <a:pt x="62" y="84"/>
                    </a:lnTo>
                    <a:lnTo>
                      <a:pt x="217" y="176"/>
                    </a:lnTo>
                    <a:lnTo>
                      <a:pt x="26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3294" y="3752"/>
                <a:ext cx="3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2"/>
                  </a:cxn>
                  <a:cxn ang="0">
                    <a:pos x="12" y="70"/>
                  </a:cxn>
                  <a:cxn ang="0">
                    <a:pos x="11" y="96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5" y="22"/>
                    </a:lnTo>
                    <a:lnTo>
                      <a:pt x="12" y="70"/>
                    </a:lnTo>
                    <a:lnTo>
                      <a:pt x="11" y="9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3278" y="3752"/>
                <a:ext cx="16" cy="25"/>
              </a:xfrm>
              <a:custGeom>
                <a:avLst/>
                <a:gdLst/>
                <a:ahLst/>
                <a:cxnLst>
                  <a:cxn ang="0">
                    <a:pos x="6" y="86"/>
                  </a:cxn>
                  <a:cxn ang="0">
                    <a:pos x="10" y="85"/>
                  </a:cxn>
                  <a:cxn ang="0">
                    <a:pos x="11" y="81"/>
                  </a:cxn>
                  <a:cxn ang="0">
                    <a:pos x="9" y="78"/>
                  </a:cxn>
                  <a:cxn ang="0">
                    <a:pos x="6" y="78"/>
                  </a:cxn>
                  <a:cxn ang="0">
                    <a:pos x="2" y="79"/>
                  </a:cxn>
                  <a:cxn ang="0">
                    <a:pos x="0" y="83"/>
                  </a:cxn>
                  <a:cxn ang="0">
                    <a:pos x="0" y="88"/>
                  </a:cxn>
                  <a:cxn ang="0">
                    <a:pos x="3" y="93"/>
                  </a:cxn>
                  <a:cxn ang="0">
                    <a:pos x="6" y="96"/>
                  </a:cxn>
                  <a:cxn ang="0">
                    <a:pos x="11" y="97"/>
                  </a:cxn>
                  <a:cxn ang="0">
                    <a:pos x="16" y="96"/>
                  </a:cxn>
                  <a:cxn ang="0">
                    <a:pos x="20" y="95"/>
                  </a:cxn>
                  <a:cxn ang="0">
                    <a:pos x="25" y="91"/>
                  </a:cxn>
                  <a:cxn ang="0">
                    <a:pos x="31" y="84"/>
                  </a:cxn>
                  <a:cxn ang="0">
                    <a:pos x="33" y="78"/>
                  </a:cxn>
                  <a:cxn ang="0">
                    <a:pos x="38" y="67"/>
                  </a:cxn>
                  <a:cxn ang="0">
                    <a:pos x="61" y="0"/>
                  </a:cxn>
                </a:cxnLst>
                <a:rect l="0" t="0" r="r" b="b"/>
                <a:pathLst>
                  <a:path w="61" h="97">
                    <a:moveTo>
                      <a:pt x="6" y="86"/>
                    </a:moveTo>
                    <a:lnTo>
                      <a:pt x="10" y="85"/>
                    </a:lnTo>
                    <a:lnTo>
                      <a:pt x="11" y="81"/>
                    </a:lnTo>
                    <a:lnTo>
                      <a:pt x="9" y="78"/>
                    </a:lnTo>
                    <a:lnTo>
                      <a:pt x="6" y="78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8"/>
                    </a:lnTo>
                    <a:lnTo>
                      <a:pt x="3" y="93"/>
                    </a:lnTo>
                    <a:lnTo>
                      <a:pt x="6" y="96"/>
                    </a:lnTo>
                    <a:lnTo>
                      <a:pt x="11" y="97"/>
                    </a:lnTo>
                    <a:lnTo>
                      <a:pt x="16" y="96"/>
                    </a:lnTo>
                    <a:lnTo>
                      <a:pt x="20" y="95"/>
                    </a:lnTo>
                    <a:lnTo>
                      <a:pt x="25" y="91"/>
                    </a:lnTo>
                    <a:lnTo>
                      <a:pt x="31" y="84"/>
                    </a:lnTo>
                    <a:lnTo>
                      <a:pt x="33" y="78"/>
                    </a:lnTo>
                    <a:lnTo>
                      <a:pt x="38" y="67"/>
                    </a:lnTo>
                    <a:lnTo>
                      <a:pt x="6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3294" y="3752"/>
                <a:ext cx="3" cy="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1"/>
                  </a:cxn>
                  <a:cxn ang="0">
                    <a:pos x="1" y="22"/>
                  </a:cxn>
                  <a:cxn ang="0">
                    <a:pos x="12" y="93"/>
                  </a:cxn>
                  <a:cxn ang="0">
                    <a:pos x="12" y="96"/>
                  </a:cxn>
                </a:cxnLst>
                <a:rect l="0" t="0" r="r" b="b"/>
                <a:pathLst>
                  <a:path w="12" h="96">
                    <a:moveTo>
                      <a:pt x="1" y="0"/>
                    </a:moveTo>
                    <a:lnTo>
                      <a:pt x="0" y="11"/>
                    </a:lnTo>
                    <a:lnTo>
                      <a:pt x="1" y="22"/>
                    </a:lnTo>
                    <a:lnTo>
                      <a:pt x="12" y="93"/>
                    </a:lnTo>
                    <a:lnTo>
                      <a:pt x="12" y="9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3297" y="3751"/>
                <a:ext cx="15" cy="2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5" y="80"/>
                  </a:cxn>
                  <a:cxn ang="0">
                    <a:pos x="13" y="53"/>
                  </a:cxn>
                  <a:cxn ang="0">
                    <a:pos x="22" y="29"/>
                  </a:cxn>
                  <a:cxn ang="0">
                    <a:pos x="26" y="19"/>
                  </a:cxn>
                  <a:cxn ang="0">
                    <a:pos x="31" y="12"/>
                  </a:cxn>
                  <a:cxn ang="0">
                    <a:pos x="36" y="6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1" y="0"/>
                  </a:cxn>
                  <a:cxn ang="0">
                    <a:pos x="55" y="1"/>
                  </a:cxn>
                  <a:cxn ang="0">
                    <a:pos x="57" y="3"/>
                  </a:cxn>
                  <a:cxn ang="0">
                    <a:pos x="58" y="6"/>
                  </a:cxn>
                  <a:cxn ang="0">
                    <a:pos x="59" y="9"/>
                  </a:cxn>
                  <a:cxn ang="0">
                    <a:pos x="58" y="12"/>
                  </a:cxn>
                  <a:cxn ang="0">
                    <a:pos x="55" y="13"/>
                  </a:cxn>
                  <a:cxn ang="0">
                    <a:pos x="52" y="13"/>
                  </a:cxn>
                  <a:cxn ang="0">
                    <a:pos x="50" y="11"/>
                  </a:cxn>
                  <a:cxn ang="0">
                    <a:pos x="51" y="8"/>
                  </a:cxn>
                  <a:cxn ang="0">
                    <a:pos x="52" y="7"/>
                  </a:cxn>
                  <a:cxn ang="0">
                    <a:pos x="55" y="6"/>
                  </a:cxn>
                </a:cxnLst>
                <a:rect l="0" t="0" r="r" b="b"/>
                <a:pathLst>
                  <a:path w="59" h="98">
                    <a:moveTo>
                      <a:pt x="0" y="98"/>
                    </a:moveTo>
                    <a:lnTo>
                      <a:pt x="5" y="80"/>
                    </a:lnTo>
                    <a:lnTo>
                      <a:pt x="13" y="53"/>
                    </a:lnTo>
                    <a:lnTo>
                      <a:pt x="22" y="29"/>
                    </a:lnTo>
                    <a:lnTo>
                      <a:pt x="26" y="19"/>
                    </a:lnTo>
                    <a:lnTo>
                      <a:pt x="31" y="12"/>
                    </a:lnTo>
                    <a:lnTo>
                      <a:pt x="36" y="6"/>
                    </a:lnTo>
                    <a:lnTo>
                      <a:pt x="41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57" y="3"/>
                    </a:lnTo>
                    <a:lnTo>
                      <a:pt x="58" y="6"/>
                    </a:lnTo>
                    <a:lnTo>
                      <a:pt x="59" y="9"/>
                    </a:lnTo>
                    <a:lnTo>
                      <a:pt x="58" y="12"/>
                    </a:lnTo>
                    <a:lnTo>
                      <a:pt x="55" y="13"/>
                    </a:lnTo>
                    <a:lnTo>
                      <a:pt x="52" y="13"/>
                    </a:lnTo>
                    <a:lnTo>
                      <a:pt x="50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5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 flipH="1" flipV="1">
                <a:off x="4076" y="920"/>
                <a:ext cx="420" cy="19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 flipH="1">
                <a:off x="935" y="920"/>
                <a:ext cx="3141" cy="3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 flipV="1">
                <a:off x="958" y="3023"/>
                <a:ext cx="3919" cy="794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 rot="20880000">
                <a:off x="2373" y="3328"/>
                <a:ext cx="97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S 78°32'42" W     979.95'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 rot="4680000">
                <a:off x="3872" y="1749"/>
                <a:ext cx="93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S 12°03'40" E     610.95'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 rot="15840000">
                <a:off x="538" y="2438"/>
                <a:ext cx="93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N 6°04'10" W     700.24'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 rot="21240000">
                <a:off x="2112" y="937"/>
                <a:ext cx="95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N 83°58'17" E     911.85'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 rot="20880000">
                <a:off x="1331" y="3579"/>
                <a:ext cx="58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CC0000"/>
                    </a:solidFill>
                    <a:effectLst/>
                    <a:latin typeface="+mn-lt"/>
                    <a:cs typeface="Arial" pitchFamily="34" charset="0"/>
                  </a:rPr>
                  <a:t>McArthur Lane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2012" y="1346"/>
                <a:ext cx="44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To F. Hutch 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2012" y="1450"/>
                <a:ext cx="77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Badger County RoD 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2012" y="1554"/>
                <a:ext cx="88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Vol 201, Pages 21 &amp; 22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2012" y="1658"/>
                <a:ext cx="36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Sep 1978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2956" y="3999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3607" y="4013"/>
                <a:ext cx="17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200'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auto">
              <a:xfrm>
                <a:off x="2956" y="4102"/>
                <a:ext cx="68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58" name="Line 34"/>
              <p:cNvSpPr>
                <a:spLocks noChangeShapeType="1"/>
              </p:cNvSpPr>
              <p:nvPr/>
            </p:nvSpPr>
            <p:spPr bwMode="auto">
              <a:xfrm>
                <a:off x="3645" y="4102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/>
            </p:nvSpPr>
            <p:spPr bwMode="auto">
              <a:xfrm flipH="1">
                <a:off x="2956" y="4160"/>
                <a:ext cx="68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60" name="Line 36"/>
              <p:cNvSpPr>
                <a:spLocks noChangeShapeType="1"/>
              </p:cNvSpPr>
              <p:nvPr/>
            </p:nvSpPr>
            <p:spPr bwMode="auto">
              <a:xfrm flipV="1">
                <a:off x="2956" y="4102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2956" y="4102"/>
                <a:ext cx="344" cy="2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2956" y="4102"/>
                <a:ext cx="344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3300" y="4131"/>
                <a:ext cx="345" cy="2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3300" y="4131"/>
                <a:ext cx="345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65" name="Line 41"/>
              <p:cNvSpPr>
                <a:spLocks noChangeShapeType="1"/>
              </p:cNvSpPr>
              <p:nvPr/>
            </p:nvSpPr>
            <p:spPr bwMode="auto">
              <a:xfrm>
                <a:off x="2004" y="3918"/>
                <a:ext cx="60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2029" y="3798"/>
                <a:ext cx="28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Legend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67" name="Line 43"/>
              <p:cNvSpPr>
                <a:spLocks noChangeShapeType="1"/>
              </p:cNvSpPr>
              <p:nvPr/>
            </p:nvSpPr>
            <p:spPr bwMode="auto">
              <a:xfrm flipV="1">
                <a:off x="1191" y="3655"/>
                <a:ext cx="43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68" name="Line 44"/>
              <p:cNvSpPr>
                <a:spLocks noChangeShapeType="1"/>
              </p:cNvSpPr>
              <p:nvPr/>
            </p:nvSpPr>
            <p:spPr bwMode="auto">
              <a:xfrm flipV="1">
                <a:off x="1241" y="3652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69" name="Line 45"/>
              <p:cNvSpPr>
                <a:spLocks noChangeShapeType="1"/>
              </p:cNvSpPr>
              <p:nvPr/>
            </p:nvSpPr>
            <p:spPr bwMode="auto">
              <a:xfrm flipV="1">
                <a:off x="1255" y="3642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70" name="Line 46"/>
              <p:cNvSpPr>
                <a:spLocks noChangeShapeType="1"/>
              </p:cNvSpPr>
              <p:nvPr/>
            </p:nvSpPr>
            <p:spPr bwMode="auto">
              <a:xfrm flipV="1">
                <a:off x="1305" y="3639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71" name="Line 47"/>
              <p:cNvSpPr>
                <a:spLocks noChangeShapeType="1"/>
              </p:cNvSpPr>
              <p:nvPr/>
            </p:nvSpPr>
            <p:spPr bwMode="auto">
              <a:xfrm flipV="1">
                <a:off x="1319" y="3629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auto">
              <a:xfrm flipV="1">
                <a:off x="1368" y="3626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/>
            </p:nvSpPr>
            <p:spPr bwMode="auto">
              <a:xfrm flipV="1">
                <a:off x="1382" y="3616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auto">
              <a:xfrm flipV="1">
                <a:off x="1432" y="3613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auto">
              <a:xfrm flipV="1">
                <a:off x="1446" y="3603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auto">
              <a:xfrm flipV="1">
                <a:off x="1496" y="3600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auto">
              <a:xfrm flipV="1">
                <a:off x="1510" y="3590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/>
            </p:nvSpPr>
            <p:spPr bwMode="auto">
              <a:xfrm flipV="1">
                <a:off x="1559" y="3588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/>
            </p:nvSpPr>
            <p:spPr bwMode="auto">
              <a:xfrm flipV="1">
                <a:off x="1573" y="3577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/>
            </p:nvSpPr>
            <p:spPr bwMode="auto">
              <a:xfrm flipV="1">
                <a:off x="1623" y="3575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/>
            </p:nvSpPr>
            <p:spPr bwMode="auto">
              <a:xfrm flipV="1">
                <a:off x="1637" y="3565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/>
            </p:nvSpPr>
            <p:spPr bwMode="auto">
              <a:xfrm flipV="1">
                <a:off x="1686" y="3562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/>
            </p:nvSpPr>
            <p:spPr bwMode="auto">
              <a:xfrm flipV="1">
                <a:off x="1701" y="3552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84" name="Line 60"/>
              <p:cNvSpPr>
                <a:spLocks noChangeShapeType="1"/>
              </p:cNvSpPr>
              <p:nvPr/>
            </p:nvSpPr>
            <p:spPr bwMode="auto">
              <a:xfrm flipV="1">
                <a:off x="1750" y="3549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auto">
              <a:xfrm flipV="1">
                <a:off x="1764" y="3539"/>
                <a:ext cx="43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86" name="Line 62"/>
              <p:cNvSpPr>
                <a:spLocks noChangeShapeType="1"/>
              </p:cNvSpPr>
              <p:nvPr/>
            </p:nvSpPr>
            <p:spPr bwMode="auto">
              <a:xfrm flipV="1">
                <a:off x="1814" y="3536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87" name="Line 63"/>
              <p:cNvSpPr>
                <a:spLocks noChangeShapeType="1"/>
              </p:cNvSpPr>
              <p:nvPr/>
            </p:nvSpPr>
            <p:spPr bwMode="auto">
              <a:xfrm flipV="1">
                <a:off x="1828" y="3526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88" name="Line 64"/>
              <p:cNvSpPr>
                <a:spLocks noChangeShapeType="1"/>
              </p:cNvSpPr>
              <p:nvPr/>
            </p:nvSpPr>
            <p:spPr bwMode="auto">
              <a:xfrm flipV="1">
                <a:off x="1877" y="3523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89" name="Line 65"/>
              <p:cNvSpPr>
                <a:spLocks noChangeShapeType="1"/>
              </p:cNvSpPr>
              <p:nvPr/>
            </p:nvSpPr>
            <p:spPr bwMode="auto">
              <a:xfrm flipV="1">
                <a:off x="1891" y="3513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90" name="Line 66"/>
              <p:cNvSpPr>
                <a:spLocks noChangeShapeType="1"/>
              </p:cNvSpPr>
              <p:nvPr/>
            </p:nvSpPr>
            <p:spPr bwMode="auto">
              <a:xfrm flipV="1">
                <a:off x="1941" y="3510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91" name="Line 67"/>
              <p:cNvSpPr>
                <a:spLocks noChangeShapeType="1"/>
              </p:cNvSpPr>
              <p:nvPr/>
            </p:nvSpPr>
            <p:spPr bwMode="auto">
              <a:xfrm flipV="1">
                <a:off x="1955" y="3500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92" name="Line 68"/>
              <p:cNvSpPr>
                <a:spLocks noChangeShapeType="1"/>
              </p:cNvSpPr>
              <p:nvPr/>
            </p:nvSpPr>
            <p:spPr bwMode="auto">
              <a:xfrm flipV="1">
                <a:off x="2004" y="3497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93" name="Line 69"/>
              <p:cNvSpPr>
                <a:spLocks noChangeShapeType="1"/>
              </p:cNvSpPr>
              <p:nvPr/>
            </p:nvSpPr>
            <p:spPr bwMode="auto">
              <a:xfrm flipV="1">
                <a:off x="2019" y="3487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94" name="Line 70"/>
              <p:cNvSpPr>
                <a:spLocks noChangeShapeType="1"/>
              </p:cNvSpPr>
              <p:nvPr/>
            </p:nvSpPr>
            <p:spPr bwMode="auto">
              <a:xfrm flipV="1">
                <a:off x="2068" y="3484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95" name="Line 71"/>
              <p:cNvSpPr>
                <a:spLocks noChangeShapeType="1"/>
              </p:cNvSpPr>
              <p:nvPr/>
            </p:nvSpPr>
            <p:spPr bwMode="auto">
              <a:xfrm flipV="1">
                <a:off x="2082" y="3474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96" name="Line 72"/>
              <p:cNvSpPr>
                <a:spLocks noChangeShapeType="1"/>
              </p:cNvSpPr>
              <p:nvPr/>
            </p:nvSpPr>
            <p:spPr bwMode="auto">
              <a:xfrm flipV="1">
                <a:off x="2132" y="3471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97" name="Line 73"/>
              <p:cNvSpPr>
                <a:spLocks noChangeShapeType="1"/>
              </p:cNvSpPr>
              <p:nvPr/>
            </p:nvSpPr>
            <p:spPr bwMode="auto">
              <a:xfrm flipV="1">
                <a:off x="2146" y="3461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/>
            </p:nvSpPr>
            <p:spPr bwMode="auto">
              <a:xfrm flipV="1">
                <a:off x="2196" y="3459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/>
            </p:nvSpPr>
            <p:spPr bwMode="auto">
              <a:xfrm flipV="1">
                <a:off x="2210" y="3448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/>
            </p:nvSpPr>
            <p:spPr bwMode="auto">
              <a:xfrm flipV="1">
                <a:off x="2259" y="3446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/>
            </p:nvSpPr>
            <p:spPr bwMode="auto">
              <a:xfrm flipV="1">
                <a:off x="2273" y="3436"/>
                <a:ext cx="43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/>
            </p:nvSpPr>
            <p:spPr bwMode="auto">
              <a:xfrm flipV="1">
                <a:off x="2323" y="3433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/>
            </p:nvSpPr>
            <p:spPr bwMode="auto">
              <a:xfrm flipV="1">
                <a:off x="2337" y="3423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/>
            </p:nvSpPr>
            <p:spPr bwMode="auto">
              <a:xfrm flipV="1">
                <a:off x="2387" y="3420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/>
            </p:nvSpPr>
            <p:spPr bwMode="auto">
              <a:xfrm flipV="1">
                <a:off x="2401" y="3410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/>
            </p:nvSpPr>
            <p:spPr bwMode="auto">
              <a:xfrm flipV="1">
                <a:off x="2450" y="3407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/>
            </p:nvSpPr>
            <p:spPr bwMode="auto">
              <a:xfrm flipV="1">
                <a:off x="2464" y="3397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/>
            </p:nvSpPr>
            <p:spPr bwMode="auto">
              <a:xfrm flipV="1">
                <a:off x="2514" y="3394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09" name="Line 85"/>
              <p:cNvSpPr>
                <a:spLocks noChangeShapeType="1"/>
              </p:cNvSpPr>
              <p:nvPr/>
            </p:nvSpPr>
            <p:spPr bwMode="auto">
              <a:xfrm flipV="1">
                <a:off x="2528" y="3384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10" name="Line 86"/>
              <p:cNvSpPr>
                <a:spLocks noChangeShapeType="1"/>
              </p:cNvSpPr>
              <p:nvPr/>
            </p:nvSpPr>
            <p:spPr bwMode="auto">
              <a:xfrm flipV="1">
                <a:off x="2577" y="3381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11" name="Line 87"/>
              <p:cNvSpPr>
                <a:spLocks noChangeShapeType="1"/>
              </p:cNvSpPr>
              <p:nvPr/>
            </p:nvSpPr>
            <p:spPr bwMode="auto">
              <a:xfrm flipV="1">
                <a:off x="2592" y="3371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12" name="Line 88"/>
              <p:cNvSpPr>
                <a:spLocks noChangeShapeType="1"/>
              </p:cNvSpPr>
              <p:nvPr/>
            </p:nvSpPr>
            <p:spPr bwMode="auto">
              <a:xfrm flipV="1">
                <a:off x="2641" y="3368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13" name="Line 89"/>
              <p:cNvSpPr>
                <a:spLocks noChangeShapeType="1"/>
              </p:cNvSpPr>
              <p:nvPr/>
            </p:nvSpPr>
            <p:spPr bwMode="auto">
              <a:xfrm flipV="1">
                <a:off x="2655" y="3358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14" name="Line 90"/>
              <p:cNvSpPr>
                <a:spLocks noChangeShapeType="1"/>
              </p:cNvSpPr>
              <p:nvPr/>
            </p:nvSpPr>
            <p:spPr bwMode="auto">
              <a:xfrm flipV="1">
                <a:off x="2705" y="3355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15" name="Line 91"/>
              <p:cNvSpPr>
                <a:spLocks noChangeShapeType="1"/>
              </p:cNvSpPr>
              <p:nvPr/>
            </p:nvSpPr>
            <p:spPr bwMode="auto">
              <a:xfrm flipV="1">
                <a:off x="2719" y="3345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16" name="Line 92"/>
              <p:cNvSpPr>
                <a:spLocks noChangeShapeType="1"/>
              </p:cNvSpPr>
              <p:nvPr/>
            </p:nvSpPr>
            <p:spPr bwMode="auto">
              <a:xfrm flipV="1">
                <a:off x="2768" y="3342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17" name="Line 93"/>
              <p:cNvSpPr>
                <a:spLocks noChangeShapeType="1"/>
              </p:cNvSpPr>
              <p:nvPr/>
            </p:nvSpPr>
            <p:spPr bwMode="auto">
              <a:xfrm flipV="1">
                <a:off x="2782" y="3332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18" name="Line 94"/>
              <p:cNvSpPr>
                <a:spLocks noChangeShapeType="1"/>
              </p:cNvSpPr>
              <p:nvPr/>
            </p:nvSpPr>
            <p:spPr bwMode="auto">
              <a:xfrm flipV="1">
                <a:off x="2832" y="3330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19" name="Line 95"/>
              <p:cNvSpPr>
                <a:spLocks noChangeShapeType="1"/>
              </p:cNvSpPr>
              <p:nvPr/>
            </p:nvSpPr>
            <p:spPr bwMode="auto">
              <a:xfrm flipV="1">
                <a:off x="2846" y="3319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20" name="Line 96"/>
              <p:cNvSpPr>
                <a:spLocks noChangeShapeType="1"/>
              </p:cNvSpPr>
              <p:nvPr/>
            </p:nvSpPr>
            <p:spPr bwMode="auto">
              <a:xfrm flipV="1">
                <a:off x="2896" y="3317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21" name="Line 97"/>
              <p:cNvSpPr>
                <a:spLocks noChangeShapeType="1"/>
              </p:cNvSpPr>
              <p:nvPr/>
            </p:nvSpPr>
            <p:spPr bwMode="auto">
              <a:xfrm flipV="1">
                <a:off x="2910" y="3307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22" name="Line 98"/>
              <p:cNvSpPr>
                <a:spLocks noChangeShapeType="1"/>
              </p:cNvSpPr>
              <p:nvPr/>
            </p:nvSpPr>
            <p:spPr bwMode="auto">
              <a:xfrm flipV="1">
                <a:off x="2959" y="3304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23" name="Line 99"/>
              <p:cNvSpPr>
                <a:spLocks noChangeShapeType="1"/>
              </p:cNvSpPr>
              <p:nvPr/>
            </p:nvSpPr>
            <p:spPr bwMode="auto">
              <a:xfrm flipV="1">
                <a:off x="2973" y="3294"/>
                <a:ext cx="43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24" name="Line 100"/>
              <p:cNvSpPr>
                <a:spLocks noChangeShapeType="1"/>
              </p:cNvSpPr>
              <p:nvPr/>
            </p:nvSpPr>
            <p:spPr bwMode="auto">
              <a:xfrm flipV="1">
                <a:off x="3023" y="3291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25" name="Line 101"/>
              <p:cNvSpPr>
                <a:spLocks noChangeShapeType="1"/>
              </p:cNvSpPr>
              <p:nvPr/>
            </p:nvSpPr>
            <p:spPr bwMode="auto">
              <a:xfrm flipV="1">
                <a:off x="3037" y="3281"/>
                <a:ext cx="43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26" name="Line 102"/>
              <p:cNvSpPr>
                <a:spLocks noChangeShapeType="1"/>
              </p:cNvSpPr>
              <p:nvPr/>
            </p:nvSpPr>
            <p:spPr bwMode="auto">
              <a:xfrm flipV="1">
                <a:off x="3087" y="3278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27" name="Line 103"/>
              <p:cNvSpPr>
                <a:spLocks noChangeShapeType="1"/>
              </p:cNvSpPr>
              <p:nvPr/>
            </p:nvSpPr>
            <p:spPr bwMode="auto">
              <a:xfrm flipV="1">
                <a:off x="3101" y="3268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28" name="Line 104"/>
              <p:cNvSpPr>
                <a:spLocks noChangeShapeType="1"/>
              </p:cNvSpPr>
              <p:nvPr/>
            </p:nvSpPr>
            <p:spPr bwMode="auto">
              <a:xfrm flipV="1">
                <a:off x="3150" y="3265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29" name="Line 105"/>
              <p:cNvSpPr>
                <a:spLocks noChangeShapeType="1"/>
              </p:cNvSpPr>
              <p:nvPr/>
            </p:nvSpPr>
            <p:spPr bwMode="auto">
              <a:xfrm flipV="1">
                <a:off x="3164" y="3255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30" name="Line 106"/>
              <p:cNvSpPr>
                <a:spLocks noChangeShapeType="1"/>
              </p:cNvSpPr>
              <p:nvPr/>
            </p:nvSpPr>
            <p:spPr bwMode="auto">
              <a:xfrm flipV="1">
                <a:off x="3214" y="3252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31" name="Line 107"/>
              <p:cNvSpPr>
                <a:spLocks noChangeShapeType="1"/>
              </p:cNvSpPr>
              <p:nvPr/>
            </p:nvSpPr>
            <p:spPr bwMode="auto">
              <a:xfrm flipV="1">
                <a:off x="3228" y="3242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32" name="Line 108"/>
              <p:cNvSpPr>
                <a:spLocks noChangeShapeType="1"/>
              </p:cNvSpPr>
              <p:nvPr/>
            </p:nvSpPr>
            <p:spPr bwMode="auto">
              <a:xfrm flipV="1">
                <a:off x="3278" y="3239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33" name="Line 109"/>
              <p:cNvSpPr>
                <a:spLocks noChangeShapeType="1"/>
              </p:cNvSpPr>
              <p:nvPr/>
            </p:nvSpPr>
            <p:spPr bwMode="auto">
              <a:xfrm flipV="1">
                <a:off x="3292" y="3229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34" name="Line 110"/>
              <p:cNvSpPr>
                <a:spLocks noChangeShapeType="1"/>
              </p:cNvSpPr>
              <p:nvPr/>
            </p:nvSpPr>
            <p:spPr bwMode="auto">
              <a:xfrm flipV="1">
                <a:off x="3341" y="3226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35" name="Line 111"/>
              <p:cNvSpPr>
                <a:spLocks noChangeShapeType="1"/>
              </p:cNvSpPr>
              <p:nvPr/>
            </p:nvSpPr>
            <p:spPr bwMode="auto">
              <a:xfrm flipV="1">
                <a:off x="3355" y="3216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36" name="Line 112"/>
              <p:cNvSpPr>
                <a:spLocks noChangeShapeType="1"/>
              </p:cNvSpPr>
              <p:nvPr/>
            </p:nvSpPr>
            <p:spPr bwMode="auto">
              <a:xfrm flipV="1">
                <a:off x="3405" y="3213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37" name="Line 113"/>
              <p:cNvSpPr>
                <a:spLocks noChangeShapeType="1"/>
              </p:cNvSpPr>
              <p:nvPr/>
            </p:nvSpPr>
            <p:spPr bwMode="auto">
              <a:xfrm flipV="1">
                <a:off x="3419" y="3203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38" name="Line 114"/>
              <p:cNvSpPr>
                <a:spLocks noChangeShapeType="1"/>
              </p:cNvSpPr>
              <p:nvPr/>
            </p:nvSpPr>
            <p:spPr bwMode="auto">
              <a:xfrm flipV="1">
                <a:off x="3468" y="3201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39" name="Line 115"/>
              <p:cNvSpPr>
                <a:spLocks noChangeShapeType="1"/>
              </p:cNvSpPr>
              <p:nvPr/>
            </p:nvSpPr>
            <p:spPr bwMode="auto">
              <a:xfrm flipV="1">
                <a:off x="3482" y="3191"/>
                <a:ext cx="43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40" name="Line 116"/>
              <p:cNvSpPr>
                <a:spLocks noChangeShapeType="1"/>
              </p:cNvSpPr>
              <p:nvPr/>
            </p:nvSpPr>
            <p:spPr bwMode="auto">
              <a:xfrm flipV="1">
                <a:off x="3532" y="3188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41" name="Line 117"/>
              <p:cNvSpPr>
                <a:spLocks noChangeShapeType="1"/>
              </p:cNvSpPr>
              <p:nvPr/>
            </p:nvSpPr>
            <p:spPr bwMode="auto">
              <a:xfrm flipV="1">
                <a:off x="3546" y="3178"/>
                <a:ext cx="43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42" name="Line 118"/>
              <p:cNvSpPr>
                <a:spLocks noChangeShapeType="1"/>
              </p:cNvSpPr>
              <p:nvPr/>
            </p:nvSpPr>
            <p:spPr bwMode="auto">
              <a:xfrm flipV="1">
                <a:off x="3596" y="3175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43" name="Line 119"/>
              <p:cNvSpPr>
                <a:spLocks noChangeShapeType="1"/>
              </p:cNvSpPr>
              <p:nvPr/>
            </p:nvSpPr>
            <p:spPr bwMode="auto">
              <a:xfrm flipV="1">
                <a:off x="3610" y="3165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44" name="Line 120"/>
              <p:cNvSpPr>
                <a:spLocks noChangeShapeType="1"/>
              </p:cNvSpPr>
              <p:nvPr/>
            </p:nvSpPr>
            <p:spPr bwMode="auto">
              <a:xfrm flipV="1">
                <a:off x="3659" y="3162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45" name="Line 121"/>
              <p:cNvSpPr>
                <a:spLocks noChangeShapeType="1"/>
              </p:cNvSpPr>
              <p:nvPr/>
            </p:nvSpPr>
            <p:spPr bwMode="auto">
              <a:xfrm flipV="1">
                <a:off x="3673" y="3152"/>
                <a:ext cx="43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46" name="Line 122"/>
              <p:cNvSpPr>
                <a:spLocks noChangeShapeType="1"/>
              </p:cNvSpPr>
              <p:nvPr/>
            </p:nvSpPr>
            <p:spPr bwMode="auto">
              <a:xfrm flipV="1">
                <a:off x="3723" y="3149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47" name="Line 123"/>
              <p:cNvSpPr>
                <a:spLocks noChangeShapeType="1"/>
              </p:cNvSpPr>
              <p:nvPr/>
            </p:nvSpPr>
            <p:spPr bwMode="auto">
              <a:xfrm flipV="1">
                <a:off x="3737" y="3139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48" name="Line 124"/>
              <p:cNvSpPr>
                <a:spLocks noChangeShapeType="1"/>
              </p:cNvSpPr>
              <p:nvPr/>
            </p:nvSpPr>
            <p:spPr bwMode="auto">
              <a:xfrm flipV="1">
                <a:off x="3787" y="3136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49" name="Line 125"/>
              <p:cNvSpPr>
                <a:spLocks noChangeShapeType="1"/>
              </p:cNvSpPr>
              <p:nvPr/>
            </p:nvSpPr>
            <p:spPr bwMode="auto">
              <a:xfrm flipV="1">
                <a:off x="3801" y="3126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50" name="Line 126"/>
              <p:cNvSpPr>
                <a:spLocks noChangeShapeType="1"/>
              </p:cNvSpPr>
              <p:nvPr/>
            </p:nvSpPr>
            <p:spPr bwMode="auto">
              <a:xfrm flipV="1">
                <a:off x="3850" y="3123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51" name="Line 127"/>
              <p:cNvSpPr>
                <a:spLocks noChangeShapeType="1"/>
              </p:cNvSpPr>
              <p:nvPr/>
            </p:nvSpPr>
            <p:spPr bwMode="auto">
              <a:xfrm flipV="1">
                <a:off x="3865" y="3113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52" name="Line 128"/>
              <p:cNvSpPr>
                <a:spLocks noChangeShapeType="1"/>
              </p:cNvSpPr>
              <p:nvPr/>
            </p:nvSpPr>
            <p:spPr bwMode="auto">
              <a:xfrm flipV="1">
                <a:off x="3914" y="3110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53" name="Line 129"/>
              <p:cNvSpPr>
                <a:spLocks noChangeShapeType="1"/>
              </p:cNvSpPr>
              <p:nvPr/>
            </p:nvSpPr>
            <p:spPr bwMode="auto">
              <a:xfrm flipV="1">
                <a:off x="3928" y="3100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54" name="Line 130"/>
              <p:cNvSpPr>
                <a:spLocks noChangeShapeType="1"/>
              </p:cNvSpPr>
              <p:nvPr/>
            </p:nvSpPr>
            <p:spPr bwMode="auto">
              <a:xfrm flipV="1">
                <a:off x="3978" y="3097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55" name="Line 131"/>
              <p:cNvSpPr>
                <a:spLocks noChangeShapeType="1"/>
              </p:cNvSpPr>
              <p:nvPr/>
            </p:nvSpPr>
            <p:spPr bwMode="auto">
              <a:xfrm flipV="1">
                <a:off x="3992" y="3088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56" name="Line 132"/>
              <p:cNvSpPr>
                <a:spLocks noChangeShapeType="1"/>
              </p:cNvSpPr>
              <p:nvPr/>
            </p:nvSpPr>
            <p:spPr bwMode="auto">
              <a:xfrm flipV="1">
                <a:off x="4041" y="3085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57" name="Line 133"/>
              <p:cNvSpPr>
                <a:spLocks noChangeShapeType="1"/>
              </p:cNvSpPr>
              <p:nvPr/>
            </p:nvSpPr>
            <p:spPr bwMode="auto">
              <a:xfrm flipV="1">
                <a:off x="4055" y="3074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58" name="Line 134"/>
              <p:cNvSpPr>
                <a:spLocks noChangeShapeType="1"/>
              </p:cNvSpPr>
              <p:nvPr/>
            </p:nvSpPr>
            <p:spPr bwMode="auto">
              <a:xfrm flipV="1">
                <a:off x="4105" y="3072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59" name="Line 135"/>
              <p:cNvSpPr>
                <a:spLocks noChangeShapeType="1"/>
              </p:cNvSpPr>
              <p:nvPr/>
            </p:nvSpPr>
            <p:spPr bwMode="auto">
              <a:xfrm flipV="1">
                <a:off x="4119" y="3062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60" name="Line 136"/>
              <p:cNvSpPr>
                <a:spLocks noChangeShapeType="1"/>
              </p:cNvSpPr>
              <p:nvPr/>
            </p:nvSpPr>
            <p:spPr bwMode="auto">
              <a:xfrm flipV="1">
                <a:off x="4168" y="3059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61" name="Line 137"/>
              <p:cNvSpPr>
                <a:spLocks noChangeShapeType="1"/>
              </p:cNvSpPr>
              <p:nvPr/>
            </p:nvSpPr>
            <p:spPr bwMode="auto">
              <a:xfrm flipV="1">
                <a:off x="4183" y="3049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62" name="Line 138"/>
              <p:cNvSpPr>
                <a:spLocks noChangeShapeType="1"/>
              </p:cNvSpPr>
              <p:nvPr/>
            </p:nvSpPr>
            <p:spPr bwMode="auto">
              <a:xfrm flipV="1">
                <a:off x="4232" y="3046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63" name="Line 139"/>
              <p:cNvSpPr>
                <a:spLocks noChangeShapeType="1"/>
              </p:cNvSpPr>
              <p:nvPr/>
            </p:nvSpPr>
            <p:spPr bwMode="auto">
              <a:xfrm flipV="1">
                <a:off x="4246" y="3036"/>
                <a:ext cx="43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64" name="Line 140"/>
              <p:cNvSpPr>
                <a:spLocks noChangeShapeType="1"/>
              </p:cNvSpPr>
              <p:nvPr/>
            </p:nvSpPr>
            <p:spPr bwMode="auto">
              <a:xfrm flipV="1">
                <a:off x="4296" y="3033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65" name="Line 141"/>
              <p:cNvSpPr>
                <a:spLocks noChangeShapeType="1"/>
              </p:cNvSpPr>
              <p:nvPr/>
            </p:nvSpPr>
            <p:spPr bwMode="auto">
              <a:xfrm flipV="1">
                <a:off x="4310" y="3023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66" name="Line 142"/>
              <p:cNvSpPr>
                <a:spLocks noChangeShapeType="1"/>
              </p:cNvSpPr>
              <p:nvPr/>
            </p:nvSpPr>
            <p:spPr bwMode="auto">
              <a:xfrm flipV="1">
                <a:off x="4359" y="3020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67" name="Line 143"/>
              <p:cNvSpPr>
                <a:spLocks noChangeShapeType="1"/>
              </p:cNvSpPr>
              <p:nvPr/>
            </p:nvSpPr>
            <p:spPr bwMode="auto">
              <a:xfrm flipV="1">
                <a:off x="4373" y="3010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68" name="Line 144"/>
              <p:cNvSpPr>
                <a:spLocks noChangeShapeType="1"/>
              </p:cNvSpPr>
              <p:nvPr/>
            </p:nvSpPr>
            <p:spPr bwMode="auto">
              <a:xfrm flipV="1">
                <a:off x="4423" y="3007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69" name="Line 145"/>
              <p:cNvSpPr>
                <a:spLocks noChangeShapeType="1"/>
              </p:cNvSpPr>
              <p:nvPr/>
            </p:nvSpPr>
            <p:spPr bwMode="auto">
              <a:xfrm flipV="1">
                <a:off x="4437" y="2997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70" name="Line 146"/>
              <p:cNvSpPr>
                <a:spLocks noChangeShapeType="1"/>
              </p:cNvSpPr>
              <p:nvPr/>
            </p:nvSpPr>
            <p:spPr bwMode="auto">
              <a:xfrm flipV="1">
                <a:off x="4487" y="2994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71" name="Line 147"/>
              <p:cNvSpPr>
                <a:spLocks noChangeShapeType="1"/>
              </p:cNvSpPr>
              <p:nvPr/>
            </p:nvSpPr>
            <p:spPr bwMode="auto">
              <a:xfrm flipV="1">
                <a:off x="4501" y="2989"/>
                <a:ext cx="17" cy="4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72" name="Line 148"/>
              <p:cNvSpPr>
                <a:spLocks noChangeShapeType="1"/>
              </p:cNvSpPr>
              <p:nvPr/>
            </p:nvSpPr>
            <p:spPr bwMode="auto">
              <a:xfrm flipV="1">
                <a:off x="4496" y="2819"/>
                <a:ext cx="339" cy="6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73" name="Line 149"/>
              <p:cNvSpPr>
                <a:spLocks noChangeShapeType="1"/>
              </p:cNvSpPr>
              <p:nvPr/>
            </p:nvSpPr>
            <p:spPr bwMode="auto">
              <a:xfrm>
                <a:off x="935" y="1252"/>
                <a:ext cx="245" cy="23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/>
            </p:nvSpPr>
            <p:spPr bwMode="auto">
              <a:xfrm flipH="1" flipV="1">
                <a:off x="4496" y="2888"/>
                <a:ext cx="22" cy="10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75" name="Line 151"/>
              <p:cNvSpPr>
                <a:spLocks noChangeShapeType="1"/>
              </p:cNvSpPr>
              <p:nvPr/>
            </p:nvSpPr>
            <p:spPr bwMode="auto">
              <a:xfrm>
                <a:off x="1180" y="3560"/>
                <a:ext cx="11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76" name="Line 152"/>
              <p:cNvSpPr>
                <a:spLocks noChangeShapeType="1"/>
              </p:cNvSpPr>
              <p:nvPr/>
            </p:nvSpPr>
            <p:spPr bwMode="auto">
              <a:xfrm flipV="1">
                <a:off x="955" y="3703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77" name="Line 153"/>
              <p:cNvSpPr>
                <a:spLocks noChangeShapeType="1"/>
              </p:cNvSpPr>
              <p:nvPr/>
            </p:nvSpPr>
            <p:spPr bwMode="auto">
              <a:xfrm flipV="1">
                <a:off x="1004" y="3700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78" name="Line 154"/>
              <p:cNvSpPr>
                <a:spLocks noChangeShapeType="1"/>
              </p:cNvSpPr>
              <p:nvPr/>
            </p:nvSpPr>
            <p:spPr bwMode="auto">
              <a:xfrm flipV="1">
                <a:off x="1018" y="3690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79" name="Line 155"/>
              <p:cNvSpPr>
                <a:spLocks noChangeShapeType="1"/>
              </p:cNvSpPr>
              <p:nvPr/>
            </p:nvSpPr>
            <p:spPr bwMode="auto">
              <a:xfrm flipV="1">
                <a:off x="1068" y="3687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80" name="Line 156"/>
              <p:cNvSpPr>
                <a:spLocks noChangeShapeType="1"/>
              </p:cNvSpPr>
              <p:nvPr/>
            </p:nvSpPr>
            <p:spPr bwMode="auto">
              <a:xfrm flipV="1">
                <a:off x="1082" y="3677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81" name="Line 157"/>
              <p:cNvSpPr>
                <a:spLocks noChangeShapeType="1"/>
              </p:cNvSpPr>
              <p:nvPr/>
            </p:nvSpPr>
            <p:spPr bwMode="auto">
              <a:xfrm flipV="1">
                <a:off x="1132" y="3674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82" name="Line 158"/>
              <p:cNvSpPr>
                <a:spLocks noChangeShapeType="1"/>
              </p:cNvSpPr>
              <p:nvPr/>
            </p:nvSpPr>
            <p:spPr bwMode="auto">
              <a:xfrm flipV="1">
                <a:off x="1146" y="3664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83" name="Line 159"/>
              <p:cNvSpPr>
                <a:spLocks noChangeShapeType="1"/>
              </p:cNvSpPr>
              <p:nvPr/>
            </p:nvSpPr>
            <p:spPr bwMode="auto">
              <a:xfrm flipV="1">
                <a:off x="4518" y="2981"/>
                <a:ext cx="42" cy="8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84" name="Line 160"/>
              <p:cNvSpPr>
                <a:spLocks noChangeShapeType="1"/>
              </p:cNvSpPr>
              <p:nvPr/>
            </p:nvSpPr>
            <p:spPr bwMode="auto">
              <a:xfrm flipV="1">
                <a:off x="4567" y="2978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85" name="Line 161"/>
              <p:cNvSpPr>
                <a:spLocks noChangeShapeType="1"/>
              </p:cNvSpPr>
              <p:nvPr/>
            </p:nvSpPr>
            <p:spPr bwMode="auto">
              <a:xfrm flipV="1">
                <a:off x="4581" y="2968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86" name="Line 162"/>
              <p:cNvSpPr>
                <a:spLocks noChangeShapeType="1"/>
              </p:cNvSpPr>
              <p:nvPr/>
            </p:nvSpPr>
            <p:spPr bwMode="auto">
              <a:xfrm flipV="1">
                <a:off x="4631" y="2965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87" name="Line 163"/>
              <p:cNvSpPr>
                <a:spLocks noChangeShapeType="1"/>
              </p:cNvSpPr>
              <p:nvPr/>
            </p:nvSpPr>
            <p:spPr bwMode="auto">
              <a:xfrm flipV="1">
                <a:off x="4645" y="2955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88" name="Line 164"/>
              <p:cNvSpPr>
                <a:spLocks noChangeShapeType="1"/>
              </p:cNvSpPr>
              <p:nvPr/>
            </p:nvSpPr>
            <p:spPr bwMode="auto">
              <a:xfrm flipV="1">
                <a:off x="4694" y="2952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89" name="Line 165"/>
              <p:cNvSpPr>
                <a:spLocks noChangeShapeType="1"/>
              </p:cNvSpPr>
              <p:nvPr/>
            </p:nvSpPr>
            <p:spPr bwMode="auto">
              <a:xfrm flipV="1">
                <a:off x="4708" y="2942"/>
                <a:ext cx="43" cy="9"/>
              </a:xfrm>
              <a:prstGeom prst="line">
                <a:avLst/>
              </a:prstGeom>
              <a:noFill/>
              <a:ln w="635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0" name="Rectangle 166"/>
              <p:cNvSpPr>
                <a:spLocks noChangeArrowheads="1"/>
              </p:cNvSpPr>
              <p:nvPr/>
            </p:nvSpPr>
            <p:spPr bwMode="auto">
              <a:xfrm rot="20880000">
                <a:off x="3078" y="3150"/>
                <a:ext cx="29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976.80'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92" name="Line 168"/>
              <p:cNvSpPr>
                <a:spLocks noChangeShapeType="1"/>
              </p:cNvSpPr>
              <p:nvPr/>
            </p:nvSpPr>
            <p:spPr bwMode="auto">
              <a:xfrm flipV="1">
                <a:off x="1180" y="3553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3" name="Line 169"/>
              <p:cNvSpPr>
                <a:spLocks noChangeShapeType="1"/>
              </p:cNvSpPr>
              <p:nvPr/>
            </p:nvSpPr>
            <p:spPr bwMode="auto">
              <a:xfrm flipV="1">
                <a:off x="1282" y="3532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4" name="Line 170"/>
              <p:cNvSpPr>
                <a:spLocks noChangeShapeType="1"/>
              </p:cNvSpPr>
              <p:nvPr/>
            </p:nvSpPr>
            <p:spPr bwMode="auto">
              <a:xfrm flipV="1">
                <a:off x="1383" y="3512"/>
                <a:ext cx="33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5" name="Line 171"/>
              <p:cNvSpPr>
                <a:spLocks noChangeShapeType="1"/>
              </p:cNvSpPr>
              <p:nvPr/>
            </p:nvSpPr>
            <p:spPr bwMode="auto">
              <a:xfrm flipV="1">
                <a:off x="1485" y="3491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6" name="Line 172"/>
              <p:cNvSpPr>
                <a:spLocks noChangeShapeType="1"/>
              </p:cNvSpPr>
              <p:nvPr/>
            </p:nvSpPr>
            <p:spPr bwMode="auto">
              <a:xfrm flipV="1">
                <a:off x="1586" y="3471"/>
                <a:ext cx="33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7" name="Line 173"/>
              <p:cNvSpPr>
                <a:spLocks noChangeShapeType="1"/>
              </p:cNvSpPr>
              <p:nvPr/>
            </p:nvSpPr>
            <p:spPr bwMode="auto">
              <a:xfrm flipV="1">
                <a:off x="1688" y="3450"/>
                <a:ext cx="33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8" name="Line 174"/>
              <p:cNvSpPr>
                <a:spLocks noChangeShapeType="1"/>
              </p:cNvSpPr>
              <p:nvPr/>
            </p:nvSpPr>
            <p:spPr bwMode="auto">
              <a:xfrm flipV="1">
                <a:off x="1790" y="3429"/>
                <a:ext cx="32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9" name="Line 175"/>
              <p:cNvSpPr>
                <a:spLocks noChangeShapeType="1"/>
              </p:cNvSpPr>
              <p:nvPr/>
            </p:nvSpPr>
            <p:spPr bwMode="auto">
              <a:xfrm flipV="1">
                <a:off x="1891" y="3409"/>
                <a:ext cx="33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00" name="Line 176"/>
              <p:cNvSpPr>
                <a:spLocks noChangeShapeType="1"/>
              </p:cNvSpPr>
              <p:nvPr/>
            </p:nvSpPr>
            <p:spPr bwMode="auto">
              <a:xfrm flipV="1">
                <a:off x="1993" y="3388"/>
                <a:ext cx="32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01" name="Line 177"/>
              <p:cNvSpPr>
                <a:spLocks noChangeShapeType="1"/>
              </p:cNvSpPr>
              <p:nvPr/>
            </p:nvSpPr>
            <p:spPr bwMode="auto">
              <a:xfrm flipV="1">
                <a:off x="2094" y="3368"/>
                <a:ext cx="33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02" name="Line 178"/>
              <p:cNvSpPr>
                <a:spLocks noChangeShapeType="1"/>
              </p:cNvSpPr>
              <p:nvPr/>
            </p:nvSpPr>
            <p:spPr bwMode="auto">
              <a:xfrm flipV="1">
                <a:off x="2196" y="3347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03" name="Line 179"/>
              <p:cNvSpPr>
                <a:spLocks noChangeShapeType="1"/>
              </p:cNvSpPr>
              <p:nvPr/>
            </p:nvSpPr>
            <p:spPr bwMode="auto">
              <a:xfrm flipV="1">
                <a:off x="2297" y="3326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04" name="Line 180"/>
              <p:cNvSpPr>
                <a:spLocks noChangeShapeType="1"/>
              </p:cNvSpPr>
              <p:nvPr/>
            </p:nvSpPr>
            <p:spPr bwMode="auto">
              <a:xfrm flipV="1">
                <a:off x="2399" y="3306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05" name="Line 181"/>
              <p:cNvSpPr>
                <a:spLocks noChangeShapeType="1"/>
              </p:cNvSpPr>
              <p:nvPr/>
            </p:nvSpPr>
            <p:spPr bwMode="auto">
              <a:xfrm flipV="1">
                <a:off x="2500" y="3285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06" name="Line 182"/>
              <p:cNvSpPr>
                <a:spLocks noChangeShapeType="1"/>
              </p:cNvSpPr>
              <p:nvPr/>
            </p:nvSpPr>
            <p:spPr bwMode="auto">
              <a:xfrm flipV="1">
                <a:off x="2602" y="3265"/>
                <a:ext cx="33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07" name="Line 183"/>
              <p:cNvSpPr>
                <a:spLocks noChangeShapeType="1"/>
              </p:cNvSpPr>
              <p:nvPr/>
            </p:nvSpPr>
            <p:spPr bwMode="auto">
              <a:xfrm flipV="1">
                <a:off x="2704" y="3244"/>
                <a:ext cx="32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08" name="Line 184"/>
              <p:cNvSpPr>
                <a:spLocks noChangeShapeType="1"/>
              </p:cNvSpPr>
              <p:nvPr/>
            </p:nvSpPr>
            <p:spPr bwMode="auto">
              <a:xfrm flipV="1">
                <a:off x="2805" y="3224"/>
                <a:ext cx="33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09" name="Line 185"/>
              <p:cNvSpPr>
                <a:spLocks noChangeShapeType="1"/>
              </p:cNvSpPr>
              <p:nvPr/>
            </p:nvSpPr>
            <p:spPr bwMode="auto">
              <a:xfrm flipV="1">
                <a:off x="2907" y="3203"/>
                <a:ext cx="32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10" name="Line 186"/>
              <p:cNvSpPr>
                <a:spLocks noChangeShapeType="1"/>
              </p:cNvSpPr>
              <p:nvPr/>
            </p:nvSpPr>
            <p:spPr bwMode="auto">
              <a:xfrm flipV="1">
                <a:off x="3008" y="3183"/>
                <a:ext cx="33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11" name="Line 187"/>
              <p:cNvSpPr>
                <a:spLocks noChangeShapeType="1"/>
              </p:cNvSpPr>
              <p:nvPr/>
            </p:nvSpPr>
            <p:spPr bwMode="auto">
              <a:xfrm flipV="1">
                <a:off x="3110" y="3162"/>
                <a:ext cx="32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12" name="Line 188"/>
              <p:cNvSpPr>
                <a:spLocks noChangeShapeType="1"/>
              </p:cNvSpPr>
              <p:nvPr/>
            </p:nvSpPr>
            <p:spPr bwMode="auto">
              <a:xfrm flipV="1">
                <a:off x="3211" y="3141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13" name="Line 189"/>
              <p:cNvSpPr>
                <a:spLocks noChangeShapeType="1"/>
              </p:cNvSpPr>
              <p:nvPr/>
            </p:nvSpPr>
            <p:spPr bwMode="auto">
              <a:xfrm flipV="1">
                <a:off x="3313" y="3121"/>
                <a:ext cx="33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14" name="Line 190"/>
              <p:cNvSpPr>
                <a:spLocks noChangeShapeType="1"/>
              </p:cNvSpPr>
              <p:nvPr/>
            </p:nvSpPr>
            <p:spPr bwMode="auto">
              <a:xfrm flipV="1">
                <a:off x="3414" y="3100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15" name="Line 191"/>
              <p:cNvSpPr>
                <a:spLocks noChangeShapeType="1"/>
              </p:cNvSpPr>
              <p:nvPr/>
            </p:nvSpPr>
            <p:spPr bwMode="auto">
              <a:xfrm flipV="1">
                <a:off x="3516" y="3079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16" name="Line 192"/>
              <p:cNvSpPr>
                <a:spLocks noChangeShapeType="1"/>
              </p:cNvSpPr>
              <p:nvPr/>
            </p:nvSpPr>
            <p:spPr bwMode="auto">
              <a:xfrm flipV="1">
                <a:off x="3617" y="3059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17" name="Line 193"/>
              <p:cNvSpPr>
                <a:spLocks noChangeShapeType="1"/>
              </p:cNvSpPr>
              <p:nvPr/>
            </p:nvSpPr>
            <p:spPr bwMode="auto">
              <a:xfrm flipV="1">
                <a:off x="3719" y="3038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/>
            </p:nvSpPr>
            <p:spPr bwMode="auto">
              <a:xfrm flipV="1">
                <a:off x="3821" y="3018"/>
                <a:ext cx="32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19" name="Line 195"/>
              <p:cNvSpPr>
                <a:spLocks noChangeShapeType="1"/>
              </p:cNvSpPr>
              <p:nvPr/>
            </p:nvSpPr>
            <p:spPr bwMode="auto">
              <a:xfrm flipV="1">
                <a:off x="3922" y="2997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20" name="Line 196"/>
              <p:cNvSpPr>
                <a:spLocks noChangeShapeType="1"/>
              </p:cNvSpPr>
              <p:nvPr/>
            </p:nvSpPr>
            <p:spPr bwMode="auto">
              <a:xfrm flipV="1">
                <a:off x="4024" y="2977"/>
                <a:ext cx="32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21" name="Line 197"/>
              <p:cNvSpPr>
                <a:spLocks noChangeShapeType="1"/>
              </p:cNvSpPr>
              <p:nvPr/>
            </p:nvSpPr>
            <p:spPr bwMode="auto">
              <a:xfrm flipV="1">
                <a:off x="4125" y="2956"/>
                <a:ext cx="33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22" name="Line 198"/>
              <p:cNvSpPr>
                <a:spLocks noChangeShapeType="1"/>
              </p:cNvSpPr>
              <p:nvPr/>
            </p:nvSpPr>
            <p:spPr bwMode="auto">
              <a:xfrm flipV="1">
                <a:off x="4227" y="2936"/>
                <a:ext cx="33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23" name="Line 199"/>
              <p:cNvSpPr>
                <a:spLocks noChangeShapeType="1"/>
              </p:cNvSpPr>
              <p:nvPr/>
            </p:nvSpPr>
            <p:spPr bwMode="auto">
              <a:xfrm flipV="1">
                <a:off x="4328" y="2915"/>
                <a:ext cx="33" cy="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24" name="Freeform 200"/>
              <p:cNvSpPr>
                <a:spLocks/>
              </p:cNvSpPr>
              <p:nvPr/>
            </p:nvSpPr>
            <p:spPr bwMode="auto">
              <a:xfrm>
                <a:off x="4430" y="2888"/>
                <a:ext cx="66" cy="13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26" y="25"/>
                  </a:cxn>
                  <a:cxn ang="0">
                    <a:pos x="253" y="0"/>
                  </a:cxn>
                </a:cxnLst>
                <a:rect l="0" t="0" r="r" b="b"/>
                <a:pathLst>
                  <a:path w="253" h="51">
                    <a:moveTo>
                      <a:pt x="0" y="51"/>
                    </a:moveTo>
                    <a:lnTo>
                      <a:pt x="126" y="25"/>
                    </a:lnTo>
                    <a:lnTo>
                      <a:pt x="253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25" name="Rectangle 201"/>
              <p:cNvSpPr>
                <a:spLocks noChangeArrowheads="1"/>
              </p:cNvSpPr>
              <p:nvPr/>
            </p:nvSpPr>
            <p:spPr bwMode="auto">
              <a:xfrm rot="20880000">
                <a:off x="932" y="3582"/>
                <a:ext cx="24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30.13'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26" name="Rectangle 202"/>
              <p:cNvSpPr>
                <a:spLocks noChangeArrowheads="1"/>
              </p:cNvSpPr>
              <p:nvPr/>
            </p:nvSpPr>
            <p:spPr bwMode="auto">
              <a:xfrm rot="20880000">
                <a:off x="4537" y="2862"/>
                <a:ext cx="24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30.00'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2096" y="3935"/>
                <a:ext cx="7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Found 3/4" Iron Pin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2105" y="4030"/>
                <a:ext cx="49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Set #5 Rebar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92E9AE-9635-C34B-164D-9507060153DE}"/>
                </a:ext>
              </a:extLst>
            </p:cNvPr>
            <p:cNvGrpSpPr/>
            <p:nvPr/>
          </p:nvGrpSpPr>
          <p:grpSpPr>
            <a:xfrm>
              <a:off x="5179926" y="4158581"/>
              <a:ext cx="1248867" cy="1103885"/>
              <a:chOff x="5179926" y="4158581"/>
              <a:chExt cx="1248867" cy="110388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B0EF71-DBFE-9E5E-5B2C-E550C7647301}"/>
                  </a:ext>
                </a:extLst>
              </p:cNvPr>
              <p:cNvSpPr txBox="1"/>
              <p:nvPr/>
            </p:nvSpPr>
            <p:spPr>
              <a:xfrm>
                <a:off x="5179926" y="4158581"/>
                <a:ext cx="8927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>
                    <a:latin typeface="+mj-lt"/>
                  </a:rPr>
                  <a:t>Easement</a:t>
                </a:r>
              </a:p>
            </p:txBody>
          </p:sp>
          <p:sp>
            <p:nvSpPr>
              <p:cNvPr id="3" name="Arc 2">
                <a:extLst>
                  <a:ext uri="{FF2B5EF4-FFF2-40B4-BE49-F238E27FC236}">
                    <a16:creationId xmlns:a16="http://schemas.microsoft.com/office/drawing/2014/main" id="{90B7A4C7-7A50-FAD5-30D4-9443BC69EB8F}"/>
                  </a:ext>
                </a:extLst>
              </p:cNvPr>
              <p:cNvSpPr/>
              <p:nvPr/>
            </p:nvSpPr>
            <p:spPr>
              <a:xfrm>
                <a:off x="5551715" y="4348066"/>
                <a:ext cx="877078" cy="914400"/>
              </a:xfrm>
              <a:prstGeom prst="arc">
                <a:avLst/>
              </a:prstGeom>
              <a:ln w="0"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795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975102-474F-579B-0E78-D41406A02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54" y="2007078"/>
            <a:ext cx="835224" cy="1664352"/>
          </a:xfr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A51FDD-07BD-A29E-F958-A90658264027}"/>
              </a:ext>
            </a:extLst>
          </p:cNvPr>
          <p:cNvGrpSpPr/>
          <p:nvPr/>
        </p:nvGrpSpPr>
        <p:grpSpPr>
          <a:xfrm>
            <a:off x="1708707" y="1877608"/>
            <a:ext cx="5188827" cy="3431512"/>
            <a:chOff x="2268544" y="3426489"/>
            <a:chExt cx="5188827" cy="34315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14D9EB-C45F-C727-FE60-20FE6914A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544" y="3426489"/>
              <a:ext cx="5188827" cy="3431512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F55169D-1AE0-6B3F-BAE9-4D5ADD4B24A4}"/>
                </a:ext>
              </a:extLst>
            </p:cNvPr>
            <p:cNvSpPr/>
            <p:nvPr/>
          </p:nvSpPr>
          <p:spPr>
            <a:xfrm>
              <a:off x="3667650" y="3466681"/>
              <a:ext cx="2190539" cy="1627835"/>
            </a:xfrm>
            <a:custGeom>
              <a:avLst/>
              <a:gdLst>
                <a:gd name="connsiteX0" fmla="*/ 40194 w 2270928"/>
                <a:gd name="connsiteY0" fmla="*/ 140677 h 1668026"/>
                <a:gd name="connsiteX1" fmla="*/ 1668027 w 2270928"/>
                <a:gd name="connsiteY1" fmla="*/ 40193 h 1668026"/>
                <a:gd name="connsiteX2" fmla="*/ 2029767 w 2270928"/>
                <a:gd name="connsiteY2" fmla="*/ 0 h 1668026"/>
                <a:gd name="connsiteX3" fmla="*/ 2250831 w 2270928"/>
                <a:gd name="connsiteY3" fmla="*/ 120580 h 1668026"/>
                <a:gd name="connsiteX4" fmla="*/ 2270928 w 2270928"/>
                <a:gd name="connsiteY4" fmla="*/ 1547446 h 1668026"/>
                <a:gd name="connsiteX5" fmla="*/ 2250831 w 2270928"/>
                <a:gd name="connsiteY5" fmla="*/ 1647929 h 1668026"/>
                <a:gd name="connsiteX6" fmla="*/ 2009671 w 2270928"/>
                <a:gd name="connsiteY6" fmla="*/ 1647929 h 1668026"/>
                <a:gd name="connsiteX7" fmla="*/ 1909187 w 2270928"/>
                <a:gd name="connsiteY7" fmla="*/ 1627833 h 1668026"/>
                <a:gd name="connsiteX8" fmla="*/ 1567543 w 2270928"/>
                <a:gd name="connsiteY8" fmla="*/ 1647929 h 1668026"/>
                <a:gd name="connsiteX9" fmla="*/ 1125416 w 2270928"/>
                <a:gd name="connsiteY9" fmla="*/ 1627833 h 1668026"/>
                <a:gd name="connsiteX10" fmla="*/ 1065125 w 2270928"/>
                <a:gd name="connsiteY10" fmla="*/ 1587639 h 1668026"/>
                <a:gd name="connsiteX11" fmla="*/ 422031 w 2270928"/>
                <a:gd name="connsiteY11" fmla="*/ 1668026 h 1668026"/>
                <a:gd name="connsiteX12" fmla="*/ 200967 w 2270928"/>
                <a:gd name="connsiteY12" fmla="*/ 1668026 h 1668026"/>
                <a:gd name="connsiteX13" fmla="*/ 60290 w 2270928"/>
                <a:gd name="connsiteY13" fmla="*/ 1647929 h 1668026"/>
                <a:gd name="connsiteX14" fmla="*/ 0 w 2270928"/>
                <a:gd name="connsiteY14" fmla="*/ 1547446 h 1668026"/>
                <a:gd name="connsiteX15" fmla="*/ 60290 w 2270928"/>
                <a:gd name="connsiteY15" fmla="*/ 783771 h 1668026"/>
                <a:gd name="connsiteX16" fmla="*/ 60290 w 2270928"/>
                <a:gd name="connsiteY16" fmla="*/ 401934 h 1668026"/>
                <a:gd name="connsiteX17" fmla="*/ 40194 w 2270928"/>
                <a:gd name="connsiteY17" fmla="*/ 140677 h 166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928" h="1668026">
                  <a:moveTo>
                    <a:pt x="40194" y="140677"/>
                  </a:moveTo>
                  <a:lnTo>
                    <a:pt x="1668027" y="40193"/>
                  </a:lnTo>
                  <a:lnTo>
                    <a:pt x="2029767" y="0"/>
                  </a:lnTo>
                  <a:lnTo>
                    <a:pt x="2250831" y="120580"/>
                  </a:lnTo>
                  <a:lnTo>
                    <a:pt x="2270928" y="1547446"/>
                  </a:lnTo>
                  <a:lnTo>
                    <a:pt x="2250831" y="1647929"/>
                  </a:lnTo>
                  <a:lnTo>
                    <a:pt x="2009671" y="1647929"/>
                  </a:lnTo>
                  <a:lnTo>
                    <a:pt x="1909187" y="1627833"/>
                  </a:lnTo>
                  <a:lnTo>
                    <a:pt x="1567543" y="1647929"/>
                  </a:lnTo>
                  <a:lnTo>
                    <a:pt x="1125416" y="1627833"/>
                  </a:lnTo>
                  <a:lnTo>
                    <a:pt x="1065125" y="1587639"/>
                  </a:lnTo>
                  <a:lnTo>
                    <a:pt x="422031" y="1668026"/>
                  </a:lnTo>
                  <a:lnTo>
                    <a:pt x="200967" y="1668026"/>
                  </a:lnTo>
                  <a:lnTo>
                    <a:pt x="60290" y="1647929"/>
                  </a:lnTo>
                  <a:lnTo>
                    <a:pt x="0" y="1547446"/>
                  </a:lnTo>
                  <a:lnTo>
                    <a:pt x="60290" y="783771"/>
                  </a:lnTo>
                  <a:lnTo>
                    <a:pt x="60290" y="401934"/>
                  </a:lnTo>
                  <a:lnTo>
                    <a:pt x="40194" y="1406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6FD4D7-D47E-17E5-FC9F-3F27FFECDA89}"/>
                </a:ext>
              </a:extLst>
            </p:cNvPr>
            <p:cNvSpPr/>
            <p:nvPr/>
          </p:nvSpPr>
          <p:spPr>
            <a:xfrm>
              <a:off x="3476531" y="4396966"/>
              <a:ext cx="531136" cy="464745"/>
            </a:xfrm>
            <a:custGeom>
              <a:avLst/>
              <a:gdLst>
                <a:gd name="connsiteX0" fmla="*/ 66392 w 531136"/>
                <a:gd name="connsiteY0" fmla="*/ 374210 h 464745"/>
                <a:gd name="connsiteX1" fmla="*/ 144855 w 531136"/>
                <a:gd name="connsiteY1" fmla="*/ 392317 h 464745"/>
                <a:gd name="connsiteX2" fmla="*/ 344031 w 531136"/>
                <a:gd name="connsiteY2" fmla="*/ 138820 h 464745"/>
                <a:gd name="connsiteX3" fmla="*/ 313853 w 531136"/>
                <a:gd name="connsiteY3" fmla="*/ 90535 h 464745"/>
                <a:gd name="connsiteX4" fmla="*/ 307818 w 531136"/>
                <a:gd name="connsiteY4" fmla="*/ 48285 h 464745"/>
                <a:gd name="connsiteX5" fmla="*/ 362138 w 531136"/>
                <a:gd name="connsiteY5" fmla="*/ 6036 h 464745"/>
                <a:gd name="connsiteX6" fmla="*/ 416459 w 531136"/>
                <a:gd name="connsiteY6" fmla="*/ 0 h 464745"/>
                <a:gd name="connsiteX7" fmla="*/ 368174 w 531136"/>
                <a:gd name="connsiteY7" fmla="*/ 42250 h 464745"/>
                <a:gd name="connsiteX8" fmla="*/ 356103 w 531136"/>
                <a:gd name="connsiteY8" fmla="*/ 96571 h 464745"/>
                <a:gd name="connsiteX9" fmla="*/ 398352 w 531136"/>
                <a:gd name="connsiteY9" fmla="*/ 120713 h 464745"/>
                <a:gd name="connsiteX10" fmla="*/ 476816 w 531136"/>
                <a:gd name="connsiteY10" fmla="*/ 78464 h 464745"/>
                <a:gd name="connsiteX11" fmla="*/ 494922 w 531136"/>
                <a:gd name="connsiteY11" fmla="*/ 18107 h 464745"/>
                <a:gd name="connsiteX12" fmla="*/ 531136 w 531136"/>
                <a:gd name="connsiteY12" fmla="*/ 18107 h 464745"/>
                <a:gd name="connsiteX13" fmla="*/ 519065 w 531136"/>
                <a:gd name="connsiteY13" fmla="*/ 114678 h 464745"/>
                <a:gd name="connsiteX14" fmla="*/ 452673 w 531136"/>
                <a:gd name="connsiteY14" fmla="*/ 181070 h 464745"/>
                <a:gd name="connsiteX15" fmla="*/ 404388 w 531136"/>
                <a:gd name="connsiteY15" fmla="*/ 168998 h 464745"/>
                <a:gd name="connsiteX16" fmla="*/ 187105 w 531136"/>
                <a:gd name="connsiteY16" fmla="*/ 434567 h 464745"/>
                <a:gd name="connsiteX17" fmla="*/ 144855 w 531136"/>
                <a:gd name="connsiteY17" fmla="*/ 464745 h 464745"/>
                <a:gd name="connsiteX18" fmla="*/ 30178 w 531136"/>
                <a:gd name="connsiteY18" fmla="*/ 446638 h 464745"/>
                <a:gd name="connsiteX19" fmla="*/ 0 w 531136"/>
                <a:gd name="connsiteY19" fmla="*/ 452674 h 464745"/>
                <a:gd name="connsiteX20" fmla="*/ 66392 w 531136"/>
                <a:gd name="connsiteY20" fmla="*/ 374210 h 46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1136" h="464745">
                  <a:moveTo>
                    <a:pt x="66392" y="374210"/>
                  </a:moveTo>
                  <a:lnTo>
                    <a:pt x="144855" y="392317"/>
                  </a:lnTo>
                  <a:lnTo>
                    <a:pt x="344031" y="138820"/>
                  </a:lnTo>
                  <a:lnTo>
                    <a:pt x="313853" y="90535"/>
                  </a:lnTo>
                  <a:lnTo>
                    <a:pt x="307818" y="48285"/>
                  </a:lnTo>
                  <a:lnTo>
                    <a:pt x="362138" y="6036"/>
                  </a:lnTo>
                  <a:lnTo>
                    <a:pt x="416459" y="0"/>
                  </a:lnTo>
                  <a:lnTo>
                    <a:pt x="368174" y="42250"/>
                  </a:lnTo>
                  <a:lnTo>
                    <a:pt x="356103" y="96571"/>
                  </a:lnTo>
                  <a:lnTo>
                    <a:pt x="398352" y="120713"/>
                  </a:lnTo>
                  <a:lnTo>
                    <a:pt x="476816" y="78464"/>
                  </a:lnTo>
                  <a:lnTo>
                    <a:pt x="494922" y="18107"/>
                  </a:lnTo>
                  <a:lnTo>
                    <a:pt x="531136" y="18107"/>
                  </a:lnTo>
                  <a:lnTo>
                    <a:pt x="519065" y="114678"/>
                  </a:lnTo>
                  <a:lnTo>
                    <a:pt x="452673" y="181070"/>
                  </a:lnTo>
                  <a:lnTo>
                    <a:pt x="404388" y="168998"/>
                  </a:lnTo>
                  <a:lnTo>
                    <a:pt x="187105" y="434567"/>
                  </a:lnTo>
                  <a:lnTo>
                    <a:pt x="144855" y="464745"/>
                  </a:lnTo>
                  <a:lnTo>
                    <a:pt x="30178" y="446638"/>
                  </a:lnTo>
                  <a:lnTo>
                    <a:pt x="0" y="452674"/>
                  </a:lnTo>
                  <a:lnTo>
                    <a:pt x="66392" y="3742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55E755-DDFE-F1D7-7BB5-768FEAF7D8A9}"/>
                </a:ext>
              </a:extLst>
            </p:cNvPr>
            <p:cNvSpPr/>
            <p:nvPr/>
          </p:nvSpPr>
          <p:spPr>
            <a:xfrm>
              <a:off x="3843524" y="3577214"/>
              <a:ext cx="187398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455 BT" panose="03090802040305080204" pitchFamily="66" charset="0"/>
                </a:rPr>
                <a:t>Case</a:t>
              </a:r>
            </a:p>
            <a:p>
              <a:pPr algn="ctr"/>
              <a:r>
                <a:rPr lang="en-US" sz="4000" b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rush455 BT" panose="03090802040305080204" pitchFamily="66" charset="0"/>
                </a:rPr>
                <a:t>A</a:t>
              </a:r>
            </a:p>
          </p:txBody>
        </p:sp>
        <p:sp>
          <p:nvSpPr>
            <p:cNvPr id="15" name="Cylinder 14">
              <a:extLst>
                <a:ext uri="{FF2B5EF4-FFF2-40B4-BE49-F238E27FC236}">
                  <a16:creationId xmlns:a16="http://schemas.microsoft.com/office/drawing/2014/main" id="{56CB34A2-2816-72E1-71A1-D50A4F6E1EF5}"/>
                </a:ext>
              </a:extLst>
            </p:cNvPr>
            <p:cNvSpPr/>
            <p:nvPr/>
          </p:nvSpPr>
          <p:spPr>
            <a:xfrm rot="13146850" flipH="1">
              <a:off x="3976005" y="4113620"/>
              <a:ext cx="102480" cy="388177"/>
            </a:xfrm>
            <a:prstGeom prst="can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718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68B81-35AD-4611-A20F-CB09AA569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Case A</a:t>
            </a:r>
          </a:p>
          <a:p>
            <a:pPr lvl="1"/>
            <a:r>
              <a:rPr lang="en-US"/>
              <a:t>Unrecorded Preliminary Plat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5400680" y="2014540"/>
            <a:ext cx="962025" cy="1588"/>
          </a:xfrm>
          <a:prstGeom prst="line">
            <a:avLst/>
          </a:pr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422901" y="1765301"/>
            <a:ext cx="9874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Lot   Area (sq ft)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422905" y="2095500"/>
            <a:ext cx="7902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1      42,750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22905" y="2260600"/>
            <a:ext cx="7902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2      42,750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422905" y="2425701"/>
            <a:ext cx="7902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3      42,750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422905" y="2590800"/>
            <a:ext cx="7902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4      42,750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422905" y="2754315"/>
            <a:ext cx="7902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5      42,750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1900242" y="4589464"/>
            <a:ext cx="5210175" cy="10556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5233988" y="5556252"/>
            <a:ext cx="1588" cy="307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5189538" y="5932489"/>
            <a:ext cx="90488" cy="90488"/>
          </a:xfrm>
          <a:custGeom>
            <a:avLst/>
            <a:gdLst/>
            <a:ahLst/>
            <a:cxnLst>
              <a:cxn ang="0">
                <a:pos x="217" y="110"/>
              </a:cxn>
              <a:cxn ang="0">
                <a:pos x="191" y="38"/>
              </a:cxn>
              <a:cxn ang="0">
                <a:pos x="125" y="0"/>
              </a:cxn>
              <a:cxn ang="0">
                <a:pos x="50" y="13"/>
              </a:cxn>
              <a:cxn ang="0">
                <a:pos x="0" y="72"/>
              </a:cxn>
              <a:cxn ang="0">
                <a:pos x="0" y="148"/>
              </a:cxn>
              <a:cxn ang="0">
                <a:pos x="50" y="207"/>
              </a:cxn>
              <a:cxn ang="0">
                <a:pos x="125" y="220"/>
              </a:cxn>
              <a:cxn ang="0">
                <a:pos x="191" y="182"/>
              </a:cxn>
              <a:cxn ang="0">
                <a:pos x="217" y="110"/>
              </a:cxn>
            </a:cxnLst>
            <a:rect l="0" t="0" r="r" b="b"/>
            <a:pathLst>
              <a:path w="217" h="220">
                <a:moveTo>
                  <a:pt x="217" y="110"/>
                </a:moveTo>
                <a:lnTo>
                  <a:pt x="191" y="38"/>
                </a:lnTo>
                <a:lnTo>
                  <a:pt x="125" y="0"/>
                </a:lnTo>
                <a:lnTo>
                  <a:pt x="50" y="13"/>
                </a:lnTo>
                <a:lnTo>
                  <a:pt x="0" y="72"/>
                </a:lnTo>
                <a:lnTo>
                  <a:pt x="0" y="148"/>
                </a:lnTo>
                <a:lnTo>
                  <a:pt x="50" y="207"/>
                </a:lnTo>
                <a:lnTo>
                  <a:pt x="125" y="220"/>
                </a:lnTo>
                <a:lnTo>
                  <a:pt x="191" y="182"/>
                </a:lnTo>
                <a:lnTo>
                  <a:pt x="217" y="11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5207001" y="6357940"/>
            <a:ext cx="58738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43"/>
              </a:cxn>
              <a:cxn ang="0">
                <a:pos x="70" y="61"/>
              </a:cxn>
              <a:cxn ang="0">
                <a:pos x="116" y="43"/>
              </a:cxn>
              <a:cxn ang="0">
                <a:pos x="140" y="0"/>
              </a:cxn>
            </a:cxnLst>
            <a:rect l="0" t="0" r="r" b="b"/>
            <a:pathLst>
              <a:path w="140" h="61">
                <a:moveTo>
                  <a:pt x="0" y="0"/>
                </a:moveTo>
                <a:lnTo>
                  <a:pt x="24" y="43"/>
                </a:lnTo>
                <a:lnTo>
                  <a:pt x="70" y="61"/>
                </a:lnTo>
                <a:lnTo>
                  <a:pt x="116" y="43"/>
                </a:lnTo>
                <a:lnTo>
                  <a:pt x="14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5207001" y="6096000"/>
            <a:ext cx="25400" cy="26194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5232401" y="6094415"/>
            <a:ext cx="33338" cy="2635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6" name="Freeform 18"/>
          <p:cNvSpPr>
            <a:spLocks/>
          </p:cNvSpPr>
          <p:nvPr/>
        </p:nvSpPr>
        <p:spPr bwMode="auto">
          <a:xfrm>
            <a:off x="5191130" y="5934079"/>
            <a:ext cx="85725" cy="87313"/>
          </a:xfrm>
          <a:custGeom>
            <a:avLst/>
            <a:gdLst/>
            <a:ahLst/>
            <a:cxnLst>
              <a:cxn ang="0">
                <a:pos x="207" y="104"/>
              </a:cxn>
              <a:cxn ang="0">
                <a:pos x="177" y="30"/>
              </a:cxn>
              <a:cxn ang="0">
                <a:pos x="104" y="0"/>
              </a:cxn>
              <a:cxn ang="0">
                <a:pos x="31" y="30"/>
              </a:cxn>
              <a:cxn ang="0">
                <a:pos x="0" y="104"/>
              </a:cxn>
              <a:cxn ang="0">
                <a:pos x="31" y="177"/>
              </a:cxn>
              <a:cxn ang="0">
                <a:pos x="104" y="207"/>
              </a:cxn>
              <a:cxn ang="0">
                <a:pos x="177" y="177"/>
              </a:cxn>
              <a:cxn ang="0">
                <a:pos x="207" y="104"/>
              </a:cxn>
            </a:cxnLst>
            <a:rect l="0" t="0" r="r" b="b"/>
            <a:pathLst>
              <a:path w="207" h="207">
                <a:moveTo>
                  <a:pt x="207" y="104"/>
                </a:moveTo>
                <a:lnTo>
                  <a:pt x="177" y="30"/>
                </a:lnTo>
                <a:lnTo>
                  <a:pt x="104" y="0"/>
                </a:lnTo>
                <a:lnTo>
                  <a:pt x="31" y="30"/>
                </a:lnTo>
                <a:lnTo>
                  <a:pt x="0" y="104"/>
                </a:lnTo>
                <a:lnTo>
                  <a:pt x="31" y="177"/>
                </a:lnTo>
                <a:lnTo>
                  <a:pt x="104" y="207"/>
                </a:lnTo>
                <a:lnTo>
                  <a:pt x="177" y="177"/>
                </a:lnTo>
                <a:lnTo>
                  <a:pt x="207" y="10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7" name="Freeform 19"/>
          <p:cNvSpPr>
            <a:spLocks/>
          </p:cNvSpPr>
          <p:nvPr/>
        </p:nvSpPr>
        <p:spPr bwMode="auto">
          <a:xfrm>
            <a:off x="5232401" y="5768975"/>
            <a:ext cx="31750" cy="12700"/>
          </a:xfrm>
          <a:custGeom>
            <a:avLst/>
            <a:gdLst/>
            <a:ahLst/>
            <a:cxnLst>
              <a:cxn ang="0">
                <a:pos x="75" y="28"/>
              </a:cxn>
              <a:cxn ang="0">
                <a:pos x="62" y="9"/>
              </a:cxn>
              <a:cxn ang="0">
                <a:pos x="39" y="0"/>
              </a:cxn>
              <a:cxn ang="0">
                <a:pos x="16" y="7"/>
              </a:cxn>
              <a:cxn ang="0">
                <a:pos x="0" y="25"/>
              </a:cxn>
            </a:cxnLst>
            <a:rect l="0" t="0" r="r" b="b"/>
            <a:pathLst>
              <a:path w="75" h="28">
                <a:moveTo>
                  <a:pt x="75" y="28"/>
                </a:moveTo>
                <a:lnTo>
                  <a:pt x="62" y="9"/>
                </a:lnTo>
                <a:lnTo>
                  <a:pt x="39" y="0"/>
                </a:lnTo>
                <a:lnTo>
                  <a:pt x="16" y="7"/>
                </a:lnTo>
                <a:lnTo>
                  <a:pt x="0" y="2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5233988" y="5580065"/>
            <a:ext cx="33338" cy="227014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5121276" y="5864226"/>
            <a:ext cx="222250" cy="231775"/>
          </a:xfrm>
          <a:custGeom>
            <a:avLst/>
            <a:gdLst/>
            <a:ahLst/>
            <a:cxnLst>
              <a:cxn ang="0">
                <a:pos x="269" y="0"/>
              </a:cxn>
              <a:cxn ang="0">
                <a:pos x="314" y="173"/>
              </a:cxn>
              <a:cxn ang="0">
                <a:pos x="476" y="81"/>
              </a:cxn>
              <a:cxn ang="0">
                <a:pos x="377" y="241"/>
              </a:cxn>
              <a:cxn ang="0">
                <a:pos x="535" y="276"/>
              </a:cxn>
              <a:cxn ang="0">
                <a:pos x="377" y="305"/>
              </a:cxn>
              <a:cxn ang="0">
                <a:pos x="474" y="463"/>
              </a:cxn>
              <a:cxn ang="0">
                <a:pos x="320" y="375"/>
              </a:cxn>
              <a:cxn ang="0">
                <a:pos x="267" y="562"/>
              </a:cxn>
              <a:cxn ang="0">
                <a:pos x="228" y="378"/>
              </a:cxn>
              <a:cxn ang="0">
                <a:pos x="61" y="461"/>
              </a:cxn>
              <a:cxn ang="0">
                <a:pos x="165" y="315"/>
              </a:cxn>
              <a:cxn ang="0">
                <a:pos x="0" y="272"/>
              </a:cxn>
              <a:cxn ang="0">
                <a:pos x="165" y="237"/>
              </a:cxn>
              <a:cxn ang="0">
                <a:pos x="62" y="84"/>
              </a:cxn>
              <a:cxn ang="0">
                <a:pos x="217" y="176"/>
              </a:cxn>
              <a:cxn ang="0">
                <a:pos x="269" y="0"/>
              </a:cxn>
            </a:cxnLst>
            <a:rect l="0" t="0" r="r" b="b"/>
            <a:pathLst>
              <a:path w="535" h="562">
                <a:moveTo>
                  <a:pt x="269" y="0"/>
                </a:moveTo>
                <a:lnTo>
                  <a:pt x="314" y="173"/>
                </a:lnTo>
                <a:lnTo>
                  <a:pt x="476" y="81"/>
                </a:lnTo>
                <a:lnTo>
                  <a:pt x="377" y="241"/>
                </a:lnTo>
                <a:lnTo>
                  <a:pt x="535" y="276"/>
                </a:lnTo>
                <a:lnTo>
                  <a:pt x="377" y="305"/>
                </a:lnTo>
                <a:lnTo>
                  <a:pt x="474" y="463"/>
                </a:lnTo>
                <a:lnTo>
                  <a:pt x="320" y="375"/>
                </a:lnTo>
                <a:lnTo>
                  <a:pt x="267" y="562"/>
                </a:lnTo>
                <a:lnTo>
                  <a:pt x="228" y="378"/>
                </a:lnTo>
                <a:lnTo>
                  <a:pt x="61" y="461"/>
                </a:lnTo>
                <a:lnTo>
                  <a:pt x="165" y="315"/>
                </a:lnTo>
                <a:lnTo>
                  <a:pt x="0" y="272"/>
                </a:lnTo>
                <a:lnTo>
                  <a:pt x="165" y="237"/>
                </a:lnTo>
                <a:lnTo>
                  <a:pt x="62" y="84"/>
                </a:lnTo>
                <a:lnTo>
                  <a:pt x="217" y="176"/>
                </a:lnTo>
                <a:lnTo>
                  <a:pt x="269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5229230" y="5956301"/>
            <a:ext cx="4763" cy="39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22"/>
              </a:cxn>
              <a:cxn ang="0">
                <a:pos x="12" y="70"/>
              </a:cxn>
              <a:cxn ang="0">
                <a:pos x="11" y="96"/>
              </a:cxn>
            </a:cxnLst>
            <a:rect l="0" t="0" r="r" b="b"/>
            <a:pathLst>
              <a:path w="12" h="96">
                <a:moveTo>
                  <a:pt x="0" y="0"/>
                </a:moveTo>
                <a:lnTo>
                  <a:pt x="5" y="22"/>
                </a:lnTo>
                <a:lnTo>
                  <a:pt x="12" y="70"/>
                </a:lnTo>
                <a:lnTo>
                  <a:pt x="11" y="9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5203826" y="5956301"/>
            <a:ext cx="25400" cy="39688"/>
          </a:xfrm>
          <a:custGeom>
            <a:avLst/>
            <a:gdLst/>
            <a:ahLst/>
            <a:cxnLst>
              <a:cxn ang="0">
                <a:pos x="6" y="86"/>
              </a:cxn>
              <a:cxn ang="0">
                <a:pos x="10" y="85"/>
              </a:cxn>
              <a:cxn ang="0">
                <a:pos x="11" y="81"/>
              </a:cxn>
              <a:cxn ang="0">
                <a:pos x="9" y="78"/>
              </a:cxn>
              <a:cxn ang="0">
                <a:pos x="6" y="78"/>
              </a:cxn>
              <a:cxn ang="0">
                <a:pos x="2" y="79"/>
              </a:cxn>
              <a:cxn ang="0">
                <a:pos x="0" y="83"/>
              </a:cxn>
              <a:cxn ang="0">
                <a:pos x="0" y="88"/>
              </a:cxn>
              <a:cxn ang="0">
                <a:pos x="3" y="93"/>
              </a:cxn>
              <a:cxn ang="0">
                <a:pos x="6" y="96"/>
              </a:cxn>
              <a:cxn ang="0">
                <a:pos x="11" y="97"/>
              </a:cxn>
              <a:cxn ang="0">
                <a:pos x="16" y="96"/>
              </a:cxn>
              <a:cxn ang="0">
                <a:pos x="20" y="95"/>
              </a:cxn>
              <a:cxn ang="0">
                <a:pos x="25" y="91"/>
              </a:cxn>
              <a:cxn ang="0">
                <a:pos x="31" y="84"/>
              </a:cxn>
              <a:cxn ang="0">
                <a:pos x="33" y="78"/>
              </a:cxn>
              <a:cxn ang="0">
                <a:pos x="38" y="67"/>
              </a:cxn>
              <a:cxn ang="0">
                <a:pos x="61" y="0"/>
              </a:cxn>
            </a:cxnLst>
            <a:rect l="0" t="0" r="r" b="b"/>
            <a:pathLst>
              <a:path w="61" h="97">
                <a:moveTo>
                  <a:pt x="6" y="86"/>
                </a:moveTo>
                <a:lnTo>
                  <a:pt x="10" y="85"/>
                </a:lnTo>
                <a:lnTo>
                  <a:pt x="11" y="81"/>
                </a:lnTo>
                <a:lnTo>
                  <a:pt x="9" y="78"/>
                </a:lnTo>
                <a:lnTo>
                  <a:pt x="6" y="78"/>
                </a:lnTo>
                <a:lnTo>
                  <a:pt x="2" y="79"/>
                </a:lnTo>
                <a:lnTo>
                  <a:pt x="0" y="83"/>
                </a:lnTo>
                <a:lnTo>
                  <a:pt x="0" y="88"/>
                </a:lnTo>
                <a:lnTo>
                  <a:pt x="3" y="93"/>
                </a:lnTo>
                <a:lnTo>
                  <a:pt x="6" y="96"/>
                </a:lnTo>
                <a:lnTo>
                  <a:pt x="11" y="97"/>
                </a:lnTo>
                <a:lnTo>
                  <a:pt x="16" y="96"/>
                </a:lnTo>
                <a:lnTo>
                  <a:pt x="20" y="95"/>
                </a:lnTo>
                <a:lnTo>
                  <a:pt x="25" y="91"/>
                </a:lnTo>
                <a:lnTo>
                  <a:pt x="31" y="84"/>
                </a:lnTo>
                <a:lnTo>
                  <a:pt x="33" y="78"/>
                </a:lnTo>
                <a:lnTo>
                  <a:pt x="38" y="67"/>
                </a:lnTo>
                <a:lnTo>
                  <a:pt x="61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2" name="Freeform 24"/>
          <p:cNvSpPr>
            <a:spLocks/>
          </p:cNvSpPr>
          <p:nvPr/>
        </p:nvSpPr>
        <p:spPr bwMode="auto">
          <a:xfrm>
            <a:off x="5229230" y="5956301"/>
            <a:ext cx="4763" cy="39688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1"/>
              </a:cxn>
              <a:cxn ang="0">
                <a:pos x="1" y="22"/>
              </a:cxn>
              <a:cxn ang="0">
                <a:pos x="12" y="93"/>
              </a:cxn>
              <a:cxn ang="0">
                <a:pos x="12" y="96"/>
              </a:cxn>
            </a:cxnLst>
            <a:rect l="0" t="0" r="r" b="b"/>
            <a:pathLst>
              <a:path w="12" h="96">
                <a:moveTo>
                  <a:pt x="1" y="0"/>
                </a:moveTo>
                <a:lnTo>
                  <a:pt x="0" y="11"/>
                </a:lnTo>
                <a:lnTo>
                  <a:pt x="1" y="22"/>
                </a:lnTo>
                <a:lnTo>
                  <a:pt x="12" y="93"/>
                </a:lnTo>
                <a:lnTo>
                  <a:pt x="12" y="9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3" name="Freeform 25"/>
          <p:cNvSpPr>
            <a:spLocks/>
          </p:cNvSpPr>
          <p:nvPr/>
        </p:nvSpPr>
        <p:spPr bwMode="auto">
          <a:xfrm>
            <a:off x="5233992" y="5954713"/>
            <a:ext cx="23813" cy="41275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5" y="80"/>
              </a:cxn>
              <a:cxn ang="0">
                <a:pos x="13" y="53"/>
              </a:cxn>
              <a:cxn ang="0">
                <a:pos x="22" y="29"/>
              </a:cxn>
              <a:cxn ang="0">
                <a:pos x="26" y="19"/>
              </a:cxn>
              <a:cxn ang="0">
                <a:pos x="31" y="12"/>
              </a:cxn>
              <a:cxn ang="0">
                <a:pos x="36" y="6"/>
              </a:cxn>
              <a:cxn ang="0">
                <a:pos x="41" y="2"/>
              </a:cxn>
              <a:cxn ang="0">
                <a:pos x="46" y="1"/>
              </a:cxn>
              <a:cxn ang="0">
                <a:pos x="51" y="0"/>
              </a:cxn>
              <a:cxn ang="0">
                <a:pos x="55" y="1"/>
              </a:cxn>
              <a:cxn ang="0">
                <a:pos x="57" y="3"/>
              </a:cxn>
              <a:cxn ang="0">
                <a:pos x="58" y="6"/>
              </a:cxn>
              <a:cxn ang="0">
                <a:pos x="59" y="9"/>
              </a:cxn>
              <a:cxn ang="0">
                <a:pos x="58" y="12"/>
              </a:cxn>
              <a:cxn ang="0">
                <a:pos x="55" y="13"/>
              </a:cxn>
              <a:cxn ang="0">
                <a:pos x="52" y="13"/>
              </a:cxn>
              <a:cxn ang="0">
                <a:pos x="50" y="11"/>
              </a:cxn>
              <a:cxn ang="0">
                <a:pos x="51" y="8"/>
              </a:cxn>
              <a:cxn ang="0">
                <a:pos x="52" y="7"/>
              </a:cxn>
              <a:cxn ang="0">
                <a:pos x="55" y="6"/>
              </a:cxn>
            </a:cxnLst>
            <a:rect l="0" t="0" r="r" b="b"/>
            <a:pathLst>
              <a:path w="59" h="98">
                <a:moveTo>
                  <a:pt x="0" y="98"/>
                </a:moveTo>
                <a:lnTo>
                  <a:pt x="5" y="80"/>
                </a:lnTo>
                <a:lnTo>
                  <a:pt x="13" y="53"/>
                </a:lnTo>
                <a:lnTo>
                  <a:pt x="22" y="29"/>
                </a:lnTo>
                <a:lnTo>
                  <a:pt x="26" y="19"/>
                </a:lnTo>
                <a:lnTo>
                  <a:pt x="31" y="12"/>
                </a:lnTo>
                <a:lnTo>
                  <a:pt x="36" y="6"/>
                </a:lnTo>
                <a:lnTo>
                  <a:pt x="41" y="2"/>
                </a:lnTo>
                <a:lnTo>
                  <a:pt x="46" y="1"/>
                </a:lnTo>
                <a:lnTo>
                  <a:pt x="51" y="0"/>
                </a:lnTo>
                <a:lnTo>
                  <a:pt x="55" y="1"/>
                </a:lnTo>
                <a:lnTo>
                  <a:pt x="57" y="3"/>
                </a:lnTo>
                <a:lnTo>
                  <a:pt x="58" y="6"/>
                </a:lnTo>
                <a:lnTo>
                  <a:pt x="59" y="9"/>
                </a:lnTo>
                <a:lnTo>
                  <a:pt x="58" y="12"/>
                </a:lnTo>
                <a:lnTo>
                  <a:pt x="55" y="13"/>
                </a:lnTo>
                <a:lnTo>
                  <a:pt x="52" y="13"/>
                </a:lnTo>
                <a:lnTo>
                  <a:pt x="50" y="11"/>
                </a:lnTo>
                <a:lnTo>
                  <a:pt x="51" y="8"/>
                </a:lnTo>
                <a:lnTo>
                  <a:pt x="52" y="7"/>
                </a:lnTo>
                <a:lnTo>
                  <a:pt x="55" y="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 flipV="1">
            <a:off x="6470651" y="1460502"/>
            <a:ext cx="660400" cy="309721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1484313" y="1460501"/>
            <a:ext cx="4986338" cy="527051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1520828" y="4799014"/>
            <a:ext cx="6221413" cy="1260475"/>
          </a:xfrm>
          <a:prstGeom prst="line">
            <a:avLst/>
          </a:prstGeom>
          <a:noFill/>
          <a:ln w="635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 rot="20880000">
            <a:off x="3766832" y="5285290"/>
            <a:ext cx="154048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 78°32'42" W     979.95'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 rot="4680000">
            <a:off x="6146315" y="2777075"/>
            <a:ext cx="14795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 12°03'40" E     610.95'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 rot="15840000">
            <a:off x="856394" y="3870863"/>
            <a:ext cx="14907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N 6°04'10" W     700.24'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 rot="21240000">
            <a:off x="3353444" y="1496908"/>
            <a:ext cx="15084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N 83°58'17" E     911.85'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 rot="20880000">
            <a:off x="2113245" y="5683753"/>
            <a:ext cx="92653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+mn-lt"/>
                <a:cs typeface="Arial" pitchFamily="34" charset="0"/>
              </a:rPr>
              <a:t>McArthur Lane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3194051" y="2136775"/>
            <a:ext cx="70743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To F. Hutch 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3194051" y="2301875"/>
            <a:ext cx="1229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Badger County RoD 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3194051" y="2466976"/>
            <a:ext cx="14112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Vol 201, Pages 21 &amp; 22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3194055" y="2632075"/>
            <a:ext cx="5738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Sep 1978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3181355" y="6219827"/>
            <a:ext cx="96202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3221038" y="6029327"/>
            <a:ext cx="4440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Legend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H="1" flipV="1">
            <a:off x="6000755" y="3216275"/>
            <a:ext cx="328613" cy="1531939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H="1" flipV="1">
            <a:off x="5192715" y="3379788"/>
            <a:ext cx="328613" cy="1531939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 flipV="1">
            <a:off x="4384680" y="3543300"/>
            <a:ext cx="328613" cy="1531939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H="1" flipV="1">
            <a:off x="3576639" y="3706814"/>
            <a:ext cx="327025" cy="1533526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H="1">
            <a:off x="3095626" y="4589463"/>
            <a:ext cx="4014788" cy="814388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H="1" flipV="1">
            <a:off x="2768605" y="3870326"/>
            <a:ext cx="327025" cy="1533526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 flipV="1">
            <a:off x="7164392" y="4475164"/>
            <a:ext cx="511175" cy="103188"/>
          </a:xfrm>
          <a:prstGeom prst="line">
            <a:avLst/>
          </a:prstGeom>
          <a:noFill/>
          <a:ln w="635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 flipV="1">
            <a:off x="2768601" y="3706815"/>
            <a:ext cx="808038" cy="163513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 flipV="1">
            <a:off x="3575055" y="3543302"/>
            <a:ext cx="809625" cy="165100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4384676" y="3379790"/>
            <a:ext cx="808038" cy="163513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 flipV="1">
            <a:off x="5192713" y="3216278"/>
            <a:ext cx="808038" cy="163513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 flipV="1">
            <a:off x="6000755" y="3052766"/>
            <a:ext cx="809625" cy="163513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1484313" y="1987552"/>
            <a:ext cx="387350" cy="36353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 flipH="1" flipV="1">
            <a:off x="7143755" y="4611689"/>
            <a:ext cx="28575" cy="133351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1876426" y="5678490"/>
            <a:ext cx="14288" cy="1365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V="1">
            <a:off x="1516063" y="5815013"/>
            <a:ext cx="374650" cy="76200"/>
          </a:xfrm>
          <a:prstGeom prst="line">
            <a:avLst/>
          </a:prstGeom>
          <a:noFill/>
          <a:ln w="635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V="1">
            <a:off x="7172326" y="4670426"/>
            <a:ext cx="374650" cy="74614"/>
          </a:xfrm>
          <a:prstGeom prst="line">
            <a:avLst/>
          </a:prstGeom>
          <a:noFill/>
          <a:ln w="635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 rot="20880000">
            <a:off x="4886467" y="5002715"/>
            <a:ext cx="4632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976.80'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24" name="Rectangle 76"/>
          <p:cNvSpPr>
            <a:spLocks noChangeArrowheads="1"/>
          </p:cNvSpPr>
          <p:nvPr/>
        </p:nvSpPr>
        <p:spPr bwMode="auto">
          <a:xfrm rot="20880000">
            <a:off x="1461025" y="5684529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30.13'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 rot="20880000">
            <a:off x="7202219" y="4517413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30.00'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3327401" y="6246815"/>
            <a:ext cx="12066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Found 3/4" Iron Pin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3341692" y="6397626"/>
            <a:ext cx="7800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Set #5 Rebar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28" name="Line 80"/>
          <p:cNvSpPr>
            <a:spLocks noChangeShapeType="1"/>
          </p:cNvSpPr>
          <p:nvPr/>
        </p:nvSpPr>
        <p:spPr bwMode="auto">
          <a:xfrm flipV="1">
            <a:off x="1335091" y="5656264"/>
            <a:ext cx="511175" cy="103188"/>
          </a:xfrm>
          <a:prstGeom prst="line">
            <a:avLst/>
          </a:prstGeom>
          <a:noFill/>
          <a:ln w="635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grpSp>
        <p:nvGrpSpPr>
          <p:cNvPr id="2" name="Group 518"/>
          <p:cNvGrpSpPr/>
          <p:nvPr/>
        </p:nvGrpSpPr>
        <p:grpSpPr>
          <a:xfrm>
            <a:off x="2719132" y="3175534"/>
            <a:ext cx="4237874" cy="2144590"/>
            <a:chOff x="2719130" y="3175533"/>
            <a:chExt cx="4237874" cy="2144591"/>
          </a:xfrm>
        </p:grpSpPr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 rot="4680000">
              <a:off x="6637846" y="3756562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285.00'</a:t>
              </a: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 rot="20880000">
              <a:off x="6489315" y="4479821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 rot="20880000">
              <a:off x="5686040" y="4644920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 rot="20880000">
              <a:off x="4878002" y="4808432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 rot="20880000">
              <a:off x="4069965" y="4971946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 rot="20880000">
              <a:off x="3276215" y="5135458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 rot="4680000">
              <a:off x="2357011" y="4612221"/>
              <a:ext cx="90890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N 12°03'40" W</a:t>
              </a: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3257551" y="4414837"/>
              <a:ext cx="30136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Lot 5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3992563" y="4260849"/>
              <a:ext cx="30136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Lot 4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4800601" y="4098925"/>
              <a:ext cx="30136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Lot 3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5610226" y="3935413"/>
              <a:ext cx="30136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Lot 2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6365876" y="3749673"/>
              <a:ext cx="30136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Lot 1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 rot="4680000">
              <a:off x="2810704" y="4582060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285.00'</a:t>
              </a: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 rot="20880000">
              <a:off x="3996397" y="3279988"/>
              <a:ext cx="150522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N 78°32'42" E      750.00'</a:t>
              </a: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 rot="20880000">
              <a:off x="3059301" y="3829584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 rot="20880000">
              <a:off x="3853051" y="3667659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 rot="20880000">
              <a:off x="4661088" y="3504145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 rot="20880000">
              <a:off x="5469126" y="3340633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 rot="20880000">
              <a:off x="6270813" y="3175533"/>
              <a:ext cx="4536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150.00'</a:t>
              </a:r>
              <a:endParaRPr kumimoji="0" lang="en-US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2135" name="Line 87"/>
          <p:cNvSpPr>
            <a:spLocks noChangeShapeType="1"/>
          </p:cNvSpPr>
          <p:nvPr/>
        </p:nvSpPr>
        <p:spPr bwMode="auto">
          <a:xfrm>
            <a:off x="1865313" y="5842001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36" name="Line 88"/>
          <p:cNvSpPr>
            <a:spLocks noChangeShapeType="1"/>
          </p:cNvSpPr>
          <p:nvPr/>
        </p:nvSpPr>
        <p:spPr bwMode="auto">
          <a:xfrm>
            <a:off x="1873251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37" name="Line 89"/>
          <p:cNvSpPr>
            <a:spLocks noChangeShapeType="1"/>
          </p:cNvSpPr>
          <p:nvPr/>
        </p:nvSpPr>
        <p:spPr bwMode="auto">
          <a:xfrm>
            <a:off x="1874838" y="5842001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38" name="Line 90"/>
          <p:cNvSpPr>
            <a:spLocks noChangeShapeType="1"/>
          </p:cNvSpPr>
          <p:nvPr/>
        </p:nvSpPr>
        <p:spPr bwMode="auto">
          <a:xfrm>
            <a:off x="1882776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39" name="Line 91"/>
          <p:cNvSpPr>
            <a:spLocks noChangeShapeType="1"/>
          </p:cNvSpPr>
          <p:nvPr/>
        </p:nvSpPr>
        <p:spPr bwMode="auto">
          <a:xfrm>
            <a:off x="1884363" y="5842001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0" name="Line 92"/>
          <p:cNvSpPr>
            <a:spLocks noChangeShapeType="1"/>
          </p:cNvSpPr>
          <p:nvPr/>
        </p:nvSpPr>
        <p:spPr bwMode="auto">
          <a:xfrm>
            <a:off x="1893888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>
            <a:off x="1895476" y="5842001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2" name="Line 94"/>
          <p:cNvSpPr>
            <a:spLocks noChangeShapeType="1"/>
          </p:cNvSpPr>
          <p:nvPr/>
        </p:nvSpPr>
        <p:spPr bwMode="auto">
          <a:xfrm>
            <a:off x="1903413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3" name="Line 95"/>
          <p:cNvSpPr>
            <a:spLocks noChangeShapeType="1"/>
          </p:cNvSpPr>
          <p:nvPr/>
        </p:nvSpPr>
        <p:spPr bwMode="auto">
          <a:xfrm>
            <a:off x="1905001" y="5842001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4" name="Line 96"/>
          <p:cNvSpPr>
            <a:spLocks noChangeShapeType="1"/>
          </p:cNvSpPr>
          <p:nvPr/>
        </p:nvSpPr>
        <p:spPr bwMode="auto">
          <a:xfrm>
            <a:off x="1912938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5" name="Line 97"/>
          <p:cNvSpPr>
            <a:spLocks noChangeShapeType="1"/>
          </p:cNvSpPr>
          <p:nvPr/>
        </p:nvSpPr>
        <p:spPr bwMode="auto">
          <a:xfrm>
            <a:off x="1916113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6" name="Line 98"/>
          <p:cNvSpPr>
            <a:spLocks noChangeShapeType="1"/>
          </p:cNvSpPr>
          <p:nvPr/>
        </p:nvSpPr>
        <p:spPr bwMode="auto">
          <a:xfrm flipV="1">
            <a:off x="1917701" y="5837240"/>
            <a:ext cx="1588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7" name="Line 99"/>
          <p:cNvSpPr>
            <a:spLocks noChangeShapeType="1"/>
          </p:cNvSpPr>
          <p:nvPr/>
        </p:nvSpPr>
        <p:spPr bwMode="auto">
          <a:xfrm flipV="1">
            <a:off x="1917701" y="583565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8" name="Line 100"/>
          <p:cNvSpPr>
            <a:spLocks noChangeShapeType="1"/>
          </p:cNvSpPr>
          <p:nvPr/>
        </p:nvSpPr>
        <p:spPr bwMode="auto">
          <a:xfrm flipV="1">
            <a:off x="1917701" y="5827715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49" name="Line 101"/>
          <p:cNvSpPr>
            <a:spLocks noChangeShapeType="1"/>
          </p:cNvSpPr>
          <p:nvPr/>
        </p:nvSpPr>
        <p:spPr bwMode="auto">
          <a:xfrm flipV="1">
            <a:off x="1917701" y="58245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0" name="Line 102"/>
          <p:cNvSpPr>
            <a:spLocks noChangeShapeType="1"/>
          </p:cNvSpPr>
          <p:nvPr/>
        </p:nvSpPr>
        <p:spPr bwMode="auto">
          <a:xfrm flipV="1">
            <a:off x="1917701" y="5816601"/>
            <a:ext cx="1588" cy="79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1" name="Line 103"/>
          <p:cNvSpPr>
            <a:spLocks noChangeShapeType="1"/>
          </p:cNvSpPr>
          <p:nvPr/>
        </p:nvSpPr>
        <p:spPr bwMode="auto">
          <a:xfrm flipV="1">
            <a:off x="1917701" y="581501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2" name="Line 104"/>
          <p:cNvSpPr>
            <a:spLocks noChangeShapeType="1"/>
          </p:cNvSpPr>
          <p:nvPr/>
        </p:nvSpPr>
        <p:spPr bwMode="auto">
          <a:xfrm flipV="1">
            <a:off x="1917701" y="5807075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3" name="Line 105"/>
          <p:cNvSpPr>
            <a:spLocks noChangeShapeType="1"/>
          </p:cNvSpPr>
          <p:nvPr/>
        </p:nvSpPr>
        <p:spPr bwMode="auto">
          <a:xfrm flipV="1">
            <a:off x="1917701" y="58039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4" name="Line 106"/>
          <p:cNvSpPr>
            <a:spLocks noChangeShapeType="1"/>
          </p:cNvSpPr>
          <p:nvPr/>
        </p:nvSpPr>
        <p:spPr bwMode="auto">
          <a:xfrm flipV="1">
            <a:off x="1917701" y="5795964"/>
            <a:ext cx="1588" cy="79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5" name="Line 107"/>
          <p:cNvSpPr>
            <a:spLocks noChangeShapeType="1"/>
          </p:cNvSpPr>
          <p:nvPr/>
        </p:nvSpPr>
        <p:spPr bwMode="auto">
          <a:xfrm flipV="1">
            <a:off x="1917701" y="5794376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6" name="Line 108"/>
          <p:cNvSpPr>
            <a:spLocks noChangeShapeType="1"/>
          </p:cNvSpPr>
          <p:nvPr/>
        </p:nvSpPr>
        <p:spPr bwMode="auto">
          <a:xfrm flipV="1">
            <a:off x="1917701" y="578961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7" name="Line 109"/>
          <p:cNvSpPr>
            <a:spLocks noChangeShapeType="1"/>
          </p:cNvSpPr>
          <p:nvPr/>
        </p:nvSpPr>
        <p:spPr bwMode="auto">
          <a:xfrm flipH="1">
            <a:off x="1916113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8" name="Line 110"/>
          <p:cNvSpPr>
            <a:spLocks noChangeShapeType="1"/>
          </p:cNvSpPr>
          <p:nvPr/>
        </p:nvSpPr>
        <p:spPr bwMode="auto">
          <a:xfrm flipH="1">
            <a:off x="1912938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59" name="Line 111"/>
          <p:cNvSpPr>
            <a:spLocks noChangeShapeType="1"/>
          </p:cNvSpPr>
          <p:nvPr/>
        </p:nvSpPr>
        <p:spPr bwMode="auto">
          <a:xfrm flipH="1">
            <a:off x="1905001" y="5789615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0" name="Line 112"/>
          <p:cNvSpPr>
            <a:spLocks noChangeShapeType="1"/>
          </p:cNvSpPr>
          <p:nvPr/>
        </p:nvSpPr>
        <p:spPr bwMode="auto">
          <a:xfrm flipH="1">
            <a:off x="1903413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1" name="Line 113"/>
          <p:cNvSpPr>
            <a:spLocks noChangeShapeType="1"/>
          </p:cNvSpPr>
          <p:nvPr/>
        </p:nvSpPr>
        <p:spPr bwMode="auto">
          <a:xfrm flipH="1">
            <a:off x="1895476" y="5789615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2" name="Line 114"/>
          <p:cNvSpPr>
            <a:spLocks noChangeShapeType="1"/>
          </p:cNvSpPr>
          <p:nvPr/>
        </p:nvSpPr>
        <p:spPr bwMode="auto">
          <a:xfrm flipH="1">
            <a:off x="1892301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3" name="Line 115"/>
          <p:cNvSpPr>
            <a:spLocks noChangeShapeType="1"/>
          </p:cNvSpPr>
          <p:nvPr/>
        </p:nvSpPr>
        <p:spPr bwMode="auto">
          <a:xfrm flipH="1">
            <a:off x="1884363" y="5789615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4" name="Line 116"/>
          <p:cNvSpPr>
            <a:spLocks noChangeShapeType="1"/>
          </p:cNvSpPr>
          <p:nvPr/>
        </p:nvSpPr>
        <p:spPr bwMode="auto">
          <a:xfrm flipH="1">
            <a:off x="1882776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5" name="Line 117"/>
          <p:cNvSpPr>
            <a:spLocks noChangeShapeType="1"/>
          </p:cNvSpPr>
          <p:nvPr/>
        </p:nvSpPr>
        <p:spPr bwMode="auto">
          <a:xfrm flipH="1">
            <a:off x="1874838" y="5789615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6" name="Line 118"/>
          <p:cNvSpPr>
            <a:spLocks noChangeShapeType="1"/>
          </p:cNvSpPr>
          <p:nvPr/>
        </p:nvSpPr>
        <p:spPr bwMode="auto">
          <a:xfrm flipH="1">
            <a:off x="1871663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7" name="Line 119"/>
          <p:cNvSpPr>
            <a:spLocks noChangeShapeType="1"/>
          </p:cNvSpPr>
          <p:nvPr/>
        </p:nvSpPr>
        <p:spPr bwMode="auto">
          <a:xfrm flipH="1">
            <a:off x="1865313" y="5789615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8" name="Line 120"/>
          <p:cNvSpPr>
            <a:spLocks noChangeShapeType="1"/>
          </p:cNvSpPr>
          <p:nvPr/>
        </p:nvSpPr>
        <p:spPr bwMode="auto">
          <a:xfrm>
            <a:off x="1865313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69" name="Line 121"/>
          <p:cNvSpPr>
            <a:spLocks noChangeShapeType="1"/>
          </p:cNvSpPr>
          <p:nvPr/>
        </p:nvSpPr>
        <p:spPr bwMode="auto">
          <a:xfrm>
            <a:off x="1865313" y="57896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0" name="Line 122"/>
          <p:cNvSpPr>
            <a:spLocks noChangeShapeType="1"/>
          </p:cNvSpPr>
          <p:nvPr/>
        </p:nvSpPr>
        <p:spPr bwMode="auto">
          <a:xfrm>
            <a:off x="1865313" y="5792789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1" name="Line 123"/>
          <p:cNvSpPr>
            <a:spLocks noChangeShapeType="1"/>
          </p:cNvSpPr>
          <p:nvPr/>
        </p:nvSpPr>
        <p:spPr bwMode="auto">
          <a:xfrm>
            <a:off x="1865313" y="58007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2" name="Line 124"/>
          <p:cNvSpPr>
            <a:spLocks noChangeShapeType="1"/>
          </p:cNvSpPr>
          <p:nvPr/>
        </p:nvSpPr>
        <p:spPr bwMode="auto">
          <a:xfrm>
            <a:off x="1865313" y="5802313"/>
            <a:ext cx="1588" cy="79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3" name="Line 125"/>
          <p:cNvSpPr>
            <a:spLocks noChangeShapeType="1"/>
          </p:cNvSpPr>
          <p:nvPr/>
        </p:nvSpPr>
        <p:spPr bwMode="auto">
          <a:xfrm>
            <a:off x="1865313" y="581025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4" name="Line 126"/>
          <p:cNvSpPr>
            <a:spLocks noChangeShapeType="1"/>
          </p:cNvSpPr>
          <p:nvPr/>
        </p:nvSpPr>
        <p:spPr bwMode="auto">
          <a:xfrm>
            <a:off x="1865313" y="5813427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5" name="Line 127"/>
          <p:cNvSpPr>
            <a:spLocks noChangeShapeType="1"/>
          </p:cNvSpPr>
          <p:nvPr/>
        </p:nvSpPr>
        <p:spPr bwMode="auto">
          <a:xfrm>
            <a:off x="1865313" y="582136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6" name="Line 128"/>
          <p:cNvSpPr>
            <a:spLocks noChangeShapeType="1"/>
          </p:cNvSpPr>
          <p:nvPr/>
        </p:nvSpPr>
        <p:spPr bwMode="auto">
          <a:xfrm>
            <a:off x="1865313" y="5824539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7" name="Line 129"/>
          <p:cNvSpPr>
            <a:spLocks noChangeShapeType="1"/>
          </p:cNvSpPr>
          <p:nvPr/>
        </p:nvSpPr>
        <p:spPr bwMode="auto">
          <a:xfrm>
            <a:off x="1865313" y="5830889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8" name="Line 130"/>
          <p:cNvSpPr>
            <a:spLocks noChangeShapeType="1"/>
          </p:cNvSpPr>
          <p:nvPr/>
        </p:nvSpPr>
        <p:spPr bwMode="auto">
          <a:xfrm>
            <a:off x="1865313" y="5834063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79" name="Line 131"/>
          <p:cNvSpPr>
            <a:spLocks noChangeShapeType="1"/>
          </p:cNvSpPr>
          <p:nvPr/>
        </p:nvSpPr>
        <p:spPr bwMode="auto">
          <a:xfrm>
            <a:off x="1865313" y="58420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0" name="Rectangle 132"/>
          <p:cNvSpPr>
            <a:spLocks noChangeArrowheads="1"/>
          </p:cNvSpPr>
          <p:nvPr/>
        </p:nvSpPr>
        <p:spPr bwMode="auto">
          <a:xfrm>
            <a:off x="1865313" y="5789614"/>
            <a:ext cx="52388" cy="523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1" name="Line 133"/>
          <p:cNvSpPr>
            <a:spLocks noChangeShapeType="1"/>
          </p:cNvSpPr>
          <p:nvPr/>
        </p:nvSpPr>
        <p:spPr bwMode="auto">
          <a:xfrm>
            <a:off x="1865317" y="5789615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1870076" y="5794376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3" name="Line 135"/>
          <p:cNvSpPr>
            <a:spLocks noChangeShapeType="1"/>
          </p:cNvSpPr>
          <p:nvPr/>
        </p:nvSpPr>
        <p:spPr bwMode="auto">
          <a:xfrm>
            <a:off x="1871667" y="5795966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4" name="Line 136"/>
          <p:cNvSpPr>
            <a:spLocks noChangeShapeType="1"/>
          </p:cNvSpPr>
          <p:nvPr/>
        </p:nvSpPr>
        <p:spPr bwMode="auto">
          <a:xfrm>
            <a:off x="1878013" y="58023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5" name="Line 137"/>
          <p:cNvSpPr>
            <a:spLocks noChangeShapeType="1"/>
          </p:cNvSpPr>
          <p:nvPr/>
        </p:nvSpPr>
        <p:spPr bwMode="auto">
          <a:xfrm>
            <a:off x="1879603" y="5803903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6" name="Line 138"/>
          <p:cNvSpPr>
            <a:spLocks noChangeShapeType="1"/>
          </p:cNvSpPr>
          <p:nvPr/>
        </p:nvSpPr>
        <p:spPr bwMode="auto">
          <a:xfrm>
            <a:off x="1884363" y="580866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7" name="Line 139"/>
          <p:cNvSpPr>
            <a:spLocks noChangeShapeType="1"/>
          </p:cNvSpPr>
          <p:nvPr/>
        </p:nvSpPr>
        <p:spPr bwMode="auto">
          <a:xfrm>
            <a:off x="1885955" y="5810252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8" name="Line 140"/>
          <p:cNvSpPr>
            <a:spLocks noChangeShapeType="1"/>
          </p:cNvSpPr>
          <p:nvPr/>
        </p:nvSpPr>
        <p:spPr bwMode="auto">
          <a:xfrm>
            <a:off x="1892301" y="58166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89" name="Line 141"/>
          <p:cNvSpPr>
            <a:spLocks noChangeShapeType="1"/>
          </p:cNvSpPr>
          <p:nvPr/>
        </p:nvSpPr>
        <p:spPr bwMode="auto">
          <a:xfrm>
            <a:off x="1893892" y="5818190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0" name="Line 142"/>
          <p:cNvSpPr>
            <a:spLocks noChangeShapeType="1"/>
          </p:cNvSpPr>
          <p:nvPr/>
        </p:nvSpPr>
        <p:spPr bwMode="auto">
          <a:xfrm>
            <a:off x="1900238" y="58245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1" name="Line 143"/>
          <p:cNvSpPr>
            <a:spLocks noChangeShapeType="1"/>
          </p:cNvSpPr>
          <p:nvPr/>
        </p:nvSpPr>
        <p:spPr bwMode="auto">
          <a:xfrm>
            <a:off x="1900242" y="5826126"/>
            <a:ext cx="4763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2" name="Line 144"/>
          <p:cNvSpPr>
            <a:spLocks noChangeShapeType="1"/>
          </p:cNvSpPr>
          <p:nvPr/>
        </p:nvSpPr>
        <p:spPr bwMode="auto">
          <a:xfrm>
            <a:off x="1906588" y="5830889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3" name="Line 145"/>
          <p:cNvSpPr>
            <a:spLocks noChangeShapeType="1"/>
          </p:cNvSpPr>
          <p:nvPr/>
        </p:nvSpPr>
        <p:spPr bwMode="auto">
          <a:xfrm>
            <a:off x="1908180" y="5832477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4" name="Line 146"/>
          <p:cNvSpPr>
            <a:spLocks noChangeShapeType="1"/>
          </p:cNvSpPr>
          <p:nvPr/>
        </p:nvSpPr>
        <p:spPr bwMode="auto">
          <a:xfrm>
            <a:off x="1914526" y="58388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5" name="Line 147"/>
          <p:cNvSpPr>
            <a:spLocks noChangeShapeType="1"/>
          </p:cNvSpPr>
          <p:nvPr/>
        </p:nvSpPr>
        <p:spPr bwMode="auto">
          <a:xfrm>
            <a:off x="1916113" y="58404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6" name="Line 148"/>
          <p:cNvSpPr>
            <a:spLocks noChangeShapeType="1"/>
          </p:cNvSpPr>
          <p:nvPr/>
        </p:nvSpPr>
        <p:spPr bwMode="auto">
          <a:xfrm>
            <a:off x="7145338" y="4772027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7" name="Line 149"/>
          <p:cNvSpPr>
            <a:spLocks noChangeShapeType="1"/>
          </p:cNvSpPr>
          <p:nvPr/>
        </p:nvSpPr>
        <p:spPr bwMode="auto">
          <a:xfrm>
            <a:off x="7153276" y="47720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8" name="Line 150"/>
          <p:cNvSpPr>
            <a:spLocks noChangeShapeType="1"/>
          </p:cNvSpPr>
          <p:nvPr/>
        </p:nvSpPr>
        <p:spPr bwMode="auto">
          <a:xfrm>
            <a:off x="7154863" y="4772027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99" name="Line 151"/>
          <p:cNvSpPr>
            <a:spLocks noChangeShapeType="1"/>
          </p:cNvSpPr>
          <p:nvPr/>
        </p:nvSpPr>
        <p:spPr bwMode="auto">
          <a:xfrm>
            <a:off x="7162801" y="47720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0" name="Line 152"/>
          <p:cNvSpPr>
            <a:spLocks noChangeShapeType="1"/>
          </p:cNvSpPr>
          <p:nvPr/>
        </p:nvSpPr>
        <p:spPr bwMode="auto">
          <a:xfrm>
            <a:off x="7165976" y="4772027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1" name="Line 153"/>
          <p:cNvSpPr>
            <a:spLocks noChangeShapeType="1"/>
          </p:cNvSpPr>
          <p:nvPr/>
        </p:nvSpPr>
        <p:spPr bwMode="auto">
          <a:xfrm>
            <a:off x="7173913" y="47720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2" name="Line 154"/>
          <p:cNvSpPr>
            <a:spLocks noChangeShapeType="1"/>
          </p:cNvSpPr>
          <p:nvPr/>
        </p:nvSpPr>
        <p:spPr bwMode="auto">
          <a:xfrm>
            <a:off x="7175501" y="4772027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3" name="Line 155"/>
          <p:cNvSpPr>
            <a:spLocks noChangeShapeType="1"/>
          </p:cNvSpPr>
          <p:nvPr/>
        </p:nvSpPr>
        <p:spPr bwMode="auto">
          <a:xfrm>
            <a:off x="7183438" y="47720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4" name="Line 156"/>
          <p:cNvSpPr>
            <a:spLocks noChangeShapeType="1"/>
          </p:cNvSpPr>
          <p:nvPr/>
        </p:nvSpPr>
        <p:spPr bwMode="auto">
          <a:xfrm>
            <a:off x="7186613" y="4772027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5" name="Line 157"/>
          <p:cNvSpPr>
            <a:spLocks noChangeShapeType="1"/>
          </p:cNvSpPr>
          <p:nvPr/>
        </p:nvSpPr>
        <p:spPr bwMode="auto">
          <a:xfrm>
            <a:off x="7194551" y="47720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6" name="Line 158"/>
          <p:cNvSpPr>
            <a:spLocks noChangeShapeType="1"/>
          </p:cNvSpPr>
          <p:nvPr/>
        </p:nvSpPr>
        <p:spPr bwMode="auto">
          <a:xfrm>
            <a:off x="7196142" y="4772027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7" name="Line 159"/>
          <p:cNvSpPr>
            <a:spLocks noChangeShapeType="1"/>
          </p:cNvSpPr>
          <p:nvPr/>
        </p:nvSpPr>
        <p:spPr bwMode="auto">
          <a:xfrm flipV="1">
            <a:off x="7199313" y="4767265"/>
            <a:ext cx="1588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8" name="Line 160"/>
          <p:cNvSpPr>
            <a:spLocks noChangeShapeType="1"/>
          </p:cNvSpPr>
          <p:nvPr/>
        </p:nvSpPr>
        <p:spPr bwMode="auto">
          <a:xfrm flipV="1">
            <a:off x="7199313" y="4765676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09" name="Line 161"/>
          <p:cNvSpPr>
            <a:spLocks noChangeShapeType="1"/>
          </p:cNvSpPr>
          <p:nvPr/>
        </p:nvSpPr>
        <p:spPr bwMode="auto">
          <a:xfrm flipV="1">
            <a:off x="7199313" y="4757739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0" name="Line 162"/>
          <p:cNvSpPr>
            <a:spLocks noChangeShapeType="1"/>
          </p:cNvSpPr>
          <p:nvPr/>
        </p:nvSpPr>
        <p:spPr bwMode="auto">
          <a:xfrm flipV="1">
            <a:off x="7199313" y="475456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1" name="Line 163"/>
          <p:cNvSpPr>
            <a:spLocks noChangeShapeType="1"/>
          </p:cNvSpPr>
          <p:nvPr/>
        </p:nvSpPr>
        <p:spPr bwMode="auto">
          <a:xfrm flipV="1">
            <a:off x="7199313" y="4746625"/>
            <a:ext cx="1588" cy="79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2" name="Line 164"/>
          <p:cNvSpPr>
            <a:spLocks noChangeShapeType="1"/>
          </p:cNvSpPr>
          <p:nvPr/>
        </p:nvSpPr>
        <p:spPr bwMode="auto">
          <a:xfrm flipV="1">
            <a:off x="7199313" y="4745039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3" name="Line 165"/>
          <p:cNvSpPr>
            <a:spLocks noChangeShapeType="1"/>
          </p:cNvSpPr>
          <p:nvPr/>
        </p:nvSpPr>
        <p:spPr bwMode="auto">
          <a:xfrm flipV="1">
            <a:off x="7199313" y="4737101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4" name="Line 166"/>
          <p:cNvSpPr>
            <a:spLocks noChangeShapeType="1"/>
          </p:cNvSpPr>
          <p:nvPr/>
        </p:nvSpPr>
        <p:spPr bwMode="auto">
          <a:xfrm flipV="1">
            <a:off x="7199313" y="47355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5" name="Line 167"/>
          <p:cNvSpPr>
            <a:spLocks noChangeShapeType="1"/>
          </p:cNvSpPr>
          <p:nvPr/>
        </p:nvSpPr>
        <p:spPr bwMode="auto">
          <a:xfrm flipV="1">
            <a:off x="7199313" y="4725989"/>
            <a:ext cx="1588" cy="79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6" name="Line 168"/>
          <p:cNvSpPr>
            <a:spLocks noChangeShapeType="1"/>
          </p:cNvSpPr>
          <p:nvPr/>
        </p:nvSpPr>
        <p:spPr bwMode="auto">
          <a:xfrm flipV="1">
            <a:off x="7199313" y="47244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7" name="Line 169"/>
          <p:cNvSpPr>
            <a:spLocks noChangeShapeType="1"/>
          </p:cNvSpPr>
          <p:nvPr/>
        </p:nvSpPr>
        <p:spPr bwMode="auto">
          <a:xfrm flipV="1">
            <a:off x="7199313" y="4719640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8" name="Line 170"/>
          <p:cNvSpPr>
            <a:spLocks noChangeShapeType="1"/>
          </p:cNvSpPr>
          <p:nvPr/>
        </p:nvSpPr>
        <p:spPr bwMode="auto">
          <a:xfrm flipH="1">
            <a:off x="7196142" y="4719640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19" name="Line 171"/>
          <p:cNvSpPr>
            <a:spLocks noChangeShapeType="1"/>
          </p:cNvSpPr>
          <p:nvPr/>
        </p:nvSpPr>
        <p:spPr bwMode="auto">
          <a:xfrm flipH="1">
            <a:off x="7192963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0" name="Line 172"/>
          <p:cNvSpPr>
            <a:spLocks noChangeShapeType="1"/>
          </p:cNvSpPr>
          <p:nvPr/>
        </p:nvSpPr>
        <p:spPr bwMode="auto">
          <a:xfrm flipH="1">
            <a:off x="7185026" y="4719640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1" name="Line 173"/>
          <p:cNvSpPr>
            <a:spLocks noChangeShapeType="1"/>
          </p:cNvSpPr>
          <p:nvPr/>
        </p:nvSpPr>
        <p:spPr bwMode="auto">
          <a:xfrm flipH="1">
            <a:off x="7183438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2" name="Line 174"/>
          <p:cNvSpPr>
            <a:spLocks noChangeShapeType="1"/>
          </p:cNvSpPr>
          <p:nvPr/>
        </p:nvSpPr>
        <p:spPr bwMode="auto">
          <a:xfrm flipH="1">
            <a:off x="7175501" y="4719640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3" name="Line 175"/>
          <p:cNvSpPr>
            <a:spLocks noChangeShapeType="1"/>
          </p:cNvSpPr>
          <p:nvPr/>
        </p:nvSpPr>
        <p:spPr bwMode="auto">
          <a:xfrm flipH="1">
            <a:off x="7172326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4" name="Line 176"/>
          <p:cNvSpPr>
            <a:spLocks noChangeShapeType="1"/>
          </p:cNvSpPr>
          <p:nvPr/>
        </p:nvSpPr>
        <p:spPr bwMode="auto">
          <a:xfrm flipH="1">
            <a:off x="7164388" y="4719640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5" name="Line 177"/>
          <p:cNvSpPr>
            <a:spLocks noChangeShapeType="1"/>
          </p:cNvSpPr>
          <p:nvPr/>
        </p:nvSpPr>
        <p:spPr bwMode="auto">
          <a:xfrm flipH="1">
            <a:off x="7162801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6" name="Line 178"/>
          <p:cNvSpPr>
            <a:spLocks noChangeShapeType="1"/>
          </p:cNvSpPr>
          <p:nvPr/>
        </p:nvSpPr>
        <p:spPr bwMode="auto">
          <a:xfrm flipH="1">
            <a:off x="7154863" y="4719640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7" name="Line 179"/>
          <p:cNvSpPr>
            <a:spLocks noChangeShapeType="1"/>
          </p:cNvSpPr>
          <p:nvPr/>
        </p:nvSpPr>
        <p:spPr bwMode="auto">
          <a:xfrm flipH="1">
            <a:off x="7153276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8" name="Line 180"/>
          <p:cNvSpPr>
            <a:spLocks noChangeShapeType="1"/>
          </p:cNvSpPr>
          <p:nvPr/>
        </p:nvSpPr>
        <p:spPr bwMode="auto">
          <a:xfrm flipH="1">
            <a:off x="7145338" y="4719640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29" name="Line 181"/>
          <p:cNvSpPr>
            <a:spLocks noChangeShapeType="1"/>
          </p:cNvSpPr>
          <p:nvPr/>
        </p:nvSpPr>
        <p:spPr bwMode="auto">
          <a:xfrm>
            <a:off x="7145338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0" name="Line 182"/>
          <p:cNvSpPr>
            <a:spLocks noChangeShapeType="1"/>
          </p:cNvSpPr>
          <p:nvPr/>
        </p:nvSpPr>
        <p:spPr bwMode="auto">
          <a:xfrm>
            <a:off x="7145338" y="47196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1" name="Line 183"/>
          <p:cNvSpPr>
            <a:spLocks noChangeShapeType="1"/>
          </p:cNvSpPr>
          <p:nvPr/>
        </p:nvSpPr>
        <p:spPr bwMode="auto">
          <a:xfrm>
            <a:off x="7145338" y="4722814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2" name="Line 184"/>
          <p:cNvSpPr>
            <a:spLocks noChangeShapeType="1"/>
          </p:cNvSpPr>
          <p:nvPr/>
        </p:nvSpPr>
        <p:spPr bwMode="auto">
          <a:xfrm>
            <a:off x="7145338" y="473075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>
            <a:off x="7145338" y="4733927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4" name="Line 186"/>
          <p:cNvSpPr>
            <a:spLocks noChangeShapeType="1"/>
          </p:cNvSpPr>
          <p:nvPr/>
        </p:nvSpPr>
        <p:spPr bwMode="auto">
          <a:xfrm>
            <a:off x="7145338" y="47402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5" name="Line 187"/>
          <p:cNvSpPr>
            <a:spLocks noChangeShapeType="1"/>
          </p:cNvSpPr>
          <p:nvPr/>
        </p:nvSpPr>
        <p:spPr bwMode="auto">
          <a:xfrm>
            <a:off x="7145338" y="4743450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6" name="Line 188"/>
          <p:cNvSpPr>
            <a:spLocks noChangeShapeType="1"/>
          </p:cNvSpPr>
          <p:nvPr/>
        </p:nvSpPr>
        <p:spPr bwMode="auto">
          <a:xfrm>
            <a:off x="7145338" y="47513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7" name="Line 189"/>
          <p:cNvSpPr>
            <a:spLocks noChangeShapeType="1"/>
          </p:cNvSpPr>
          <p:nvPr/>
        </p:nvSpPr>
        <p:spPr bwMode="auto">
          <a:xfrm>
            <a:off x="7145338" y="4754564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8" name="Line 190"/>
          <p:cNvSpPr>
            <a:spLocks noChangeShapeType="1"/>
          </p:cNvSpPr>
          <p:nvPr/>
        </p:nvSpPr>
        <p:spPr bwMode="auto">
          <a:xfrm>
            <a:off x="7145338" y="47625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39" name="Line 191"/>
          <p:cNvSpPr>
            <a:spLocks noChangeShapeType="1"/>
          </p:cNvSpPr>
          <p:nvPr/>
        </p:nvSpPr>
        <p:spPr bwMode="auto">
          <a:xfrm>
            <a:off x="7145338" y="4764089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0" name="Line 192"/>
          <p:cNvSpPr>
            <a:spLocks noChangeShapeType="1"/>
          </p:cNvSpPr>
          <p:nvPr/>
        </p:nvSpPr>
        <p:spPr bwMode="auto">
          <a:xfrm>
            <a:off x="7145338" y="47720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1" name="Rectangle 193"/>
          <p:cNvSpPr>
            <a:spLocks noChangeArrowheads="1"/>
          </p:cNvSpPr>
          <p:nvPr/>
        </p:nvSpPr>
        <p:spPr bwMode="auto">
          <a:xfrm>
            <a:off x="7145342" y="4719639"/>
            <a:ext cx="53975" cy="523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2" name="Line 194"/>
          <p:cNvSpPr>
            <a:spLocks noChangeShapeType="1"/>
          </p:cNvSpPr>
          <p:nvPr/>
        </p:nvSpPr>
        <p:spPr bwMode="auto">
          <a:xfrm>
            <a:off x="7145342" y="4719640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3" name="Line 195"/>
          <p:cNvSpPr>
            <a:spLocks noChangeShapeType="1"/>
          </p:cNvSpPr>
          <p:nvPr/>
        </p:nvSpPr>
        <p:spPr bwMode="auto">
          <a:xfrm>
            <a:off x="7150101" y="47244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4" name="Line 196"/>
          <p:cNvSpPr>
            <a:spLocks noChangeShapeType="1"/>
          </p:cNvSpPr>
          <p:nvPr/>
        </p:nvSpPr>
        <p:spPr bwMode="auto">
          <a:xfrm>
            <a:off x="7151692" y="4725991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5" name="Line 197"/>
          <p:cNvSpPr>
            <a:spLocks noChangeShapeType="1"/>
          </p:cNvSpPr>
          <p:nvPr/>
        </p:nvSpPr>
        <p:spPr bwMode="auto">
          <a:xfrm>
            <a:off x="7158038" y="4732338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6" name="Line 198"/>
          <p:cNvSpPr>
            <a:spLocks noChangeShapeType="1"/>
          </p:cNvSpPr>
          <p:nvPr/>
        </p:nvSpPr>
        <p:spPr bwMode="auto">
          <a:xfrm>
            <a:off x="7159630" y="4733926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7" name="Line 199"/>
          <p:cNvSpPr>
            <a:spLocks noChangeShapeType="1"/>
          </p:cNvSpPr>
          <p:nvPr/>
        </p:nvSpPr>
        <p:spPr bwMode="auto">
          <a:xfrm>
            <a:off x="7164388" y="47386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8" name="Line 200"/>
          <p:cNvSpPr>
            <a:spLocks noChangeShapeType="1"/>
          </p:cNvSpPr>
          <p:nvPr/>
        </p:nvSpPr>
        <p:spPr bwMode="auto">
          <a:xfrm>
            <a:off x="7165976" y="4740278"/>
            <a:ext cx="6350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49" name="Line 201"/>
          <p:cNvSpPr>
            <a:spLocks noChangeShapeType="1"/>
          </p:cNvSpPr>
          <p:nvPr/>
        </p:nvSpPr>
        <p:spPr bwMode="auto">
          <a:xfrm>
            <a:off x="7172326" y="47466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50" name="Line 202"/>
          <p:cNvSpPr>
            <a:spLocks noChangeShapeType="1"/>
          </p:cNvSpPr>
          <p:nvPr/>
        </p:nvSpPr>
        <p:spPr bwMode="auto">
          <a:xfrm>
            <a:off x="7173917" y="4748215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51" name="Line 203"/>
          <p:cNvSpPr>
            <a:spLocks noChangeShapeType="1"/>
          </p:cNvSpPr>
          <p:nvPr/>
        </p:nvSpPr>
        <p:spPr bwMode="auto">
          <a:xfrm>
            <a:off x="7180263" y="475456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52" name="Line 204"/>
          <p:cNvSpPr>
            <a:spLocks noChangeShapeType="1"/>
          </p:cNvSpPr>
          <p:nvPr/>
        </p:nvSpPr>
        <p:spPr bwMode="auto">
          <a:xfrm>
            <a:off x="7181855" y="4756153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grpSp>
        <p:nvGrpSpPr>
          <p:cNvPr id="3" name="Group 406"/>
          <p:cNvGrpSpPr>
            <a:grpSpLocks/>
          </p:cNvGrpSpPr>
          <p:nvPr/>
        </p:nvGrpSpPr>
        <p:grpSpPr bwMode="auto">
          <a:xfrm>
            <a:off x="1457325" y="1435101"/>
            <a:ext cx="5741988" cy="5089525"/>
            <a:chOff x="918" y="904"/>
            <a:chExt cx="3617" cy="3206"/>
          </a:xfrm>
        </p:grpSpPr>
        <p:sp>
          <p:nvSpPr>
            <p:cNvPr id="2254" name="Line 206"/>
            <p:cNvSpPr>
              <a:spLocks noChangeShapeType="1"/>
            </p:cNvSpPr>
            <p:nvPr/>
          </p:nvSpPr>
          <p:spPr bwMode="auto">
            <a:xfrm>
              <a:off x="4527" y="299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" name="Line 207"/>
            <p:cNvSpPr>
              <a:spLocks noChangeShapeType="1"/>
            </p:cNvSpPr>
            <p:nvPr/>
          </p:nvSpPr>
          <p:spPr bwMode="auto">
            <a:xfrm>
              <a:off x="4528" y="3000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" name="Line 208"/>
            <p:cNvSpPr>
              <a:spLocks noChangeShapeType="1"/>
            </p:cNvSpPr>
            <p:nvPr/>
          </p:nvSpPr>
          <p:spPr bwMode="auto">
            <a:xfrm>
              <a:off x="4532" y="30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" name="Line 209"/>
            <p:cNvSpPr>
              <a:spLocks noChangeShapeType="1"/>
            </p:cNvSpPr>
            <p:nvPr/>
          </p:nvSpPr>
          <p:spPr bwMode="auto">
            <a:xfrm>
              <a:off x="4533" y="300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" name="Line 210"/>
            <p:cNvSpPr>
              <a:spLocks noChangeShapeType="1"/>
            </p:cNvSpPr>
            <p:nvPr/>
          </p:nvSpPr>
          <p:spPr bwMode="auto">
            <a:xfrm>
              <a:off x="4059" y="937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" name="Line 211"/>
            <p:cNvSpPr>
              <a:spLocks noChangeShapeType="1"/>
            </p:cNvSpPr>
            <p:nvPr/>
          </p:nvSpPr>
          <p:spPr bwMode="auto">
            <a:xfrm>
              <a:off x="4064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" name="Line 212"/>
            <p:cNvSpPr>
              <a:spLocks noChangeShapeType="1"/>
            </p:cNvSpPr>
            <p:nvPr/>
          </p:nvSpPr>
          <p:spPr bwMode="auto">
            <a:xfrm>
              <a:off x="4065" y="937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" name="Line 213"/>
            <p:cNvSpPr>
              <a:spLocks noChangeShapeType="1"/>
            </p:cNvSpPr>
            <p:nvPr/>
          </p:nvSpPr>
          <p:spPr bwMode="auto">
            <a:xfrm>
              <a:off x="4070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" name="Line 214"/>
            <p:cNvSpPr>
              <a:spLocks noChangeShapeType="1"/>
            </p:cNvSpPr>
            <p:nvPr/>
          </p:nvSpPr>
          <p:spPr bwMode="auto">
            <a:xfrm>
              <a:off x="4072" y="937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" name="Line 215"/>
            <p:cNvSpPr>
              <a:spLocks noChangeShapeType="1"/>
            </p:cNvSpPr>
            <p:nvPr/>
          </p:nvSpPr>
          <p:spPr bwMode="auto">
            <a:xfrm>
              <a:off x="4077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" name="Line 216"/>
            <p:cNvSpPr>
              <a:spLocks noChangeShapeType="1"/>
            </p:cNvSpPr>
            <p:nvPr/>
          </p:nvSpPr>
          <p:spPr bwMode="auto">
            <a:xfrm>
              <a:off x="4078" y="937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" name="Line 217"/>
            <p:cNvSpPr>
              <a:spLocks noChangeShapeType="1"/>
            </p:cNvSpPr>
            <p:nvPr/>
          </p:nvSpPr>
          <p:spPr bwMode="auto">
            <a:xfrm>
              <a:off x="4083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" name="Line 218"/>
            <p:cNvSpPr>
              <a:spLocks noChangeShapeType="1"/>
            </p:cNvSpPr>
            <p:nvPr/>
          </p:nvSpPr>
          <p:spPr bwMode="auto">
            <a:xfrm>
              <a:off x="4085" y="937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" name="Line 219"/>
            <p:cNvSpPr>
              <a:spLocks noChangeShapeType="1"/>
            </p:cNvSpPr>
            <p:nvPr/>
          </p:nvSpPr>
          <p:spPr bwMode="auto">
            <a:xfrm>
              <a:off x="4090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" name="Line 220"/>
            <p:cNvSpPr>
              <a:spLocks noChangeShapeType="1"/>
            </p:cNvSpPr>
            <p:nvPr/>
          </p:nvSpPr>
          <p:spPr bwMode="auto">
            <a:xfrm>
              <a:off x="4091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" name="Line 221"/>
            <p:cNvSpPr>
              <a:spLocks noChangeShapeType="1"/>
            </p:cNvSpPr>
            <p:nvPr/>
          </p:nvSpPr>
          <p:spPr bwMode="auto">
            <a:xfrm flipV="1">
              <a:off x="4092" y="934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" name="Line 222"/>
            <p:cNvSpPr>
              <a:spLocks noChangeShapeType="1"/>
            </p:cNvSpPr>
            <p:nvPr/>
          </p:nvSpPr>
          <p:spPr bwMode="auto">
            <a:xfrm flipV="1">
              <a:off x="4092" y="93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" name="Line 223"/>
            <p:cNvSpPr>
              <a:spLocks noChangeShapeType="1"/>
            </p:cNvSpPr>
            <p:nvPr/>
          </p:nvSpPr>
          <p:spPr bwMode="auto">
            <a:xfrm flipV="1">
              <a:off x="4092" y="928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" name="Line 224"/>
            <p:cNvSpPr>
              <a:spLocks noChangeShapeType="1"/>
            </p:cNvSpPr>
            <p:nvPr/>
          </p:nvSpPr>
          <p:spPr bwMode="auto">
            <a:xfrm flipV="1">
              <a:off x="4092" y="92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" name="Line 225"/>
            <p:cNvSpPr>
              <a:spLocks noChangeShapeType="1"/>
            </p:cNvSpPr>
            <p:nvPr/>
          </p:nvSpPr>
          <p:spPr bwMode="auto">
            <a:xfrm flipV="1">
              <a:off x="4092" y="921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" name="Line 226"/>
            <p:cNvSpPr>
              <a:spLocks noChangeShapeType="1"/>
            </p:cNvSpPr>
            <p:nvPr/>
          </p:nvSpPr>
          <p:spPr bwMode="auto">
            <a:xfrm flipV="1">
              <a:off x="4092" y="92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" name="Line 227"/>
            <p:cNvSpPr>
              <a:spLocks noChangeShapeType="1"/>
            </p:cNvSpPr>
            <p:nvPr/>
          </p:nvSpPr>
          <p:spPr bwMode="auto">
            <a:xfrm flipV="1">
              <a:off x="4092" y="915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6" name="Line 228"/>
            <p:cNvSpPr>
              <a:spLocks noChangeShapeType="1"/>
            </p:cNvSpPr>
            <p:nvPr/>
          </p:nvSpPr>
          <p:spPr bwMode="auto">
            <a:xfrm flipV="1">
              <a:off x="4092" y="91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7" name="Line 229"/>
            <p:cNvSpPr>
              <a:spLocks noChangeShapeType="1"/>
            </p:cNvSpPr>
            <p:nvPr/>
          </p:nvSpPr>
          <p:spPr bwMode="auto">
            <a:xfrm flipV="1">
              <a:off x="4092" y="908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" name="Line 230"/>
            <p:cNvSpPr>
              <a:spLocks noChangeShapeType="1"/>
            </p:cNvSpPr>
            <p:nvPr/>
          </p:nvSpPr>
          <p:spPr bwMode="auto">
            <a:xfrm flipV="1">
              <a:off x="4092" y="90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9" name="Line 231"/>
            <p:cNvSpPr>
              <a:spLocks noChangeShapeType="1"/>
            </p:cNvSpPr>
            <p:nvPr/>
          </p:nvSpPr>
          <p:spPr bwMode="auto">
            <a:xfrm flipV="1">
              <a:off x="4092" y="90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" name="Line 232"/>
            <p:cNvSpPr>
              <a:spLocks noChangeShapeType="1"/>
            </p:cNvSpPr>
            <p:nvPr/>
          </p:nvSpPr>
          <p:spPr bwMode="auto">
            <a:xfrm flipH="1">
              <a:off x="4091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" name="Line 233"/>
            <p:cNvSpPr>
              <a:spLocks noChangeShapeType="1"/>
            </p:cNvSpPr>
            <p:nvPr/>
          </p:nvSpPr>
          <p:spPr bwMode="auto">
            <a:xfrm flipH="1">
              <a:off x="4089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2" name="Line 234"/>
            <p:cNvSpPr>
              <a:spLocks noChangeShapeType="1"/>
            </p:cNvSpPr>
            <p:nvPr/>
          </p:nvSpPr>
          <p:spPr bwMode="auto">
            <a:xfrm flipH="1">
              <a:off x="4084" y="904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" name="Line 235"/>
            <p:cNvSpPr>
              <a:spLocks noChangeShapeType="1"/>
            </p:cNvSpPr>
            <p:nvPr/>
          </p:nvSpPr>
          <p:spPr bwMode="auto">
            <a:xfrm flipH="1">
              <a:off x="4083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" name="Line 236"/>
            <p:cNvSpPr>
              <a:spLocks noChangeShapeType="1"/>
            </p:cNvSpPr>
            <p:nvPr/>
          </p:nvSpPr>
          <p:spPr bwMode="auto">
            <a:xfrm flipH="1">
              <a:off x="4078" y="904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" name="Line 237"/>
            <p:cNvSpPr>
              <a:spLocks noChangeShapeType="1"/>
            </p:cNvSpPr>
            <p:nvPr/>
          </p:nvSpPr>
          <p:spPr bwMode="auto">
            <a:xfrm flipH="1">
              <a:off x="4076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" name="Line 238"/>
            <p:cNvSpPr>
              <a:spLocks noChangeShapeType="1"/>
            </p:cNvSpPr>
            <p:nvPr/>
          </p:nvSpPr>
          <p:spPr bwMode="auto">
            <a:xfrm flipH="1">
              <a:off x="4071" y="904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7" name="Line 239"/>
            <p:cNvSpPr>
              <a:spLocks noChangeShapeType="1"/>
            </p:cNvSpPr>
            <p:nvPr/>
          </p:nvSpPr>
          <p:spPr bwMode="auto">
            <a:xfrm flipH="1">
              <a:off x="4070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" name="Line 240"/>
            <p:cNvSpPr>
              <a:spLocks noChangeShapeType="1"/>
            </p:cNvSpPr>
            <p:nvPr/>
          </p:nvSpPr>
          <p:spPr bwMode="auto">
            <a:xfrm flipH="1">
              <a:off x="4065" y="904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9" name="Line 241"/>
            <p:cNvSpPr>
              <a:spLocks noChangeShapeType="1"/>
            </p:cNvSpPr>
            <p:nvPr/>
          </p:nvSpPr>
          <p:spPr bwMode="auto">
            <a:xfrm flipH="1">
              <a:off x="4064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" name="Line 242"/>
            <p:cNvSpPr>
              <a:spLocks noChangeShapeType="1"/>
            </p:cNvSpPr>
            <p:nvPr/>
          </p:nvSpPr>
          <p:spPr bwMode="auto">
            <a:xfrm flipH="1">
              <a:off x="4059" y="904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" name="Line 243"/>
            <p:cNvSpPr>
              <a:spLocks noChangeShapeType="1"/>
            </p:cNvSpPr>
            <p:nvPr/>
          </p:nvSpPr>
          <p:spPr bwMode="auto">
            <a:xfrm>
              <a:off x="4059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" name="Line 244"/>
            <p:cNvSpPr>
              <a:spLocks noChangeShapeType="1"/>
            </p:cNvSpPr>
            <p:nvPr/>
          </p:nvSpPr>
          <p:spPr bwMode="auto">
            <a:xfrm>
              <a:off x="4059" y="9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" name="Line 245"/>
            <p:cNvSpPr>
              <a:spLocks noChangeShapeType="1"/>
            </p:cNvSpPr>
            <p:nvPr/>
          </p:nvSpPr>
          <p:spPr bwMode="auto">
            <a:xfrm>
              <a:off x="4059" y="90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" name="Line 246"/>
            <p:cNvSpPr>
              <a:spLocks noChangeShapeType="1"/>
            </p:cNvSpPr>
            <p:nvPr/>
          </p:nvSpPr>
          <p:spPr bwMode="auto">
            <a:xfrm>
              <a:off x="4059" y="91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5" name="Line 247"/>
            <p:cNvSpPr>
              <a:spLocks noChangeShapeType="1"/>
            </p:cNvSpPr>
            <p:nvPr/>
          </p:nvSpPr>
          <p:spPr bwMode="auto">
            <a:xfrm>
              <a:off x="4059" y="913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6" name="Line 248"/>
            <p:cNvSpPr>
              <a:spLocks noChangeShapeType="1"/>
            </p:cNvSpPr>
            <p:nvPr/>
          </p:nvSpPr>
          <p:spPr bwMode="auto">
            <a:xfrm>
              <a:off x="4059" y="91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" name="Line 249"/>
            <p:cNvSpPr>
              <a:spLocks noChangeShapeType="1"/>
            </p:cNvSpPr>
            <p:nvPr/>
          </p:nvSpPr>
          <p:spPr bwMode="auto">
            <a:xfrm>
              <a:off x="4059" y="919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" name="Line 250"/>
            <p:cNvSpPr>
              <a:spLocks noChangeShapeType="1"/>
            </p:cNvSpPr>
            <p:nvPr/>
          </p:nvSpPr>
          <p:spPr bwMode="auto">
            <a:xfrm>
              <a:off x="4059" y="92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" name="Line 251"/>
            <p:cNvSpPr>
              <a:spLocks noChangeShapeType="1"/>
            </p:cNvSpPr>
            <p:nvPr/>
          </p:nvSpPr>
          <p:spPr bwMode="auto">
            <a:xfrm>
              <a:off x="4059" y="92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" name="Line 252"/>
            <p:cNvSpPr>
              <a:spLocks noChangeShapeType="1"/>
            </p:cNvSpPr>
            <p:nvPr/>
          </p:nvSpPr>
          <p:spPr bwMode="auto">
            <a:xfrm>
              <a:off x="4059" y="93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" name="Line 253"/>
            <p:cNvSpPr>
              <a:spLocks noChangeShapeType="1"/>
            </p:cNvSpPr>
            <p:nvPr/>
          </p:nvSpPr>
          <p:spPr bwMode="auto">
            <a:xfrm>
              <a:off x="4059" y="932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" name="Line 254"/>
            <p:cNvSpPr>
              <a:spLocks noChangeShapeType="1"/>
            </p:cNvSpPr>
            <p:nvPr/>
          </p:nvSpPr>
          <p:spPr bwMode="auto">
            <a:xfrm>
              <a:off x="4059" y="9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" name="Rectangle 255"/>
            <p:cNvSpPr>
              <a:spLocks noChangeArrowheads="1"/>
            </p:cNvSpPr>
            <p:nvPr/>
          </p:nvSpPr>
          <p:spPr bwMode="auto">
            <a:xfrm>
              <a:off x="4059" y="904"/>
              <a:ext cx="33" cy="3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" name="Line 256"/>
            <p:cNvSpPr>
              <a:spLocks noChangeShapeType="1"/>
            </p:cNvSpPr>
            <p:nvPr/>
          </p:nvSpPr>
          <p:spPr bwMode="auto">
            <a:xfrm>
              <a:off x="4059" y="904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" name="Line 257"/>
            <p:cNvSpPr>
              <a:spLocks noChangeShapeType="1"/>
            </p:cNvSpPr>
            <p:nvPr/>
          </p:nvSpPr>
          <p:spPr bwMode="auto">
            <a:xfrm>
              <a:off x="4062" y="90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" name="Line 258"/>
            <p:cNvSpPr>
              <a:spLocks noChangeShapeType="1"/>
            </p:cNvSpPr>
            <p:nvPr/>
          </p:nvSpPr>
          <p:spPr bwMode="auto">
            <a:xfrm>
              <a:off x="4063" y="908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" name="Line 259"/>
            <p:cNvSpPr>
              <a:spLocks noChangeShapeType="1"/>
            </p:cNvSpPr>
            <p:nvPr/>
          </p:nvSpPr>
          <p:spPr bwMode="auto">
            <a:xfrm>
              <a:off x="4067" y="9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" name="Line 260"/>
            <p:cNvSpPr>
              <a:spLocks noChangeShapeType="1"/>
            </p:cNvSpPr>
            <p:nvPr/>
          </p:nvSpPr>
          <p:spPr bwMode="auto">
            <a:xfrm>
              <a:off x="4068" y="913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" name="Line 261"/>
            <p:cNvSpPr>
              <a:spLocks noChangeShapeType="1"/>
            </p:cNvSpPr>
            <p:nvPr/>
          </p:nvSpPr>
          <p:spPr bwMode="auto">
            <a:xfrm>
              <a:off x="4071" y="91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" name="Line 262"/>
            <p:cNvSpPr>
              <a:spLocks noChangeShapeType="1"/>
            </p:cNvSpPr>
            <p:nvPr/>
          </p:nvSpPr>
          <p:spPr bwMode="auto">
            <a:xfrm>
              <a:off x="4072" y="917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" name="Line 263"/>
            <p:cNvSpPr>
              <a:spLocks noChangeShapeType="1"/>
            </p:cNvSpPr>
            <p:nvPr/>
          </p:nvSpPr>
          <p:spPr bwMode="auto">
            <a:xfrm>
              <a:off x="4076" y="92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" name="Line 264"/>
            <p:cNvSpPr>
              <a:spLocks noChangeShapeType="1"/>
            </p:cNvSpPr>
            <p:nvPr/>
          </p:nvSpPr>
          <p:spPr bwMode="auto">
            <a:xfrm>
              <a:off x="4077" y="922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" name="Line 265"/>
            <p:cNvSpPr>
              <a:spLocks noChangeShapeType="1"/>
            </p:cNvSpPr>
            <p:nvPr/>
          </p:nvSpPr>
          <p:spPr bwMode="auto">
            <a:xfrm>
              <a:off x="4080" y="92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" name="Line 266"/>
            <p:cNvSpPr>
              <a:spLocks noChangeShapeType="1"/>
            </p:cNvSpPr>
            <p:nvPr/>
          </p:nvSpPr>
          <p:spPr bwMode="auto">
            <a:xfrm>
              <a:off x="4082" y="927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" name="Line 267"/>
            <p:cNvSpPr>
              <a:spLocks noChangeShapeType="1"/>
            </p:cNvSpPr>
            <p:nvPr/>
          </p:nvSpPr>
          <p:spPr bwMode="auto">
            <a:xfrm>
              <a:off x="4085" y="93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" name="Line 268"/>
            <p:cNvSpPr>
              <a:spLocks noChangeShapeType="1"/>
            </p:cNvSpPr>
            <p:nvPr/>
          </p:nvSpPr>
          <p:spPr bwMode="auto">
            <a:xfrm>
              <a:off x="4086" y="931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" name="Line 269"/>
            <p:cNvSpPr>
              <a:spLocks noChangeShapeType="1"/>
            </p:cNvSpPr>
            <p:nvPr/>
          </p:nvSpPr>
          <p:spPr bwMode="auto">
            <a:xfrm>
              <a:off x="4090" y="9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" name="Line 270"/>
            <p:cNvSpPr>
              <a:spLocks noChangeShapeType="1"/>
            </p:cNvSpPr>
            <p:nvPr/>
          </p:nvSpPr>
          <p:spPr bwMode="auto">
            <a:xfrm>
              <a:off x="4091" y="93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" name="Line 271"/>
            <p:cNvSpPr>
              <a:spLocks noChangeShapeType="1"/>
            </p:cNvSpPr>
            <p:nvPr/>
          </p:nvSpPr>
          <p:spPr bwMode="auto">
            <a:xfrm>
              <a:off x="918" y="126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" name="Line 272"/>
            <p:cNvSpPr>
              <a:spLocks noChangeShapeType="1"/>
            </p:cNvSpPr>
            <p:nvPr/>
          </p:nvSpPr>
          <p:spPr bwMode="auto">
            <a:xfrm>
              <a:off x="923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" name="Line 273"/>
            <p:cNvSpPr>
              <a:spLocks noChangeShapeType="1"/>
            </p:cNvSpPr>
            <p:nvPr/>
          </p:nvSpPr>
          <p:spPr bwMode="auto">
            <a:xfrm>
              <a:off x="924" y="1269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" name="Line 274"/>
            <p:cNvSpPr>
              <a:spLocks noChangeShapeType="1"/>
            </p:cNvSpPr>
            <p:nvPr/>
          </p:nvSpPr>
          <p:spPr bwMode="auto">
            <a:xfrm>
              <a:off x="930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" name="Line 275"/>
            <p:cNvSpPr>
              <a:spLocks noChangeShapeType="1"/>
            </p:cNvSpPr>
            <p:nvPr/>
          </p:nvSpPr>
          <p:spPr bwMode="auto">
            <a:xfrm>
              <a:off x="931" y="126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" name="Line 276"/>
            <p:cNvSpPr>
              <a:spLocks noChangeShapeType="1"/>
            </p:cNvSpPr>
            <p:nvPr/>
          </p:nvSpPr>
          <p:spPr bwMode="auto">
            <a:xfrm>
              <a:off x="936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" name="Line 277"/>
            <p:cNvSpPr>
              <a:spLocks noChangeShapeType="1"/>
            </p:cNvSpPr>
            <p:nvPr/>
          </p:nvSpPr>
          <p:spPr bwMode="auto">
            <a:xfrm>
              <a:off x="938" y="126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6" name="Line 278"/>
            <p:cNvSpPr>
              <a:spLocks noChangeShapeType="1"/>
            </p:cNvSpPr>
            <p:nvPr/>
          </p:nvSpPr>
          <p:spPr bwMode="auto">
            <a:xfrm>
              <a:off x="943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7" name="Line 279"/>
            <p:cNvSpPr>
              <a:spLocks noChangeShapeType="1"/>
            </p:cNvSpPr>
            <p:nvPr/>
          </p:nvSpPr>
          <p:spPr bwMode="auto">
            <a:xfrm>
              <a:off x="944" y="126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8" name="Line 280"/>
            <p:cNvSpPr>
              <a:spLocks noChangeShapeType="1"/>
            </p:cNvSpPr>
            <p:nvPr/>
          </p:nvSpPr>
          <p:spPr bwMode="auto">
            <a:xfrm>
              <a:off x="949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9" name="Line 281"/>
            <p:cNvSpPr>
              <a:spLocks noChangeShapeType="1"/>
            </p:cNvSpPr>
            <p:nvPr/>
          </p:nvSpPr>
          <p:spPr bwMode="auto">
            <a:xfrm>
              <a:off x="951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" name="Line 282"/>
            <p:cNvSpPr>
              <a:spLocks noChangeShapeType="1"/>
            </p:cNvSpPr>
            <p:nvPr/>
          </p:nvSpPr>
          <p:spPr bwMode="auto">
            <a:xfrm flipV="1">
              <a:off x="952" y="1266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1" name="Line 283"/>
            <p:cNvSpPr>
              <a:spLocks noChangeShapeType="1"/>
            </p:cNvSpPr>
            <p:nvPr/>
          </p:nvSpPr>
          <p:spPr bwMode="auto">
            <a:xfrm flipV="1">
              <a:off x="952" y="126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" name="Line 284"/>
            <p:cNvSpPr>
              <a:spLocks noChangeShapeType="1"/>
            </p:cNvSpPr>
            <p:nvPr/>
          </p:nvSpPr>
          <p:spPr bwMode="auto">
            <a:xfrm flipV="1">
              <a:off x="952" y="1260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3" name="Line 285"/>
            <p:cNvSpPr>
              <a:spLocks noChangeShapeType="1"/>
            </p:cNvSpPr>
            <p:nvPr/>
          </p:nvSpPr>
          <p:spPr bwMode="auto">
            <a:xfrm flipV="1">
              <a:off x="952" y="125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" name="Line 286"/>
            <p:cNvSpPr>
              <a:spLocks noChangeShapeType="1"/>
            </p:cNvSpPr>
            <p:nvPr/>
          </p:nvSpPr>
          <p:spPr bwMode="auto">
            <a:xfrm flipV="1">
              <a:off x="952" y="1253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" name="Line 287"/>
            <p:cNvSpPr>
              <a:spLocks noChangeShapeType="1"/>
            </p:cNvSpPr>
            <p:nvPr/>
          </p:nvSpPr>
          <p:spPr bwMode="auto">
            <a:xfrm flipV="1">
              <a:off x="952" y="125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6" name="Line 288"/>
            <p:cNvSpPr>
              <a:spLocks noChangeShapeType="1"/>
            </p:cNvSpPr>
            <p:nvPr/>
          </p:nvSpPr>
          <p:spPr bwMode="auto">
            <a:xfrm flipV="1">
              <a:off x="952" y="1246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7" name="Line 289"/>
            <p:cNvSpPr>
              <a:spLocks noChangeShapeType="1"/>
            </p:cNvSpPr>
            <p:nvPr/>
          </p:nvSpPr>
          <p:spPr bwMode="auto">
            <a:xfrm flipV="1">
              <a:off x="952" y="124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" name="Line 290"/>
            <p:cNvSpPr>
              <a:spLocks noChangeShapeType="1"/>
            </p:cNvSpPr>
            <p:nvPr/>
          </p:nvSpPr>
          <p:spPr bwMode="auto">
            <a:xfrm flipV="1">
              <a:off x="952" y="1240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" name="Line 291"/>
            <p:cNvSpPr>
              <a:spLocks noChangeShapeType="1"/>
            </p:cNvSpPr>
            <p:nvPr/>
          </p:nvSpPr>
          <p:spPr bwMode="auto">
            <a:xfrm flipV="1">
              <a:off x="952" y="123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" name="Line 292"/>
            <p:cNvSpPr>
              <a:spLocks noChangeShapeType="1"/>
            </p:cNvSpPr>
            <p:nvPr/>
          </p:nvSpPr>
          <p:spPr bwMode="auto">
            <a:xfrm flipV="1">
              <a:off x="952" y="1235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" name="Line 293"/>
            <p:cNvSpPr>
              <a:spLocks noChangeShapeType="1"/>
            </p:cNvSpPr>
            <p:nvPr/>
          </p:nvSpPr>
          <p:spPr bwMode="auto">
            <a:xfrm flipH="1">
              <a:off x="950" y="123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" name="Line 294"/>
            <p:cNvSpPr>
              <a:spLocks noChangeShapeType="1"/>
            </p:cNvSpPr>
            <p:nvPr/>
          </p:nvSpPr>
          <p:spPr bwMode="auto">
            <a:xfrm flipH="1">
              <a:off x="949" y="12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" name="Line 295"/>
            <p:cNvSpPr>
              <a:spLocks noChangeShapeType="1"/>
            </p:cNvSpPr>
            <p:nvPr/>
          </p:nvSpPr>
          <p:spPr bwMode="auto">
            <a:xfrm flipH="1">
              <a:off x="944" y="1235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" name="Line 296"/>
            <p:cNvSpPr>
              <a:spLocks noChangeShapeType="1"/>
            </p:cNvSpPr>
            <p:nvPr/>
          </p:nvSpPr>
          <p:spPr bwMode="auto">
            <a:xfrm flipH="1">
              <a:off x="942" y="12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" name="Line 297"/>
            <p:cNvSpPr>
              <a:spLocks noChangeShapeType="1"/>
            </p:cNvSpPr>
            <p:nvPr/>
          </p:nvSpPr>
          <p:spPr bwMode="auto">
            <a:xfrm flipH="1">
              <a:off x="937" y="1235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" name="Line 298"/>
            <p:cNvSpPr>
              <a:spLocks noChangeShapeType="1"/>
            </p:cNvSpPr>
            <p:nvPr/>
          </p:nvSpPr>
          <p:spPr bwMode="auto">
            <a:xfrm flipH="1">
              <a:off x="936" y="12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" name="Line 299"/>
            <p:cNvSpPr>
              <a:spLocks noChangeShapeType="1"/>
            </p:cNvSpPr>
            <p:nvPr/>
          </p:nvSpPr>
          <p:spPr bwMode="auto">
            <a:xfrm flipH="1">
              <a:off x="931" y="1235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" name="Line 300"/>
            <p:cNvSpPr>
              <a:spLocks noChangeShapeType="1"/>
            </p:cNvSpPr>
            <p:nvPr/>
          </p:nvSpPr>
          <p:spPr bwMode="auto">
            <a:xfrm flipH="1">
              <a:off x="929" y="12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" name="Line 301"/>
            <p:cNvSpPr>
              <a:spLocks noChangeShapeType="1"/>
            </p:cNvSpPr>
            <p:nvPr/>
          </p:nvSpPr>
          <p:spPr bwMode="auto">
            <a:xfrm flipH="1">
              <a:off x="924" y="1235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" name="Line 302"/>
            <p:cNvSpPr>
              <a:spLocks noChangeShapeType="1"/>
            </p:cNvSpPr>
            <p:nvPr/>
          </p:nvSpPr>
          <p:spPr bwMode="auto">
            <a:xfrm flipH="1">
              <a:off x="923" y="12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" name="Line 303"/>
            <p:cNvSpPr>
              <a:spLocks noChangeShapeType="1"/>
            </p:cNvSpPr>
            <p:nvPr/>
          </p:nvSpPr>
          <p:spPr bwMode="auto">
            <a:xfrm flipH="1">
              <a:off x="918" y="1235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" name="Line 304"/>
            <p:cNvSpPr>
              <a:spLocks noChangeShapeType="1"/>
            </p:cNvSpPr>
            <p:nvPr/>
          </p:nvSpPr>
          <p:spPr bwMode="auto">
            <a:xfrm>
              <a:off x="918" y="12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" name="Line 305"/>
            <p:cNvSpPr>
              <a:spLocks noChangeShapeType="1"/>
            </p:cNvSpPr>
            <p:nvPr/>
          </p:nvSpPr>
          <p:spPr bwMode="auto">
            <a:xfrm>
              <a:off x="918" y="123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" name="Line 306"/>
            <p:cNvSpPr>
              <a:spLocks noChangeShapeType="1"/>
            </p:cNvSpPr>
            <p:nvPr/>
          </p:nvSpPr>
          <p:spPr bwMode="auto">
            <a:xfrm>
              <a:off x="918" y="1238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" name="Line 307"/>
            <p:cNvSpPr>
              <a:spLocks noChangeShapeType="1"/>
            </p:cNvSpPr>
            <p:nvPr/>
          </p:nvSpPr>
          <p:spPr bwMode="auto">
            <a:xfrm>
              <a:off x="918" y="124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" name="Line 308"/>
            <p:cNvSpPr>
              <a:spLocks noChangeShapeType="1"/>
            </p:cNvSpPr>
            <p:nvPr/>
          </p:nvSpPr>
          <p:spPr bwMode="auto">
            <a:xfrm>
              <a:off x="918" y="1244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" name="Line 309"/>
            <p:cNvSpPr>
              <a:spLocks noChangeShapeType="1"/>
            </p:cNvSpPr>
            <p:nvPr/>
          </p:nvSpPr>
          <p:spPr bwMode="auto">
            <a:xfrm>
              <a:off x="918" y="124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" name="Line 310"/>
            <p:cNvSpPr>
              <a:spLocks noChangeShapeType="1"/>
            </p:cNvSpPr>
            <p:nvPr/>
          </p:nvSpPr>
          <p:spPr bwMode="auto">
            <a:xfrm>
              <a:off x="918" y="1251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" name="Line 311"/>
            <p:cNvSpPr>
              <a:spLocks noChangeShapeType="1"/>
            </p:cNvSpPr>
            <p:nvPr/>
          </p:nvSpPr>
          <p:spPr bwMode="auto">
            <a:xfrm>
              <a:off x="918" y="125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" name="Line 312"/>
            <p:cNvSpPr>
              <a:spLocks noChangeShapeType="1"/>
            </p:cNvSpPr>
            <p:nvPr/>
          </p:nvSpPr>
          <p:spPr bwMode="auto">
            <a:xfrm>
              <a:off x="918" y="1257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" name="Line 313"/>
            <p:cNvSpPr>
              <a:spLocks noChangeShapeType="1"/>
            </p:cNvSpPr>
            <p:nvPr/>
          </p:nvSpPr>
          <p:spPr bwMode="auto">
            <a:xfrm>
              <a:off x="918" y="126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" name="Line 314"/>
            <p:cNvSpPr>
              <a:spLocks noChangeShapeType="1"/>
            </p:cNvSpPr>
            <p:nvPr/>
          </p:nvSpPr>
          <p:spPr bwMode="auto">
            <a:xfrm>
              <a:off x="918" y="1264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" name="Line 315"/>
            <p:cNvSpPr>
              <a:spLocks noChangeShapeType="1"/>
            </p:cNvSpPr>
            <p:nvPr/>
          </p:nvSpPr>
          <p:spPr bwMode="auto">
            <a:xfrm>
              <a:off x="918" y="12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" name="Rectangle 316"/>
            <p:cNvSpPr>
              <a:spLocks noChangeArrowheads="1"/>
            </p:cNvSpPr>
            <p:nvPr/>
          </p:nvSpPr>
          <p:spPr bwMode="auto">
            <a:xfrm>
              <a:off x="918" y="1235"/>
              <a:ext cx="34" cy="3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" name="Line 317"/>
            <p:cNvSpPr>
              <a:spLocks noChangeShapeType="1"/>
            </p:cNvSpPr>
            <p:nvPr/>
          </p:nvSpPr>
          <p:spPr bwMode="auto">
            <a:xfrm>
              <a:off x="918" y="1235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" name="Line 318"/>
            <p:cNvSpPr>
              <a:spLocks noChangeShapeType="1"/>
            </p:cNvSpPr>
            <p:nvPr/>
          </p:nvSpPr>
          <p:spPr bwMode="auto">
            <a:xfrm>
              <a:off x="922" y="123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" name="Line 319"/>
            <p:cNvSpPr>
              <a:spLocks noChangeShapeType="1"/>
            </p:cNvSpPr>
            <p:nvPr/>
          </p:nvSpPr>
          <p:spPr bwMode="auto">
            <a:xfrm>
              <a:off x="923" y="1240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" name="Line 320"/>
            <p:cNvSpPr>
              <a:spLocks noChangeShapeType="1"/>
            </p:cNvSpPr>
            <p:nvPr/>
          </p:nvSpPr>
          <p:spPr bwMode="auto">
            <a:xfrm>
              <a:off x="926" y="124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" name="Line 321"/>
            <p:cNvSpPr>
              <a:spLocks noChangeShapeType="1"/>
            </p:cNvSpPr>
            <p:nvPr/>
          </p:nvSpPr>
          <p:spPr bwMode="auto">
            <a:xfrm>
              <a:off x="927" y="1244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" name="Line 322"/>
            <p:cNvSpPr>
              <a:spLocks noChangeShapeType="1"/>
            </p:cNvSpPr>
            <p:nvPr/>
          </p:nvSpPr>
          <p:spPr bwMode="auto">
            <a:xfrm>
              <a:off x="931" y="124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" name="Line 323"/>
            <p:cNvSpPr>
              <a:spLocks noChangeShapeType="1"/>
            </p:cNvSpPr>
            <p:nvPr/>
          </p:nvSpPr>
          <p:spPr bwMode="auto">
            <a:xfrm>
              <a:off x="932" y="1249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" name="Line 324"/>
            <p:cNvSpPr>
              <a:spLocks noChangeShapeType="1"/>
            </p:cNvSpPr>
            <p:nvPr/>
          </p:nvSpPr>
          <p:spPr bwMode="auto">
            <a:xfrm>
              <a:off x="935" y="125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" name="Line 325"/>
            <p:cNvSpPr>
              <a:spLocks noChangeShapeType="1"/>
            </p:cNvSpPr>
            <p:nvPr/>
          </p:nvSpPr>
          <p:spPr bwMode="auto">
            <a:xfrm>
              <a:off x="936" y="1254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" name="Line 326"/>
            <p:cNvSpPr>
              <a:spLocks noChangeShapeType="1"/>
            </p:cNvSpPr>
            <p:nvPr/>
          </p:nvSpPr>
          <p:spPr bwMode="auto">
            <a:xfrm>
              <a:off x="940" y="125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" name="Line 327"/>
            <p:cNvSpPr>
              <a:spLocks noChangeShapeType="1"/>
            </p:cNvSpPr>
            <p:nvPr/>
          </p:nvSpPr>
          <p:spPr bwMode="auto">
            <a:xfrm>
              <a:off x="941" y="1258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" name="Line 328"/>
            <p:cNvSpPr>
              <a:spLocks noChangeShapeType="1"/>
            </p:cNvSpPr>
            <p:nvPr/>
          </p:nvSpPr>
          <p:spPr bwMode="auto">
            <a:xfrm>
              <a:off x="945" y="126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" name="Line 329"/>
            <p:cNvSpPr>
              <a:spLocks noChangeShapeType="1"/>
            </p:cNvSpPr>
            <p:nvPr/>
          </p:nvSpPr>
          <p:spPr bwMode="auto">
            <a:xfrm>
              <a:off x="946" y="1263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" name="Line 330"/>
            <p:cNvSpPr>
              <a:spLocks noChangeShapeType="1"/>
            </p:cNvSpPr>
            <p:nvPr/>
          </p:nvSpPr>
          <p:spPr bwMode="auto">
            <a:xfrm>
              <a:off x="949" y="126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" name="Line 331"/>
            <p:cNvSpPr>
              <a:spLocks noChangeShapeType="1"/>
            </p:cNvSpPr>
            <p:nvPr/>
          </p:nvSpPr>
          <p:spPr bwMode="auto">
            <a:xfrm>
              <a:off x="950" y="126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" name="Line 332"/>
            <p:cNvSpPr>
              <a:spLocks noChangeShapeType="1"/>
            </p:cNvSpPr>
            <p:nvPr/>
          </p:nvSpPr>
          <p:spPr bwMode="auto">
            <a:xfrm flipH="1" flipV="1">
              <a:off x="2064" y="4088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" name="Line 333"/>
            <p:cNvSpPr>
              <a:spLocks noChangeShapeType="1"/>
            </p:cNvSpPr>
            <p:nvPr/>
          </p:nvSpPr>
          <p:spPr bwMode="auto">
            <a:xfrm flipH="1" flipV="1">
              <a:off x="2063" y="408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" name="Line 334"/>
            <p:cNvSpPr>
              <a:spLocks noChangeShapeType="1"/>
            </p:cNvSpPr>
            <p:nvPr/>
          </p:nvSpPr>
          <p:spPr bwMode="auto">
            <a:xfrm flipH="1" flipV="1">
              <a:off x="2061" y="4082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" name="Line 335"/>
            <p:cNvSpPr>
              <a:spLocks noChangeShapeType="1"/>
            </p:cNvSpPr>
            <p:nvPr/>
          </p:nvSpPr>
          <p:spPr bwMode="auto">
            <a:xfrm flipH="1" flipV="1">
              <a:off x="2060" y="408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" name="Line 336"/>
            <p:cNvSpPr>
              <a:spLocks noChangeShapeType="1"/>
            </p:cNvSpPr>
            <p:nvPr/>
          </p:nvSpPr>
          <p:spPr bwMode="auto">
            <a:xfrm flipH="1" flipV="1">
              <a:off x="2059" y="407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" name="Line 337"/>
            <p:cNvSpPr>
              <a:spLocks noChangeShapeType="1"/>
            </p:cNvSpPr>
            <p:nvPr/>
          </p:nvSpPr>
          <p:spPr bwMode="auto">
            <a:xfrm flipH="1" flipV="1">
              <a:off x="2057" y="407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" name="Line 338"/>
            <p:cNvSpPr>
              <a:spLocks noChangeShapeType="1"/>
            </p:cNvSpPr>
            <p:nvPr/>
          </p:nvSpPr>
          <p:spPr bwMode="auto">
            <a:xfrm flipH="1">
              <a:off x="2055" y="40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" name="Line 339"/>
            <p:cNvSpPr>
              <a:spLocks noChangeShapeType="1"/>
            </p:cNvSpPr>
            <p:nvPr/>
          </p:nvSpPr>
          <p:spPr bwMode="auto">
            <a:xfrm flipH="1" flipV="1">
              <a:off x="2050" y="4077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" name="Line 340"/>
            <p:cNvSpPr>
              <a:spLocks noChangeShapeType="1"/>
            </p:cNvSpPr>
            <p:nvPr/>
          </p:nvSpPr>
          <p:spPr bwMode="auto">
            <a:xfrm flipH="1" flipV="1">
              <a:off x="2049" y="407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" name="Line 341"/>
            <p:cNvSpPr>
              <a:spLocks noChangeShapeType="1"/>
            </p:cNvSpPr>
            <p:nvPr/>
          </p:nvSpPr>
          <p:spPr bwMode="auto">
            <a:xfrm flipH="1" flipV="1">
              <a:off x="2044" y="4075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" name="Line 342"/>
            <p:cNvSpPr>
              <a:spLocks noChangeShapeType="1"/>
            </p:cNvSpPr>
            <p:nvPr/>
          </p:nvSpPr>
          <p:spPr bwMode="auto">
            <a:xfrm flipH="1">
              <a:off x="2044" y="407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" name="Line 343"/>
            <p:cNvSpPr>
              <a:spLocks noChangeShapeType="1"/>
            </p:cNvSpPr>
            <p:nvPr/>
          </p:nvSpPr>
          <p:spPr bwMode="auto">
            <a:xfrm flipH="1">
              <a:off x="2043" y="407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" name="Line 344"/>
            <p:cNvSpPr>
              <a:spLocks noChangeShapeType="1"/>
            </p:cNvSpPr>
            <p:nvPr/>
          </p:nvSpPr>
          <p:spPr bwMode="auto">
            <a:xfrm flipH="1">
              <a:off x="2039" y="4077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" name="Line 345"/>
            <p:cNvSpPr>
              <a:spLocks noChangeShapeType="1"/>
            </p:cNvSpPr>
            <p:nvPr/>
          </p:nvSpPr>
          <p:spPr bwMode="auto">
            <a:xfrm flipH="1">
              <a:off x="2038" y="408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" name="Line 346"/>
            <p:cNvSpPr>
              <a:spLocks noChangeShapeType="1"/>
            </p:cNvSpPr>
            <p:nvPr/>
          </p:nvSpPr>
          <p:spPr bwMode="auto">
            <a:xfrm flipH="1">
              <a:off x="2034" y="4081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" name="Line 347"/>
            <p:cNvSpPr>
              <a:spLocks noChangeShapeType="1"/>
            </p:cNvSpPr>
            <p:nvPr/>
          </p:nvSpPr>
          <p:spPr bwMode="auto">
            <a:xfrm flipH="1">
              <a:off x="2033" y="408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" name="Line 348"/>
            <p:cNvSpPr>
              <a:spLocks noChangeShapeType="1"/>
            </p:cNvSpPr>
            <p:nvPr/>
          </p:nvSpPr>
          <p:spPr bwMode="auto">
            <a:xfrm>
              <a:off x="2033" y="4085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" name="Line 349"/>
            <p:cNvSpPr>
              <a:spLocks noChangeShapeType="1"/>
            </p:cNvSpPr>
            <p:nvPr/>
          </p:nvSpPr>
          <p:spPr bwMode="auto">
            <a:xfrm>
              <a:off x="2033" y="409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" name="Line 350"/>
            <p:cNvSpPr>
              <a:spLocks noChangeShapeType="1"/>
            </p:cNvSpPr>
            <p:nvPr/>
          </p:nvSpPr>
          <p:spPr bwMode="auto">
            <a:xfrm>
              <a:off x="2033" y="4091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" name="Line 351"/>
            <p:cNvSpPr>
              <a:spLocks noChangeShapeType="1"/>
            </p:cNvSpPr>
            <p:nvPr/>
          </p:nvSpPr>
          <p:spPr bwMode="auto">
            <a:xfrm>
              <a:off x="2033" y="409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" name="Line 352"/>
            <p:cNvSpPr>
              <a:spLocks noChangeShapeType="1"/>
            </p:cNvSpPr>
            <p:nvPr/>
          </p:nvSpPr>
          <p:spPr bwMode="auto">
            <a:xfrm>
              <a:off x="2033" y="409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" name="Line 353"/>
            <p:cNvSpPr>
              <a:spLocks noChangeShapeType="1"/>
            </p:cNvSpPr>
            <p:nvPr/>
          </p:nvSpPr>
          <p:spPr bwMode="auto">
            <a:xfrm>
              <a:off x="2033" y="410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" name="Line 354"/>
            <p:cNvSpPr>
              <a:spLocks noChangeShapeType="1"/>
            </p:cNvSpPr>
            <p:nvPr/>
          </p:nvSpPr>
          <p:spPr bwMode="auto">
            <a:xfrm>
              <a:off x="2035" y="410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" name="Line 355"/>
            <p:cNvSpPr>
              <a:spLocks noChangeShapeType="1"/>
            </p:cNvSpPr>
            <p:nvPr/>
          </p:nvSpPr>
          <p:spPr bwMode="auto">
            <a:xfrm>
              <a:off x="2037" y="410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" name="Line 356"/>
            <p:cNvSpPr>
              <a:spLocks noChangeShapeType="1"/>
            </p:cNvSpPr>
            <p:nvPr/>
          </p:nvSpPr>
          <p:spPr bwMode="auto">
            <a:xfrm>
              <a:off x="2041" y="410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" name="Line 357"/>
            <p:cNvSpPr>
              <a:spLocks noChangeShapeType="1"/>
            </p:cNvSpPr>
            <p:nvPr/>
          </p:nvSpPr>
          <p:spPr bwMode="auto">
            <a:xfrm>
              <a:off x="2042" y="410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" name="Line 358"/>
            <p:cNvSpPr>
              <a:spLocks noChangeShapeType="1"/>
            </p:cNvSpPr>
            <p:nvPr/>
          </p:nvSpPr>
          <p:spPr bwMode="auto">
            <a:xfrm>
              <a:off x="2044" y="410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" name="Line 359"/>
            <p:cNvSpPr>
              <a:spLocks noChangeShapeType="1"/>
            </p:cNvSpPr>
            <p:nvPr/>
          </p:nvSpPr>
          <p:spPr bwMode="auto">
            <a:xfrm>
              <a:off x="2046" y="410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" name="Line 360"/>
            <p:cNvSpPr>
              <a:spLocks noChangeShapeType="1"/>
            </p:cNvSpPr>
            <p:nvPr/>
          </p:nvSpPr>
          <p:spPr bwMode="auto">
            <a:xfrm flipV="1">
              <a:off x="2047" y="4107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" name="Line 361"/>
            <p:cNvSpPr>
              <a:spLocks noChangeShapeType="1"/>
            </p:cNvSpPr>
            <p:nvPr/>
          </p:nvSpPr>
          <p:spPr bwMode="auto">
            <a:xfrm flipV="1">
              <a:off x="2052" y="410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" name="Line 362"/>
            <p:cNvSpPr>
              <a:spLocks noChangeShapeType="1"/>
            </p:cNvSpPr>
            <p:nvPr/>
          </p:nvSpPr>
          <p:spPr bwMode="auto">
            <a:xfrm flipV="1">
              <a:off x="2054" y="4106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" name="Line 363"/>
            <p:cNvSpPr>
              <a:spLocks noChangeShapeType="1"/>
            </p:cNvSpPr>
            <p:nvPr/>
          </p:nvSpPr>
          <p:spPr bwMode="auto">
            <a:xfrm>
              <a:off x="2059" y="410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" name="Line 364"/>
            <p:cNvSpPr>
              <a:spLocks noChangeShapeType="1"/>
            </p:cNvSpPr>
            <p:nvPr/>
          </p:nvSpPr>
          <p:spPr bwMode="auto">
            <a:xfrm flipV="1">
              <a:off x="2059" y="410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" name="Line 365"/>
            <p:cNvSpPr>
              <a:spLocks noChangeShapeType="1"/>
            </p:cNvSpPr>
            <p:nvPr/>
          </p:nvSpPr>
          <p:spPr bwMode="auto">
            <a:xfrm flipV="1">
              <a:off x="2059" y="4101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" name="Line 366"/>
            <p:cNvSpPr>
              <a:spLocks noChangeShapeType="1"/>
            </p:cNvSpPr>
            <p:nvPr/>
          </p:nvSpPr>
          <p:spPr bwMode="auto">
            <a:xfrm flipV="1">
              <a:off x="2062" y="410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" name="Line 367"/>
            <p:cNvSpPr>
              <a:spLocks noChangeShapeType="1"/>
            </p:cNvSpPr>
            <p:nvPr/>
          </p:nvSpPr>
          <p:spPr bwMode="auto">
            <a:xfrm flipV="1">
              <a:off x="2062" y="4095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" name="Line 368"/>
            <p:cNvSpPr>
              <a:spLocks noChangeShapeType="1"/>
            </p:cNvSpPr>
            <p:nvPr/>
          </p:nvSpPr>
          <p:spPr bwMode="auto">
            <a:xfrm flipV="1">
              <a:off x="2065" y="409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" name="Line 369"/>
            <p:cNvSpPr>
              <a:spLocks noChangeShapeType="1"/>
            </p:cNvSpPr>
            <p:nvPr/>
          </p:nvSpPr>
          <p:spPr bwMode="auto">
            <a:xfrm flipV="1">
              <a:off x="2065" y="409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" name="Line 370"/>
            <p:cNvSpPr>
              <a:spLocks noChangeShapeType="1"/>
            </p:cNvSpPr>
            <p:nvPr/>
          </p:nvSpPr>
          <p:spPr bwMode="auto">
            <a:xfrm>
              <a:off x="2031" y="4012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" name="Line 371"/>
            <p:cNvSpPr>
              <a:spLocks noChangeShapeType="1"/>
            </p:cNvSpPr>
            <p:nvPr/>
          </p:nvSpPr>
          <p:spPr bwMode="auto">
            <a:xfrm>
              <a:off x="2036" y="40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" name="Line 372"/>
            <p:cNvSpPr>
              <a:spLocks noChangeShapeType="1"/>
            </p:cNvSpPr>
            <p:nvPr/>
          </p:nvSpPr>
          <p:spPr bwMode="auto">
            <a:xfrm>
              <a:off x="2038" y="4012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" name="Line 373"/>
            <p:cNvSpPr>
              <a:spLocks noChangeShapeType="1"/>
            </p:cNvSpPr>
            <p:nvPr/>
          </p:nvSpPr>
          <p:spPr bwMode="auto">
            <a:xfrm>
              <a:off x="2043" y="40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" name="Line 374"/>
            <p:cNvSpPr>
              <a:spLocks noChangeShapeType="1"/>
            </p:cNvSpPr>
            <p:nvPr/>
          </p:nvSpPr>
          <p:spPr bwMode="auto">
            <a:xfrm>
              <a:off x="2044" y="4012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" name="Line 375"/>
            <p:cNvSpPr>
              <a:spLocks noChangeShapeType="1"/>
            </p:cNvSpPr>
            <p:nvPr/>
          </p:nvSpPr>
          <p:spPr bwMode="auto">
            <a:xfrm>
              <a:off x="2049" y="40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" name="Line 376"/>
            <p:cNvSpPr>
              <a:spLocks noChangeShapeType="1"/>
            </p:cNvSpPr>
            <p:nvPr/>
          </p:nvSpPr>
          <p:spPr bwMode="auto">
            <a:xfrm>
              <a:off x="2051" y="4012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" name="Line 377"/>
            <p:cNvSpPr>
              <a:spLocks noChangeShapeType="1"/>
            </p:cNvSpPr>
            <p:nvPr/>
          </p:nvSpPr>
          <p:spPr bwMode="auto">
            <a:xfrm>
              <a:off x="2056" y="40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" name="Line 378"/>
            <p:cNvSpPr>
              <a:spLocks noChangeShapeType="1"/>
            </p:cNvSpPr>
            <p:nvPr/>
          </p:nvSpPr>
          <p:spPr bwMode="auto">
            <a:xfrm>
              <a:off x="2058" y="4012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" name="Line 379"/>
            <p:cNvSpPr>
              <a:spLocks noChangeShapeType="1"/>
            </p:cNvSpPr>
            <p:nvPr/>
          </p:nvSpPr>
          <p:spPr bwMode="auto">
            <a:xfrm>
              <a:off x="2062" y="40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" name="Line 380"/>
            <p:cNvSpPr>
              <a:spLocks noChangeShapeType="1"/>
            </p:cNvSpPr>
            <p:nvPr/>
          </p:nvSpPr>
          <p:spPr bwMode="auto">
            <a:xfrm>
              <a:off x="2064" y="40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" name="Line 381"/>
            <p:cNvSpPr>
              <a:spLocks noChangeShapeType="1"/>
            </p:cNvSpPr>
            <p:nvPr/>
          </p:nvSpPr>
          <p:spPr bwMode="auto">
            <a:xfrm flipV="1">
              <a:off x="2065" y="4009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0" name="Line 382"/>
            <p:cNvSpPr>
              <a:spLocks noChangeShapeType="1"/>
            </p:cNvSpPr>
            <p:nvPr/>
          </p:nvSpPr>
          <p:spPr bwMode="auto">
            <a:xfrm flipV="1">
              <a:off x="2065" y="400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1" name="Line 383"/>
            <p:cNvSpPr>
              <a:spLocks noChangeShapeType="1"/>
            </p:cNvSpPr>
            <p:nvPr/>
          </p:nvSpPr>
          <p:spPr bwMode="auto">
            <a:xfrm flipV="1">
              <a:off x="2065" y="4002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2" name="Line 384"/>
            <p:cNvSpPr>
              <a:spLocks noChangeShapeType="1"/>
            </p:cNvSpPr>
            <p:nvPr/>
          </p:nvSpPr>
          <p:spPr bwMode="auto">
            <a:xfrm flipV="1">
              <a:off x="2065" y="400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3" name="Line 385"/>
            <p:cNvSpPr>
              <a:spLocks noChangeShapeType="1"/>
            </p:cNvSpPr>
            <p:nvPr/>
          </p:nvSpPr>
          <p:spPr bwMode="auto">
            <a:xfrm flipV="1">
              <a:off x="2065" y="399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4" name="Line 386"/>
            <p:cNvSpPr>
              <a:spLocks noChangeShapeType="1"/>
            </p:cNvSpPr>
            <p:nvPr/>
          </p:nvSpPr>
          <p:spPr bwMode="auto">
            <a:xfrm flipV="1">
              <a:off x="2065" y="399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5" name="Line 387"/>
            <p:cNvSpPr>
              <a:spLocks noChangeShapeType="1"/>
            </p:cNvSpPr>
            <p:nvPr/>
          </p:nvSpPr>
          <p:spPr bwMode="auto">
            <a:xfrm flipV="1">
              <a:off x="2065" y="3989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6" name="Line 388"/>
            <p:cNvSpPr>
              <a:spLocks noChangeShapeType="1"/>
            </p:cNvSpPr>
            <p:nvPr/>
          </p:nvSpPr>
          <p:spPr bwMode="auto">
            <a:xfrm flipV="1">
              <a:off x="2065" y="398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7" name="Line 389"/>
            <p:cNvSpPr>
              <a:spLocks noChangeShapeType="1"/>
            </p:cNvSpPr>
            <p:nvPr/>
          </p:nvSpPr>
          <p:spPr bwMode="auto">
            <a:xfrm flipV="1">
              <a:off x="2065" y="3983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" name="Line 390"/>
            <p:cNvSpPr>
              <a:spLocks noChangeShapeType="1"/>
            </p:cNvSpPr>
            <p:nvPr/>
          </p:nvSpPr>
          <p:spPr bwMode="auto">
            <a:xfrm flipV="1">
              <a:off x="2065" y="398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" name="Line 391"/>
            <p:cNvSpPr>
              <a:spLocks noChangeShapeType="1"/>
            </p:cNvSpPr>
            <p:nvPr/>
          </p:nvSpPr>
          <p:spPr bwMode="auto">
            <a:xfrm flipV="1">
              <a:off x="2065" y="3978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0" name="Line 392"/>
            <p:cNvSpPr>
              <a:spLocks noChangeShapeType="1"/>
            </p:cNvSpPr>
            <p:nvPr/>
          </p:nvSpPr>
          <p:spPr bwMode="auto">
            <a:xfrm flipH="1">
              <a:off x="2064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1" name="Line 393"/>
            <p:cNvSpPr>
              <a:spLocks noChangeShapeType="1"/>
            </p:cNvSpPr>
            <p:nvPr/>
          </p:nvSpPr>
          <p:spPr bwMode="auto">
            <a:xfrm flipH="1">
              <a:off x="2062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2" name="Line 394"/>
            <p:cNvSpPr>
              <a:spLocks noChangeShapeType="1"/>
            </p:cNvSpPr>
            <p:nvPr/>
          </p:nvSpPr>
          <p:spPr bwMode="auto">
            <a:xfrm flipH="1">
              <a:off x="2057" y="3978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3" name="Line 395"/>
            <p:cNvSpPr>
              <a:spLocks noChangeShapeType="1"/>
            </p:cNvSpPr>
            <p:nvPr/>
          </p:nvSpPr>
          <p:spPr bwMode="auto">
            <a:xfrm flipH="1">
              <a:off x="2056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4" name="Line 396"/>
            <p:cNvSpPr>
              <a:spLocks noChangeShapeType="1"/>
            </p:cNvSpPr>
            <p:nvPr/>
          </p:nvSpPr>
          <p:spPr bwMode="auto">
            <a:xfrm flipH="1">
              <a:off x="2051" y="3978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5" name="Line 397"/>
            <p:cNvSpPr>
              <a:spLocks noChangeShapeType="1"/>
            </p:cNvSpPr>
            <p:nvPr/>
          </p:nvSpPr>
          <p:spPr bwMode="auto">
            <a:xfrm flipH="1">
              <a:off x="2049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6" name="Line 398"/>
            <p:cNvSpPr>
              <a:spLocks noChangeShapeType="1"/>
            </p:cNvSpPr>
            <p:nvPr/>
          </p:nvSpPr>
          <p:spPr bwMode="auto">
            <a:xfrm flipH="1">
              <a:off x="2044" y="3978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7" name="Line 399"/>
            <p:cNvSpPr>
              <a:spLocks noChangeShapeType="1"/>
            </p:cNvSpPr>
            <p:nvPr/>
          </p:nvSpPr>
          <p:spPr bwMode="auto">
            <a:xfrm flipH="1">
              <a:off x="2043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" name="Line 400"/>
            <p:cNvSpPr>
              <a:spLocks noChangeShapeType="1"/>
            </p:cNvSpPr>
            <p:nvPr/>
          </p:nvSpPr>
          <p:spPr bwMode="auto">
            <a:xfrm flipH="1">
              <a:off x="2038" y="3978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9" name="Line 401"/>
            <p:cNvSpPr>
              <a:spLocks noChangeShapeType="1"/>
            </p:cNvSpPr>
            <p:nvPr/>
          </p:nvSpPr>
          <p:spPr bwMode="auto">
            <a:xfrm flipH="1">
              <a:off x="2036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0" name="Line 402"/>
            <p:cNvSpPr>
              <a:spLocks noChangeShapeType="1"/>
            </p:cNvSpPr>
            <p:nvPr/>
          </p:nvSpPr>
          <p:spPr bwMode="auto">
            <a:xfrm flipH="1">
              <a:off x="2031" y="3978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1" name="Line 403"/>
            <p:cNvSpPr>
              <a:spLocks noChangeShapeType="1"/>
            </p:cNvSpPr>
            <p:nvPr/>
          </p:nvSpPr>
          <p:spPr bwMode="auto">
            <a:xfrm>
              <a:off x="2031" y="39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2" name="Line 404"/>
            <p:cNvSpPr>
              <a:spLocks noChangeShapeType="1"/>
            </p:cNvSpPr>
            <p:nvPr/>
          </p:nvSpPr>
          <p:spPr bwMode="auto">
            <a:xfrm>
              <a:off x="2031" y="397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3" name="Line 405"/>
            <p:cNvSpPr>
              <a:spLocks noChangeShapeType="1"/>
            </p:cNvSpPr>
            <p:nvPr/>
          </p:nvSpPr>
          <p:spPr bwMode="auto">
            <a:xfrm>
              <a:off x="2031" y="3980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5" name="Line 407"/>
          <p:cNvSpPr>
            <a:spLocks noChangeShapeType="1"/>
          </p:cNvSpPr>
          <p:nvPr/>
        </p:nvSpPr>
        <p:spPr bwMode="auto">
          <a:xfrm>
            <a:off x="3224213" y="6326189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6" name="Line 408"/>
          <p:cNvSpPr>
            <a:spLocks noChangeShapeType="1"/>
          </p:cNvSpPr>
          <p:nvPr/>
        </p:nvSpPr>
        <p:spPr bwMode="auto">
          <a:xfrm>
            <a:off x="3224213" y="6329363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" name="Line 409"/>
          <p:cNvSpPr>
            <a:spLocks noChangeShapeType="1"/>
          </p:cNvSpPr>
          <p:nvPr/>
        </p:nvSpPr>
        <p:spPr bwMode="auto">
          <a:xfrm>
            <a:off x="3224213" y="63373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" name="Line 410"/>
          <p:cNvSpPr>
            <a:spLocks noChangeShapeType="1"/>
          </p:cNvSpPr>
          <p:nvPr/>
        </p:nvSpPr>
        <p:spPr bwMode="auto">
          <a:xfrm>
            <a:off x="3224213" y="6338890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" name="Line 411"/>
          <p:cNvSpPr>
            <a:spLocks noChangeShapeType="1"/>
          </p:cNvSpPr>
          <p:nvPr/>
        </p:nvSpPr>
        <p:spPr bwMode="auto">
          <a:xfrm>
            <a:off x="3224213" y="63468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" name="Line 412"/>
          <p:cNvSpPr>
            <a:spLocks noChangeShapeType="1"/>
          </p:cNvSpPr>
          <p:nvPr/>
        </p:nvSpPr>
        <p:spPr bwMode="auto">
          <a:xfrm>
            <a:off x="3224213" y="6350002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" name="Line 413"/>
          <p:cNvSpPr>
            <a:spLocks noChangeShapeType="1"/>
          </p:cNvSpPr>
          <p:nvPr/>
        </p:nvSpPr>
        <p:spPr bwMode="auto">
          <a:xfrm>
            <a:off x="3224213" y="63579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" name="Line 414"/>
          <p:cNvSpPr>
            <a:spLocks noChangeShapeType="1"/>
          </p:cNvSpPr>
          <p:nvPr/>
        </p:nvSpPr>
        <p:spPr bwMode="auto">
          <a:xfrm>
            <a:off x="3224213" y="6359526"/>
            <a:ext cx="1588" cy="7939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" name="Line 415"/>
          <p:cNvSpPr>
            <a:spLocks noChangeShapeType="1"/>
          </p:cNvSpPr>
          <p:nvPr/>
        </p:nvSpPr>
        <p:spPr bwMode="auto">
          <a:xfrm>
            <a:off x="3224213" y="6367463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" name="Rectangle 416"/>
          <p:cNvSpPr>
            <a:spLocks noChangeArrowheads="1"/>
          </p:cNvSpPr>
          <p:nvPr/>
        </p:nvSpPr>
        <p:spPr bwMode="auto">
          <a:xfrm>
            <a:off x="3224217" y="6315079"/>
            <a:ext cx="53975" cy="539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" name="Line 417"/>
          <p:cNvSpPr>
            <a:spLocks noChangeShapeType="1"/>
          </p:cNvSpPr>
          <p:nvPr/>
        </p:nvSpPr>
        <p:spPr bwMode="auto">
          <a:xfrm>
            <a:off x="3224213" y="6315077"/>
            <a:ext cx="6350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" name="Line 418"/>
          <p:cNvSpPr>
            <a:spLocks noChangeShapeType="1"/>
          </p:cNvSpPr>
          <p:nvPr/>
        </p:nvSpPr>
        <p:spPr bwMode="auto">
          <a:xfrm>
            <a:off x="3230563" y="63198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" name="Line 419"/>
          <p:cNvSpPr>
            <a:spLocks noChangeShapeType="1"/>
          </p:cNvSpPr>
          <p:nvPr/>
        </p:nvSpPr>
        <p:spPr bwMode="auto">
          <a:xfrm>
            <a:off x="3232154" y="6321427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" name="Line 420"/>
          <p:cNvSpPr>
            <a:spLocks noChangeShapeType="1"/>
          </p:cNvSpPr>
          <p:nvPr/>
        </p:nvSpPr>
        <p:spPr bwMode="auto">
          <a:xfrm>
            <a:off x="3236913" y="6327776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" name="Line 421"/>
          <p:cNvSpPr>
            <a:spLocks noChangeShapeType="1"/>
          </p:cNvSpPr>
          <p:nvPr/>
        </p:nvSpPr>
        <p:spPr bwMode="auto">
          <a:xfrm>
            <a:off x="3240092" y="6329366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0" name="Line 422"/>
          <p:cNvSpPr>
            <a:spLocks noChangeShapeType="1"/>
          </p:cNvSpPr>
          <p:nvPr/>
        </p:nvSpPr>
        <p:spPr bwMode="auto">
          <a:xfrm>
            <a:off x="3244850" y="63357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1" name="Line 423"/>
          <p:cNvSpPr>
            <a:spLocks noChangeShapeType="1"/>
          </p:cNvSpPr>
          <p:nvPr/>
        </p:nvSpPr>
        <p:spPr bwMode="auto">
          <a:xfrm>
            <a:off x="3246442" y="6335715"/>
            <a:ext cx="4763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2" name="Line 424"/>
          <p:cNvSpPr>
            <a:spLocks noChangeShapeType="1"/>
          </p:cNvSpPr>
          <p:nvPr/>
        </p:nvSpPr>
        <p:spPr bwMode="auto">
          <a:xfrm>
            <a:off x="3252788" y="634206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3" name="Line 425"/>
          <p:cNvSpPr>
            <a:spLocks noChangeShapeType="1"/>
          </p:cNvSpPr>
          <p:nvPr/>
        </p:nvSpPr>
        <p:spPr bwMode="auto">
          <a:xfrm>
            <a:off x="3254379" y="6343652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4" name="Line 426"/>
          <p:cNvSpPr>
            <a:spLocks noChangeShapeType="1"/>
          </p:cNvSpPr>
          <p:nvPr/>
        </p:nvSpPr>
        <p:spPr bwMode="auto">
          <a:xfrm>
            <a:off x="3259138" y="63500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5" name="Line 427"/>
          <p:cNvSpPr>
            <a:spLocks noChangeShapeType="1"/>
          </p:cNvSpPr>
          <p:nvPr/>
        </p:nvSpPr>
        <p:spPr bwMode="auto">
          <a:xfrm>
            <a:off x="3260725" y="6351590"/>
            <a:ext cx="6350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6" name="Line 428"/>
          <p:cNvSpPr>
            <a:spLocks noChangeShapeType="1"/>
          </p:cNvSpPr>
          <p:nvPr/>
        </p:nvSpPr>
        <p:spPr bwMode="auto">
          <a:xfrm>
            <a:off x="3267075" y="635635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7" name="Line 429"/>
          <p:cNvSpPr>
            <a:spLocks noChangeShapeType="1"/>
          </p:cNvSpPr>
          <p:nvPr/>
        </p:nvSpPr>
        <p:spPr bwMode="auto">
          <a:xfrm>
            <a:off x="3268667" y="6357940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" name="Line 430"/>
          <p:cNvSpPr>
            <a:spLocks noChangeShapeType="1"/>
          </p:cNvSpPr>
          <p:nvPr/>
        </p:nvSpPr>
        <p:spPr bwMode="auto">
          <a:xfrm>
            <a:off x="3273425" y="6364289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9" name="Line 431"/>
          <p:cNvSpPr>
            <a:spLocks noChangeShapeType="1"/>
          </p:cNvSpPr>
          <p:nvPr/>
        </p:nvSpPr>
        <p:spPr bwMode="auto">
          <a:xfrm>
            <a:off x="3276600" y="6365878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0" name="Line 432"/>
          <p:cNvSpPr>
            <a:spLocks noChangeShapeType="1"/>
          </p:cNvSpPr>
          <p:nvPr/>
        </p:nvSpPr>
        <p:spPr bwMode="auto">
          <a:xfrm flipH="1" flipV="1">
            <a:off x="7161217" y="4578351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1" name="Line 433"/>
          <p:cNvSpPr>
            <a:spLocks noChangeShapeType="1"/>
          </p:cNvSpPr>
          <p:nvPr/>
        </p:nvSpPr>
        <p:spPr bwMode="auto">
          <a:xfrm flipH="1" flipV="1">
            <a:off x="7161213" y="4576763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2" name="Line 434"/>
          <p:cNvSpPr>
            <a:spLocks noChangeShapeType="1"/>
          </p:cNvSpPr>
          <p:nvPr/>
        </p:nvSpPr>
        <p:spPr bwMode="auto">
          <a:xfrm flipH="1" flipV="1">
            <a:off x="7156454" y="4568826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3" name="Line 435"/>
          <p:cNvSpPr>
            <a:spLocks noChangeShapeType="1"/>
          </p:cNvSpPr>
          <p:nvPr/>
        </p:nvSpPr>
        <p:spPr bwMode="auto">
          <a:xfrm flipH="1" flipV="1">
            <a:off x="7156450" y="45672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4" name="Line 436"/>
          <p:cNvSpPr>
            <a:spLocks noChangeShapeType="1"/>
          </p:cNvSpPr>
          <p:nvPr/>
        </p:nvSpPr>
        <p:spPr bwMode="auto">
          <a:xfrm flipH="1" flipV="1">
            <a:off x="7154863" y="4562478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5" name="Line 437"/>
          <p:cNvSpPr>
            <a:spLocks noChangeShapeType="1"/>
          </p:cNvSpPr>
          <p:nvPr/>
        </p:nvSpPr>
        <p:spPr bwMode="auto">
          <a:xfrm flipH="1" flipV="1">
            <a:off x="7151692" y="4562476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6" name="Line 438"/>
          <p:cNvSpPr>
            <a:spLocks noChangeShapeType="1"/>
          </p:cNvSpPr>
          <p:nvPr/>
        </p:nvSpPr>
        <p:spPr bwMode="auto">
          <a:xfrm flipH="1" flipV="1">
            <a:off x="7148513" y="45608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7" name="Line 439"/>
          <p:cNvSpPr>
            <a:spLocks noChangeShapeType="1"/>
          </p:cNvSpPr>
          <p:nvPr/>
        </p:nvSpPr>
        <p:spPr bwMode="auto">
          <a:xfrm flipH="1" flipV="1">
            <a:off x="7140575" y="4559302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" name="Line 440"/>
          <p:cNvSpPr>
            <a:spLocks noChangeShapeType="1"/>
          </p:cNvSpPr>
          <p:nvPr/>
        </p:nvSpPr>
        <p:spPr bwMode="auto">
          <a:xfrm flipH="1">
            <a:off x="7138988" y="45593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9" name="Line 441"/>
          <p:cNvSpPr>
            <a:spLocks noChangeShapeType="1"/>
          </p:cNvSpPr>
          <p:nvPr/>
        </p:nvSpPr>
        <p:spPr bwMode="auto">
          <a:xfrm flipH="1" flipV="1">
            <a:off x="7131050" y="4557714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0" name="Line 442"/>
          <p:cNvSpPr>
            <a:spLocks noChangeShapeType="1"/>
          </p:cNvSpPr>
          <p:nvPr/>
        </p:nvSpPr>
        <p:spPr bwMode="auto">
          <a:xfrm flipH="1">
            <a:off x="7131050" y="455771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1" name="Line 443"/>
          <p:cNvSpPr>
            <a:spLocks noChangeShapeType="1"/>
          </p:cNvSpPr>
          <p:nvPr/>
        </p:nvSpPr>
        <p:spPr bwMode="auto">
          <a:xfrm flipH="1">
            <a:off x="7129463" y="45593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2" name="Line 444"/>
          <p:cNvSpPr>
            <a:spLocks noChangeShapeType="1"/>
          </p:cNvSpPr>
          <p:nvPr/>
        </p:nvSpPr>
        <p:spPr bwMode="auto">
          <a:xfrm flipH="1">
            <a:off x="7123117" y="4559302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3" name="Line 445"/>
          <p:cNvSpPr>
            <a:spLocks noChangeShapeType="1"/>
          </p:cNvSpPr>
          <p:nvPr/>
        </p:nvSpPr>
        <p:spPr bwMode="auto">
          <a:xfrm flipH="1">
            <a:off x="7121525" y="456565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4" name="Line 446"/>
          <p:cNvSpPr>
            <a:spLocks noChangeShapeType="1"/>
          </p:cNvSpPr>
          <p:nvPr/>
        </p:nvSpPr>
        <p:spPr bwMode="auto">
          <a:xfrm flipH="1">
            <a:off x="7115179" y="4567240"/>
            <a:ext cx="4763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5" name="Line 447"/>
          <p:cNvSpPr>
            <a:spLocks noChangeShapeType="1"/>
          </p:cNvSpPr>
          <p:nvPr/>
        </p:nvSpPr>
        <p:spPr bwMode="auto">
          <a:xfrm flipH="1">
            <a:off x="7113588" y="45720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6" name="Line 448"/>
          <p:cNvSpPr>
            <a:spLocks noChangeShapeType="1"/>
          </p:cNvSpPr>
          <p:nvPr/>
        </p:nvSpPr>
        <p:spPr bwMode="auto">
          <a:xfrm>
            <a:off x="7112000" y="4573589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7" name="Line 449"/>
          <p:cNvSpPr>
            <a:spLocks noChangeShapeType="1"/>
          </p:cNvSpPr>
          <p:nvPr/>
        </p:nvSpPr>
        <p:spPr bwMode="auto">
          <a:xfrm>
            <a:off x="7112000" y="45815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8" name="Line 450"/>
          <p:cNvSpPr>
            <a:spLocks noChangeShapeType="1"/>
          </p:cNvSpPr>
          <p:nvPr/>
        </p:nvSpPr>
        <p:spPr bwMode="auto">
          <a:xfrm>
            <a:off x="7112000" y="4583114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" name="Line 451"/>
          <p:cNvSpPr>
            <a:spLocks noChangeShapeType="1"/>
          </p:cNvSpPr>
          <p:nvPr/>
        </p:nvSpPr>
        <p:spPr bwMode="auto">
          <a:xfrm>
            <a:off x="7112000" y="459105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0" name="Line 452"/>
          <p:cNvSpPr>
            <a:spLocks noChangeShapeType="1"/>
          </p:cNvSpPr>
          <p:nvPr/>
        </p:nvSpPr>
        <p:spPr bwMode="auto">
          <a:xfrm>
            <a:off x="7112000" y="45942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1" name="Line 453"/>
          <p:cNvSpPr>
            <a:spLocks noChangeShapeType="1"/>
          </p:cNvSpPr>
          <p:nvPr/>
        </p:nvSpPr>
        <p:spPr bwMode="auto">
          <a:xfrm>
            <a:off x="7112004" y="4595814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2" name="Line 454"/>
          <p:cNvSpPr>
            <a:spLocks noChangeShapeType="1"/>
          </p:cNvSpPr>
          <p:nvPr/>
        </p:nvSpPr>
        <p:spPr bwMode="auto">
          <a:xfrm>
            <a:off x="7116763" y="45989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" name="Line 455"/>
          <p:cNvSpPr>
            <a:spLocks noChangeShapeType="1"/>
          </p:cNvSpPr>
          <p:nvPr/>
        </p:nvSpPr>
        <p:spPr bwMode="auto">
          <a:xfrm>
            <a:off x="7118350" y="4602166"/>
            <a:ext cx="635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4" name="Line 456"/>
          <p:cNvSpPr>
            <a:spLocks noChangeShapeType="1"/>
          </p:cNvSpPr>
          <p:nvPr/>
        </p:nvSpPr>
        <p:spPr bwMode="auto">
          <a:xfrm>
            <a:off x="7124700" y="4606926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5" name="Line 457"/>
          <p:cNvSpPr>
            <a:spLocks noChangeShapeType="1"/>
          </p:cNvSpPr>
          <p:nvPr/>
        </p:nvSpPr>
        <p:spPr bwMode="auto">
          <a:xfrm>
            <a:off x="7126292" y="4606927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6" name="Line 458"/>
          <p:cNvSpPr>
            <a:spLocks noChangeShapeType="1"/>
          </p:cNvSpPr>
          <p:nvPr/>
        </p:nvSpPr>
        <p:spPr bwMode="auto">
          <a:xfrm flipV="1">
            <a:off x="7131050" y="4611689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" name="Line 459"/>
          <p:cNvSpPr>
            <a:spLocks noChangeShapeType="1"/>
          </p:cNvSpPr>
          <p:nvPr/>
        </p:nvSpPr>
        <p:spPr bwMode="auto">
          <a:xfrm flipV="1">
            <a:off x="7132638" y="46101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" name="Line 460"/>
          <p:cNvSpPr>
            <a:spLocks noChangeShapeType="1"/>
          </p:cNvSpPr>
          <p:nvPr/>
        </p:nvSpPr>
        <p:spPr bwMode="auto">
          <a:xfrm flipV="1">
            <a:off x="7135813" y="4608515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" name="Line 461"/>
          <p:cNvSpPr>
            <a:spLocks noChangeShapeType="1"/>
          </p:cNvSpPr>
          <p:nvPr/>
        </p:nvSpPr>
        <p:spPr bwMode="auto">
          <a:xfrm>
            <a:off x="7143750" y="46085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0" name="Line 462"/>
          <p:cNvSpPr>
            <a:spLocks noChangeShapeType="1"/>
          </p:cNvSpPr>
          <p:nvPr/>
        </p:nvSpPr>
        <p:spPr bwMode="auto">
          <a:xfrm flipV="1">
            <a:off x="7145338" y="4606926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" name="Line 463"/>
          <p:cNvSpPr>
            <a:spLocks noChangeShapeType="1"/>
          </p:cNvSpPr>
          <p:nvPr/>
        </p:nvSpPr>
        <p:spPr bwMode="auto">
          <a:xfrm flipV="1">
            <a:off x="7153275" y="46053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2" name="Line 464"/>
          <p:cNvSpPr>
            <a:spLocks noChangeShapeType="1"/>
          </p:cNvSpPr>
          <p:nvPr/>
        </p:nvSpPr>
        <p:spPr bwMode="auto">
          <a:xfrm>
            <a:off x="7154863" y="46053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3" name="Line 465"/>
          <p:cNvSpPr>
            <a:spLocks noChangeShapeType="1"/>
          </p:cNvSpPr>
          <p:nvPr/>
        </p:nvSpPr>
        <p:spPr bwMode="auto">
          <a:xfrm flipV="1">
            <a:off x="7154867" y="4598990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4" name="Line 466"/>
          <p:cNvSpPr>
            <a:spLocks noChangeShapeType="1"/>
          </p:cNvSpPr>
          <p:nvPr/>
        </p:nvSpPr>
        <p:spPr bwMode="auto">
          <a:xfrm flipV="1">
            <a:off x="7158038" y="45974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5" name="Line 467"/>
          <p:cNvSpPr>
            <a:spLocks noChangeShapeType="1"/>
          </p:cNvSpPr>
          <p:nvPr/>
        </p:nvSpPr>
        <p:spPr bwMode="auto">
          <a:xfrm flipV="1">
            <a:off x="7159629" y="4589464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6" name="Line 468"/>
          <p:cNvSpPr>
            <a:spLocks noChangeShapeType="1"/>
          </p:cNvSpPr>
          <p:nvPr/>
        </p:nvSpPr>
        <p:spPr bwMode="auto">
          <a:xfrm flipV="1">
            <a:off x="7162800" y="45878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7" name="Line 469"/>
          <p:cNvSpPr>
            <a:spLocks noChangeShapeType="1"/>
          </p:cNvSpPr>
          <p:nvPr/>
        </p:nvSpPr>
        <p:spPr bwMode="auto">
          <a:xfrm flipV="1">
            <a:off x="7164388" y="45847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" name="Line 470"/>
          <p:cNvSpPr>
            <a:spLocks noChangeShapeType="1"/>
          </p:cNvSpPr>
          <p:nvPr/>
        </p:nvSpPr>
        <p:spPr bwMode="auto">
          <a:xfrm flipH="1" flipV="1">
            <a:off x="1898654" y="5645151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" name="Line 471"/>
          <p:cNvSpPr>
            <a:spLocks noChangeShapeType="1"/>
          </p:cNvSpPr>
          <p:nvPr/>
        </p:nvSpPr>
        <p:spPr bwMode="auto">
          <a:xfrm flipH="1" flipV="1">
            <a:off x="1897063" y="5641976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0" name="Line 472"/>
          <p:cNvSpPr>
            <a:spLocks noChangeShapeType="1"/>
          </p:cNvSpPr>
          <p:nvPr/>
        </p:nvSpPr>
        <p:spPr bwMode="auto">
          <a:xfrm flipH="1" flipV="1">
            <a:off x="1893892" y="5635626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1" name="Line 473"/>
          <p:cNvSpPr>
            <a:spLocks noChangeShapeType="1"/>
          </p:cNvSpPr>
          <p:nvPr/>
        </p:nvSpPr>
        <p:spPr bwMode="auto">
          <a:xfrm flipH="1" flipV="1">
            <a:off x="1892300" y="56340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2" name="Line 474"/>
          <p:cNvSpPr>
            <a:spLocks noChangeShapeType="1"/>
          </p:cNvSpPr>
          <p:nvPr/>
        </p:nvSpPr>
        <p:spPr bwMode="auto">
          <a:xfrm flipH="1" flipV="1">
            <a:off x="1890713" y="5629278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3" name="Line 475"/>
          <p:cNvSpPr>
            <a:spLocks noChangeShapeType="1"/>
          </p:cNvSpPr>
          <p:nvPr/>
        </p:nvSpPr>
        <p:spPr bwMode="auto">
          <a:xfrm flipH="1" flipV="1">
            <a:off x="1887542" y="5629276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4" name="Line 476"/>
          <p:cNvSpPr>
            <a:spLocks noChangeShapeType="1"/>
          </p:cNvSpPr>
          <p:nvPr/>
        </p:nvSpPr>
        <p:spPr bwMode="auto">
          <a:xfrm flipH="1" flipV="1">
            <a:off x="1884363" y="56276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5" name="Line 477"/>
          <p:cNvSpPr>
            <a:spLocks noChangeShapeType="1"/>
          </p:cNvSpPr>
          <p:nvPr/>
        </p:nvSpPr>
        <p:spPr bwMode="auto">
          <a:xfrm flipH="1" flipV="1">
            <a:off x="1878013" y="5626102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6" name="Line 478"/>
          <p:cNvSpPr>
            <a:spLocks noChangeShapeType="1"/>
          </p:cNvSpPr>
          <p:nvPr/>
        </p:nvSpPr>
        <p:spPr bwMode="auto">
          <a:xfrm flipH="1" flipV="1">
            <a:off x="1874838" y="56261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7" name="Line 479"/>
          <p:cNvSpPr>
            <a:spLocks noChangeShapeType="1"/>
          </p:cNvSpPr>
          <p:nvPr/>
        </p:nvSpPr>
        <p:spPr bwMode="auto">
          <a:xfrm flipH="1" flipV="1">
            <a:off x="1866900" y="5624514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" name="Line 480"/>
          <p:cNvSpPr>
            <a:spLocks noChangeShapeType="1"/>
          </p:cNvSpPr>
          <p:nvPr/>
        </p:nvSpPr>
        <p:spPr bwMode="auto">
          <a:xfrm>
            <a:off x="1866900" y="562451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" name="Line 481"/>
          <p:cNvSpPr>
            <a:spLocks noChangeShapeType="1"/>
          </p:cNvSpPr>
          <p:nvPr/>
        </p:nvSpPr>
        <p:spPr bwMode="auto">
          <a:xfrm flipH="1">
            <a:off x="1865313" y="562451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0" name="Line 482"/>
          <p:cNvSpPr>
            <a:spLocks noChangeShapeType="1"/>
          </p:cNvSpPr>
          <p:nvPr/>
        </p:nvSpPr>
        <p:spPr bwMode="auto">
          <a:xfrm flipH="1">
            <a:off x="1858963" y="5626102"/>
            <a:ext cx="6350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1" name="Line 483"/>
          <p:cNvSpPr>
            <a:spLocks noChangeShapeType="1"/>
          </p:cNvSpPr>
          <p:nvPr/>
        </p:nvSpPr>
        <p:spPr bwMode="auto">
          <a:xfrm flipH="1">
            <a:off x="1857375" y="563086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2" name="Line 484"/>
          <p:cNvSpPr>
            <a:spLocks noChangeShapeType="1"/>
          </p:cNvSpPr>
          <p:nvPr/>
        </p:nvSpPr>
        <p:spPr bwMode="auto">
          <a:xfrm flipH="1">
            <a:off x="1851025" y="5632453"/>
            <a:ext cx="6350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3" name="Line 485"/>
          <p:cNvSpPr>
            <a:spLocks noChangeShapeType="1"/>
          </p:cNvSpPr>
          <p:nvPr/>
        </p:nvSpPr>
        <p:spPr bwMode="auto">
          <a:xfrm flipH="1">
            <a:off x="1849438" y="56388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4" name="Line 486"/>
          <p:cNvSpPr>
            <a:spLocks noChangeShapeType="1"/>
          </p:cNvSpPr>
          <p:nvPr/>
        </p:nvSpPr>
        <p:spPr bwMode="auto">
          <a:xfrm>
            <a:off x="1849438" y="5640389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5" name="Line 487"/>
          <p:cNvSpPr>
            <a:spLocks noChangeShapeType="1"/>
          </p:cNvSpPr>
          <p:nvPr/>
        </p:nvSpPr>
        <p:spPr bwMode="auto">
          <a:xfrm>
            <a:off x="1849438" y="5648327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6" name="Line 488"/>
          <p:cNvSpPr>
            <a:spLocks noChangeShapeType="1"/>
          </p:cNvSpPr>
          <p:nvPr/>
        </p:nvSpPr>
        <p:spPr bwMode="auto">
          <a:xfrm>
            <a:off x="1849438" y="5649915"/>
            <a:ext cx="1588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7" name="Line 489"/>
          <p:cNvSpPr>
            <a:spLocks noChangeShapeType="1"/>
          </p:cNvSpPr>
          <p:nvPr/>
        </p:nvSpPr>
        <p:spPr bwMode="auto">
          <a:xfrm>
            <a:off x="1849438" y="565785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8" name="Line 490"/>
          <p:cNvSpPr>
            <a:spLocks noChangeShapeType="1"/>
          </p:cNvSpPr>
          <p:nvPr/>
        </p:nvSpPr>
        <p:spPr bwMode="auto">
          <a:xfrm>
            <a:off x="1849438" y="5659440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" name="Line 491"/>
          <p:cNvSpPr>
            <a:spLocks noChangeShapeType="1"/>
          </p:cNvSpPr>
          <p:nvPr/>
        </p:nvSpPr>
        <p:spPr bwMode="auto">
          <a:xfrm>
            <a:off x="1849442" y="5662614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" name="Line 492"/>
          <p:cNvSpPr>
            <a:spLocks noChangeShapeType="1"/>
          </p:cNvSpPr>
          <p:nvPr/>
        </p:nvSpPr>
        <p:spPr bwMode="auto">
          <a:xfrm>
            <a:off x="1852613" y="56657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1" name="Line 493"/>
          <p:cNvSpPr>
            <a:spLocks noChangeShapeType="1"/>
          </p:cNvSpPr>
          <p:nvPr/>
        </p:nvSpPr>
        <p:spPr bwMode="auto">
          <a:xfrm>
            <a:off x="1855792" y="5667377"/>
            <a:ext cx="4763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2" name="Line 494"/>
          <p:cNvSpPr>
            <a:spLocks noChangeShapeType="1"/>
          </p:cNvSpPr>
          <p:nvPr/>
        </p:nvSpPr>
        <p:spPr bwMode="auto">
          <a:xfrm>
            <a:off x="1862138" y="56721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3" name="Line 495"/>
          <p:cNvSpPr>
            <a:spLocks noChangeShapeType="1"/>
          </p:cNvSpPr>
          <p:nvPr/>
        </p:nvSpPr>
        <p:spPr bwMode="auto">
          <a:xfrm>
            <a:off x="1863729" y="5673727"/>
            <a:ext cx="3175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4" name="Line 496"/>
          <p:cNvSpPr>
            <a:spLocks noChangeShapeType="1"/>
          </p:cNvSpPr>
          <p:nvPr/>
        </p:nvSpPr>
        <p:spPr bwMode="auto">
          <a:xfrm flipV="1">
            <a:off x="1866900" y="56769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5" name="Line 497"/>
          <p:cNvSpPr>
            <a:spLocks noChangeShapeType="1"/>
          </p:cNvSpPr>
          <p:nvPr/>
        </p:nvSpPr>
        <p:spPr bwMode="auto">
          <a:xfrm flipV="1">
            <a:off x="1870075" y="5676902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6" name="Line 498"/>
          <p:cNvSpPr>
            <a:spLocks noChangeShapeType="1"/>
          </p:cNvSpPr>
          <p:nvPr/>
        </p:nvSpPr>
        <p:spPr bwMode="auto">
          <a:xfrm flipV="1">
            <a:off x="1871663" y="5675315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7" name="Line 499"/>
          <p:cNvSpPr>
            <a:spLocks noChangeShapeType="1"/>
          </p:cNvSpPr>
          <p:nvPr/>
        </p:nvSpPr>
        <p:spPr bwMode="auto">
          <a:xfrm flipV="1">
            <a:off x="1879600" y="567531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8" name="Line 500"/>
          <p:cNvSpPr>
            <a:spLocks noChangeShapeType="1"/>
          </p:cNvSpPr>
          <p:nvPr/>
        </p:nvSpPr>
        <p:spPr bwMode="auto">
          <a:xfrm flipV="1">
            <a:off x="1882775" y="5672140"/>
            <a:ext cx="635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" name="Line 501"/>
          <p:cNvSpPr>
            <a:spLocks noChangeShapeType="1"/>
          </p:cNvSpPr>
          <p:nvPr/>
        </p:nvSpPr>
        <p:spPr bwMode="auto">
          <a:xfrm>
            <a:off x="1890713" y="56721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" name="Line 502"/>
          <p:cNvSpPr>
            <a:spLocks noChangeShapeType="1"/>
          </p:cNvSpPr>
          <p:nvPr/>
        </p:nvSpPr>
        <p:spPr bwMode="auto">
          <a:xfrm>
            <a:off x="1890713" y="567214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1" name="Line 503"/>
          <p:cNvSpPr>
            <a:spLocks noChangeShapeType="1"/>
          </p:cNvSpPr>
          <p:nvPr/>
        </p:nvSpPr>
        <p:spPr bwMode="auto">
          <a:xfrm flipV="1">
            <a:off x="1892300" y="5665790"/>
            <a:ext cx="1588" cy="47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2" name="Line 504"/>
          <p:cNvSpPr>
            <a:spLocks noChangeShapeType="1"/>
          </p:cNvSpPr>
          <p:nvPr/>
        </p:nvSpPr>
        <p:spPr bwMode="auto">
          <a:xfrm flipV="1">
            <a:off x="1895475" y="5662614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3" name="Line 505"/>
          <p:cNvSpPr>
            <a:spLocks noChangeShapeType="1"/>
          </p:cNvSpPr>
          <p:nvPr/>
        </p:nvSpPr>
        <p:spPr bwMode="auto">
          <a:xfrm flipV="1">
            <a:off x="1895479" y="5656264"/>
            <a:ext cx="3175" cy="635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4" name="Line 506"/>
          <p:cNvSpPr>
            <a:spLocks noChangeShapeType="1"/>
          </p:cNvSpPr>
          <p:nvPr/>
        </p:nvSpPr>
        <p:spPr bwMode="auto">
          <a:xfrm flipV="1">
            <a:off x="1900238" y="565309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5" name="Line 507"/>
          <p:cNvSpPr>
            <a:spLocks noChangeShapeType="1"/>
          </p:cNvSpPr>
          <p:nvPr/>
        </p:nvSpPr>
        <p:spPr bwMode="auto">
          <a:xfrm flipV="1">
            <a:off x="1900238" y="5651501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6" name="Rectangle 508"/>
          <p:cNvSpPr>
            <a:spLocks noChangeArrowheads="1"/>
          </p:cNvSpPr>
          <p:nvPr/>
        </p:nvSpPr>
        <p:spPr bwMode="auto">
          <a:xfrm>
            <a:off x="4692651" y="6315077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57" name="Rectangle 509"/>
          <p:cNvSpPr>
            <a:spLocks noChangeArrowheads="1"/>
          </p:cNvSpPr>
          <p:nvPr/>
        </p:nvSpPr>
        <p:spPr bwMode="auto">
          <a:xfrm>
            <a:off x="5726113" y="6337301"/>
            <a:ext cx="2693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itchFamily="34" charset="0"/>
                <a:cs typeface="Arial" pitchFamily="34" charset="0"/>
              </a:rPr>
              <a:t>200'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58" name="Line 510"/>
          <p:cNvSpPr>
            <a:spLocks noChangeShapeType="1"/>
          </p:cNvSpPr>
          <p:nvPr/>
        </p:nvSpPr>
        <p:spPr bwMode="auto">
          <a:xfrm>
            <a:off x="4692650" y="6511926"/>
            <a:ext cx="10937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9" name="Line 511"/>
          <p:cNvSpPr>
            <a:spLocks noChangeShapeType="1"/>
          </p:cNvSpPr>
          <p:nvPr/>
        </p:nvSpPr>
        <p:spPr bwMode="auto">
          <a:xfrm>
            <a:off x="5786438" y="6511927"/>
            <a:ext cx="1588" cy="92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" name="Line 512"/>
          <p:cNvSpPr>
            <a:spLocks noChangeShapeType="1"/>
          </p:cNvSpPr>
          <p:nvPr/>
        </p:nvSpPr>
        <p:spPr bwMode="auto">
          <a:xfrm flipH="1">
            <a:off x="4692650" y="6604001"/>
            <a:ext cx="109378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" name="Line 513"/>
          <p:cNvSpPr>
            <a:spLocks noChangeShapeType="1"/>
          </p:cNvSpPr>
          <p:nvPr/>
        </p:nvSpPr>
        <p:spPr bwMode="auto">
          <a:xfrm flipV="1">
            <a:off x="4692650" y="6511927"/>
            <a:ext cx="1588" cy="92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" name="Rectangle 514"/>
          <p:cNvSpPr>
            <a:spLocks noChangeArrowheads="1"/>
          </p:cNvSpPr>
          <p:nvPr/>
        </p:nvSpPr>
        <p:spPr bwMode="auto">
          <a:xfrm>
            <a:off x="4692650" y="6511926"/>
            <a:ext cx="546100" cy="46039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" name="Rectangle 515"/>
          <p:cNvSpPr>
            <a:spLocks noChangeArrowheads="1"/>
          </p:cNvSpPr>
          <p:nvPr/>
        </p:nvSpPr>
        <p:spPr bwMode="auto">
          <a:xfrm>
            <a:off x="4692650" y="6511926"/>
            <a:ext cx="546100" cy="4603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" name="Rectangle 516"/>
          <p:cNvSpPr>
            <a:spLocks noChangeArrowheads="1"/>
          </p:cNvSpPr>
          <p:nvPr/>
        </p:nvSpPr>
        <p:spPr bwMode="auto">
          <a:xfrm>
            <a:off x="5238750" y="6557964"/>
            <a:ext cx="547688" cy="46039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" name="Rectangle 517"/>
          <p:cNvSpPr>
            <a:spLocks noChangeArrowheads="1"/>
          </p:cNvSpPr>
          <p:nvPr/>
        </p:nvSpPr>
        <p:spPr bwMode="auto">
          <a:xfrm>
            <a:off x="5238750" y="6557964"/>
            <a:ext cx="547688" cy="4603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6" name="Group 535"/>
          <p:cNvGrpSpPr/>
          <p:nvPr/>
        </p:nvGrpSpPr>
        <p:grpSpPr>
          <a:xfrm>
            <a:off x="1856099" y="4761095"/>
            <a:ext cx="5271785" cy="1059490"/>
            <a:chOff x="1856095" y="4761093"/>
            <a:chExt cx="5271785" cy="1059489"/>
          </a:xfrm>
        </p:grpSpPr>
        <p:grpSp>
          <p:nvGrpSpPr>
            <p:cNvPr id="518" name="Group 517"/>
            <p:cNvGrpSpPr>
              <a:grpSpLocks noChangeAspect="1"/>
            </p:cNvGrpSpPr>
            <p:nvPr/>
          </p:nvGrpSpPr>
          <p:grpSpPr>
            <a:xfrm>
              <a:off x="1856095" y="5312343"/>
              <a:ext cx="2508767" cy="508239"/>
              <a:chOff x="1890713" y="4745038"/>
              <a:chExt cx="5281613" cy="1069975"/>
            </a:xfrm>
          </p:grpSpPr>
          <p:sp>
            <p:nvSpPr>
              <p:cNvPr id="519" name="Line 53"/>
              <p:cNvSpPr>
                <a:spLocks noChangeShapeType="1"/>
              </p:cNvSpPr>
              <p:nvPr/>
            </p:nvSpPr>
            <p:spPr bwMode="auto">
              <a:xfrm flipV="1">
                <a:off x="1890713" y="5541963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21" name="Line 54"/>
              <p:cNvSpPr>
                <a:spLocks noChangeShapeType="1"/>
              </p:cNvSpPr>
              <p:nvPr/>
            </p:nvSpPr>
            <p:spPr bwMode="auto">
              <a:xfrm flipV="1">
                <a:off x="3462338" y="5451475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22" name="Line 55"/>
              <p:cNvSpPr>
                <a:spLocks noChangeShapeType="1"/>
              </p:cNvSpPr>
              <p:nvPr/>
            </p:nvSpPr>
            <p:spPr bwMode="auto">
              <a:xfrm flipV="1">
                <a:off x="3911601" y="5133975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23" name="Line 56"/>
              <p:cNvSpPr>
                <a:spLocks noChangeShapeType="1"/>
              </p:cNvSpPr>
              <p:nvPr/>
            </p:nvSpPr>
            <p:spPr bwMode="auto">
              <a:xfrm flipV="1">
                <a:off x="5483226" y="5041900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24" name="Line 57"/>
              <p:cNvSpPr>
                <a:spLocks noChangeShapeType="1"/>
              </p:cNvSpPr>
              <p:nvPr/>
            </p:nvSpPr>
            <p:spPr bwMode="auto">
              <a:xfrm flipV="1">
                <a:off x="5932488" y="4745038"/>
                <a:ext cx="1239838" cy="2524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526" name="Group 525"/>
            <p:cNvGrpSpPr>
              <a:grpSpLocks noChangeAspect="1"/>
            </p:cNvGrpSpPr>
            <p:nvPr/>
          </p:nvGrpSpPr>
          <p:grpSpPr>
            <a:xfrm>
              <a:off x="4619113" y="4761093"/>
              <a:ext cx="2508767" cy="508238"/>
              <a:chOff x="1890713" y="4745038"/>
              <a:chExt cx="5281613" cy="1069975"/>
            </a:xfrm>
          </p:grpSpPr>
          <p:sp>
            <p:nvSpPr>
              <p:cNvPr id="527" name="Line 53"/>
              <p:cNvSpPr>
                <a:spLocks noChangeShapeType="1"/>
              </p:cNvSpPr>
              <p:nvPr/>
            </p:nvSpPr>
            <p:spPr bwMode="auto">
              <a:xfrm flipV="1">
                <a:off x="1890713" y="5541963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28" name="Line 54"/>
              <p:cNvSpPr>
                <a:spLocks noChangeShapeType="1"/>
              </p:cNvSpPr>
              <p:nvPr/>
            </p:nvSpPr>
            <p:spPr bwMode="auto">
              <a:xfrm flipV="1">
                <a:off x="3462339" y="5451475"/>
                <a:ext cx="225426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29" name="Line 55"/>
              <p:cNvSpPr>
                <a:spLocks noChangeShapeType="1"/>
              </p:cNvSpPr>
              <p:nvPr/>
            </p:nvSpPr>
            <p:spPr bwMode="auto">
              <a:xfrm flipV="1">
                <a:off x="3911601" y="5133975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30" name="Line 56"/>
              <p:cNvSpPr>
                <a:spLocks noChangeShapeType="1"/>
              </p:cNvSpPr>
              <p:nvPr/>
            </p:nvSpPr>
            <p:spPr bwMode="auto">
              <a:xfrm flipV="1">
                <a:off x="5483226" y="5041900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531" name="Line 57"/>
              <p:cNvSpPr>
                <a:spLocks noChangeShapeType="1"/>
              </p:cNvSpPr>
              <p:nvPr/>
            </p:nvSpPr>
            <p:spPr bwMode="auto">
              <a:xfrm flipV="1">
                <a:off x="5932488" y="4745038"/>
                <a:ext cx="1239838" cy="2524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532" name="Line 54"/>
            <p:cNvSpPr>
              <a:spLocks noChangeShapeType="1"/>
            </p:cNvSpPr>
            <p:nvPr/>
          </p:nvSpPr>
          <p:spPr bwMode="auto">
            <a:xfrm flipV="1">
              <a:off x="4423734" y="5278508"/>
              <a:ext cx="107077" cy="218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</p:grpSp>
      <p:sp>
        <p:nvSpPr>
          <p:cNvPr id="520" name="Line 46"/>
          <p:cNvSpPr>
            <a:spLocks noChangeAspect="1" noChangeShapeType="1"/>
          </p:cNvSpPr>
          <p:nvPr/>
        </p:nvSpPr>
        <p:spPr bwMode="auto">
          <a:xfrm flipH="1" flipV="1">
            <a:off x="6809122" y="3051139"/>
            <a:ext cx="321744" cy="1508760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E377-2740-DAF8-8475-4D04A9BFA120}"/>
              </a:ext>
            </a:extLst>
          </p:cNvPr>
          <p:cNvSpPr txBox="1"/>
          <p:nvPr/>
        </p:nvSpPr>
        <p:spPr>
          <a:xfrm>
            <a:off x="7114232" y="1256044"/>
            <a:ext cx="1798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>
                <a:latin typeface="+mj-lt"/>
              </a:rPr>
              <a:t>No lot corner monuments were set</a:t>
            </a:r>
          </a:p>
        </p:txBody>
      </p:sp>
    </p:spTree>
    <p:extLst>
      <p:ext uri="{BB962C8B-B14F-4D97-AF65-F5344CB8AC3E}">
        <p14:creationId xmlns:p14="http://schemas.microsoft.com/office/powerpoint/2010/main" val="195722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68B81-35AD-4611-A20F-CB09AA569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A</a:t>
            </a:r>
          </a:p>
          <a:p>
            <a:pPr lvl="1"/>
            <a:r>
              <a:rPr lang="en-US" dirty="0"/>
              <a:t>Metes &amp; Bounds Descriptions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23963" y="3811590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59014" y="3832227"/>
            <a:ext cx="19236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225552" y="3975101"/>
            <a:ext cx="1093787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319342" y="3975102"/>
            <a:ext cx="1587" cy="92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1225552" y="4067176"/>
            <a:ext cx="1093787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1225554" y="3975102"/>
            <a:ext cx="1587" cy="92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225550" y="3975102"/>
            <a:ext cx="546100" cy="46039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225550" y="3975102"/>
            <a:ext cx="546100" cy="4603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771654" y="4021139"/>
            <a:ext cx="547687" cy="46039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771654" y="4021139"/>
            <a:ext cx="547687" cy="4603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 flipV="1">
            <a:off x="6467477" y="1458915"/>
            <a:ext cx="668337" cy="31257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1866904" y="5645149"/>
            <a:ext cx="34925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1917704" y="5635626"/>
            <a:ext cx="34925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1968502" y="5624514"/>
            <a:ext cx="33337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V="1">
            <a:off x="2019303" y="5614990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2070104" y="5603875"/>
            <a:ext cx="33337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2120904" y="5594351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2170117" y="5584827"/>
            <a:ext cx="34925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2220917" y="5573715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V="1">
            <a:off x="2271717" y="5564189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2322513" y="5553076"/>
            <a:ext cx="33337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2373317" y="5543550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V="1">
            <a:off x="2424117" y="5532438"/>
            <a:ext cx="33337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V="1">
            <a:off x="2474917" y="5522915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V="1">
            <a:off x="2524129" y="5511801"/>
            <a:ext cx="34925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V="1">
            <a:off x="2574927" y="5502275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V="1">
            <a:off x="2625729" y="5491164"/>
            <a:ext cx="33337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 flipV="1">
            <a:off x="2676529" y="5481639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V="1">
            <a:off x="2727329" y="5472114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V="1">
            <a:off x="2778129" y="5461001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2828929" y="5451476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V="1">
            <a:off x="2878142" y="5440363"/>
            <a:ext cx="34925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V="1">
            <a:off x="2928942" y="5430839"/>
            <a:ext cx="34925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3300"/>
              </a:solidFill>
            </a:endParaRP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V="1">
            <a:off x="2979742" y="5419726"/>
            <a:ext cx="33337" cy="7939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3300"/>
              </a:solidFill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V="1">
            <a:off x="3030542" y="5410202"/>
            <a:ext cx="33337" cy="6352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3300"/>
              </a:solidFill>
            </a:endParaRPr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V="1">
            <a:off x="3081342" y="5403852"/>
            <a:ext cx="9525" cy="31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3300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6242054" y="3416302"/>
            <a:ext cx="635815" cy="618055"/>
            <a:chOff x="6242050" y="3416300"/>
            <a:chExt cx="635815" cy="618054"/>
          </a:xfrm>
        </p:grpSpPr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6242050" y="3416300"/>
              <a:ext cx="63581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D. Thomas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6242050" y="3559176"/>
              <a:ext cx="34785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V 214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6242050" y="3703638"/>
              <a:ext cx="5339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Pg 35-36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6242050" y="3849688"/>
              <a:ext cx="4937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5/13/04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962278" y="3910022"/>
            <a:ext cx="687817" cy="618052"/>
            <a:chOff x="2962275" y="3910013"/>
            <a:chExt cx="687817" cy="618051"/>
          </a:xfrm>
        </p:grpSpPr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2962275" y="3910013"/>
              <a:ext cx="61106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A. Warner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2962275" y="4054476"/>
              <a:ext cx="34785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V 214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2962275" y="4198938"/>
              <a:ext cx="68781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Pg 163-164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2962275" y="4343398"/>
              <a:ext cx="4937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3/28/05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245104" y="3581402"/>
            <a:ext cx="533929" cy="618055"/>
            <a:chOff x="5245100" y="3581400"/>
            <a:chExt cx="533929" cy="618054"/>
          </a:xfrm>
        </p:grpSpPr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5245100" y="3581400"/>
              <a:ext cx="48648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P. Taylor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5245100" y="3725863"/>
              <a:ext cx="34785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V 216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5245100" y="3870325"/>
              <a:ext cx="5339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Pg 91-92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5245100" y="4014788"/>
              <a:ext cx="4937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2/27/08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906896" y="4228482"/>
            <a:ext cx="533929" cy="618052"/>
            <a:chOff x="3906892" y="4228473"/>
            <a:chExt cx="533929" cy="618051"/>
          </a:xfrm>
        </p:grpSpPr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3906892" y="4228473"/>
              <a:ext cx="51828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T. Brown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3906892" y="4372936"/>
              <a:ext cx="34785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V 215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3906892" y="4517398"/>
              <a:ext cx="5339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Pg 23-24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3906892" y="4661858"/>
              <a:ext cx="41678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6/8/06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6440492" y="1431927"/>
            <a:ext cx="53975" cy="53975"/>
          </a:xfrm>
          <a:prstGeom prst="rect">
            <a:avLst/>
          </a:prstGeom>
          <a:noFill/>
          <a:ln w="6350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6440492" y="1431927"/>
            <a:ext cx="53975" cy="539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1" name="Freeform 59"/>
          <p:cNvSpPr>
            <a:spLocks/>
          </p:cNvSpPr>
          <p:nvPr/>
        </p:nvSpPr>
        <p:spPr bwMode="auto">
          <a:xfrm>
            <a:off x="6440492" y="1431927"/>
            <a:ext cx="53975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136"/>
              </a:cxn>
              <a:cxn ang="0">
                <a:pos x="136" y="0"/>
              </a:cxn>
              <a:cxn ang="0">
                <a:pos x="0" y="0"/>
              </a:cxn>
            </a:cxnLst>
            <a:rect l="0" t="0" r="r" b="b"/>
            <a:pathLst>
              <a:path w="136" h="136">
                <a:moveTo>
                  <a:pt x="0" y="0"/>
                </a:moveTo>
                <a:lnTo>
                  <a:pt x="136" y="136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  <a:ln w="0">
            <a:solidFill>
              <a:srgbClr val="CC66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3117854" y="4613278"/>
            <a:ext cx="533929" cy="618055"/>
            <a:chOff x="3117850" y="4613275"/>
            <a:chExt cx="533929" cy="618054"/>
          </a:xfrm>
        </p:grpSpPr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3117850" y="4613275"/>
              <a:ext cx="52354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B. Starky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>
              <a:off x="3117850" y="4757738"/>
              <a:ext cx="34785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V 215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3117850" y="4900613"/>
              <a:ext cx="5339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Pg 16-17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3117850" y="5046663"/>
              <a:ext cx="4937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>
                  <a:ln>
                    <a:noFill/>
                  </a:ln>
                  <a:solidFill>
                    <a:srgbClr val="663300"/>
                  </a:solidFill>
                  <a:effectLst/>
                  <a:latin typeface="Calibri Light" pitchFamily="34" charset="0"/>
                  <a:cs typeface="Arial" pitchFamily="34" charset="0"/>
                </a:rPr>
                <a:t>9/06/10</a:t>
              </a:r>
              <a:endParaRPr kumimoji="0" lang="en-US" sz="1800" i="0" u="none" strike="noStrike" cap="none" normalizeH="0" baseline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36" name="Line 64"/>
          <p:cNvSpPr>
            <a:spLocks noChangeShapeType="1"/>
          </p:cNvSpPr>
          <p:nvPr/>
        </p:nvSpPr>
        <p:spPr bwMode="auto">
          <a:xfrm>
            <a:off x="1766892" y="3017839"/>
            <a:ext cx="1587" cy="307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7" name="Freeform 65"/>
          <p:cNvSpPr>
            <a:spLocks/>
          </p:cNvSpPr>
          <p:nvPr/>
        </p:nvSpPr>
        <p:spPr bwMode="auto">
          <a:xfrm>
            <a:off x="1724025" y="3394076"/>
            <a:ext cx="88900" cy="90488"/>
          </a:xfrm>
          <a:custGeom>
            <a:avLst/>
            <a:gdLst/>
            <a:ahLst/>
            <a:cxnLst>
              <a:cxn ang="0">
                <a:pos x="222" y="112"/>
              </a:cxn>
              <a:cxn ang="0">
                <a:pos x="195" y="39"/>
              </a:cxn>
              <a:cxn ang="0">
                <a:pos x="127" y="0"/>
              </a:cxn>
              <a:cxn ang="0">
                <a:pos x="50" y="13"/>
              </a:cxn>
              <a:cxn ang="0">
                <a:pos x="0" y="73"/>
              </a:cxn>
              <a:cxn ang="0">
                <a:pos x="0" y="151"/>
              </a:cxn>
              <a:cxn ang="0">
                <a:pos x="50" y="211"/>
              </a:cxn>
              <a:cxn ang="0">
                <a:pos x="127" y="225"/>
              </a:cxn>
              <a:cxn ang="0">
                <a:pos x="195" y="186"/>
              </a:cxn>
              <a:cxn ang="0">
                <a:pos x="222" y="112"/>
              </a:cxn>
            </a:cxnLst>
            <a:rect l="0" t="0" r="r" b="b"/>
            <a:pathLst>
              <a:path w="222" h="225">
                <a:moveTo>
                  <a:pt x="222" y="112"/>
                </a:moveTo>
                <a:lnTo>
                  <a:pt x="195" y="39"/>
                </a:lnTo>
                <a:lnTo>
                  <a:pt x="127" y="0"/>
                </a:lnTo>
                <a:lnTo>
                  <a:pt x="50" y="13"/>
                </a:lnTo>
                <a:lnTo>
                  <a:pt x="0" y="73"/>
                </a:lnTo>
                <a:lnTo>
                  <a:pt x="0" y="151"/>
                </a:lnTo>
                <a:lnTo>
                  <a:pt x="50" y="211"/>
                </a:lnTo>
                <a:lnTo>
                  <a:pt x="127" y="225"/>
                </a:lnTo>
                <a:lnTo>
                  <a:pt x="195" y="186"/>
                </a:lnTo>
                <a:lnTo>
                  <a:pt x="222" y="11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1739904" y="3819525"/>
            <a:ext cx="58737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44"/>
              </a:cxn>
              <a:cxn ang="0">
                <a:pos x="71" y="62"/>
              </a:cxn>
              <a:cxn ang="0">
                <a:pos x="118" y="44"/>
              </a:cxn>
              <a:cxn ang="0">
                <a:pos x="143" y="0"/>
              </a:cxn>
            </a:cxnLst>
            <a:rect l="0" t="0" r="r" b="b"/>
            <a:pathLst>
              <a:path w="143" h="62">
                <a:moveTo>
                  <a:pt x="0" y="0"/>
                </a:moveTo>
                <a:lnTo>
                  <a:pt x="24" y="44"/>
                </a:lnTo>
                <a:lnTo>
                  <a:pt x="71" y="62"/>
                </a:lnTo>
                <a:lnTo>
                  <a:pt x="118" y="44"/>
                </a:lnTo>
                <a:lnTo>
                  <a:pt x="143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 flipH="1">
            <a:off x="1739900" y="3559177"/>
            <a:ext cx="25400" cy="260351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1765304" y="3557589"/>
            <a:ext cx="33337" cy="26194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1" name="Freeform 69"/>
          <p:cNvSpPr>
            <a:spLocks/>
          </p:cNvSpPr>
          <p:nvPr/>
        </p:nvSpPr>
        <p:spPr bwMode="auto">
          <a:xfrm>
            <a:off x="1724027" y="3397251"/>
            <a:ext cx="85725" cy="85726"/>
          </a:xfrm>
          <a:custGeom>
            <a:avLst/>
            <a:gdLst/>
            <a:ahLst/>
            <a:cxnLst>
              <a:cxn ang="0">
                <a:pos x="212" y="106"/>
              </a:cxn>
              <a:cxn ang="0">
                <a:pos x="181" y="31"/>
              </a:cxn>
              <a:cxn ang="0">
                <a:pos x="106" y="0"/>
              </a:cxn>
              <a:cxn ang="0">
                <a:pos x="31" y="31"/>
              </a:cxn>
              <a:cxn ang="0">
                <a:pos x="0" y="106"/>
              </a:cxn>
              <a:cxn ang="0">
                <a:pos x="31" y="181"/>
              </a:cxn>
              <a:cxn ang="0">
                <a:pos x="106" y="212"/>
              </a:cxn>
              <a:cxn ang="0">
                <a:pos x="181" y="181"/>
              </a:cxn>
              <a:cxn ang="0">
                <a:pos x="212" y="106"/>
              </a:cxn>
            </a:cxnLst>
            <a:rect l="0" t="0" r="r" b="b"/>
            <a:pathLst>
              <a:path w="212" h="212">
                <a:moveTo>
                  <a:pt x="212" y="106"/>
                </a:moveTo>
                <a:lnTo>
                  <a:pt x="181" y="31"/>
                </a:lnTo>
                <a:lnTo>
                  <a:pt x="106" y="0"/>
                </a:lnTo>
                <a:lnTo>
                  <a:pt x="31" y="31"/>
                </a:lnTo>
                <a:lnTo>
                  <a:pt x="0" y="106"/>
                </a:lnTo>
                <a:lnTo>
                  <a:pt x="31" y="181"/>
                </a:lnTo>
                <a:lnTo>
                  <a:pt x="106" y="212"/>
                </a:lnTo>
                <a:lnTo>
                  <a:pt x="181" y="181"/>
                </a:lnTo>
                <a:lnTo>
                  <a:pt x="212" y="10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2" name="Freeform 70"/>
          <p:cNvSpPr>
            <a:spLocks/>
          </p:cNvSpPr>
          <p:nvPr/>
        </p:nvSpPr>
        <p:spPr bwMode="auto">
          <a:xfrm>
            <a:off x="1765300" y="3232153"/>
            <a:ext cx="31750" cy="11113"/>
          </a:xfrm>
          <a:custGeom>
            <a:avLst/>
            <a:gdLst/>
            <a:ahLst/>
            <a:cxnLst>
              <a:cxn ang="0">
                <a:pos x="77" y="28"/>
              </a:cxn>
              <a:cxn ang="0">
                <a:pos x="63" y="8"/>
              </a:cxn>
              <a:cxn ang="0">
                <a:pos x="40" y="0"/>
              </a:cxn>
              <a:cxn ang="0">
                <a:pos x="16" y="6"/>
              </a:cxn>
              <a:cxn ang="0">
                <a:pos x="0" y="25"/>
              </a:cxn>
            </a:cxnLst>
            <a:rect l="0" t="0" r="r" b="b"/>
            <a:pathLst>
              <a:path w="77" h="28">
                <a:moveTo>
                  <a:pt x="77" y="28"/>
                </a:moveTo>
                <a:lnTo>
                  <a:pt x="63" y="8"/>
                </a:lnTo>
                <a:lnTo>
                  <a:pt x="40" y="0"/>
                </a:lnTo>
                <a:lnTo>
                  <a:pt x="16" y="6"/>
                </a:lnTo>
                <a:lnTo>
                  <a:pt x="0" y="2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1766892" y="3043239"/>
            <a:ext cx="34925" cy="227014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4" name="Freeform 72"/>
          <p:cNvSpPr>
            <a:spLocks/>
          </p:cNvSpPr>
          <p:nvPr/>
        </p:nvSpPr>
        <p:spPr bwMode="auto">
          <a:xfrm>
            <a:off x="1654175" y="3325814"/>
            <a:ext cx="222250" cy="233363"/>
          </a:xfrm>
          <a:custGeom>
            <a:avLst/>
            <a:gdLst/>
            <a:ahLst/>
            <a:cxnLst>
              <a:cxn ang="0">
                <a:pos x="275" y="0"/>
              </a:cxn>
              <a:cxn ang="0">
                <a:pos x="322" y="178"/>
              </a:cxn>
              <a:cxn ang="0">
                <a:pos x="487" y="84"/>
              </a:cxn>
              <a:cxn ang="0">
                <a:pos x="386" y="247"/>
              </a:cxn>
              <a:cxn ang="0">
                <a:pos x="547" y="283"/>
              </a:cxn>
              <a:cxn ang="0">
                <a:pos x="386" y="313"/>
              </a:cxn>
              <a:cxn ang="0">
                <a:pos x="485" y="475"/>
              </a:cxn>
              <a:cxn ang="0">
                <a:pos x="327" y="384"/>
              </a:cxn>
              <a:cxn ang="0">
                <a:pos x="273" y="576"/>
              </a:cxn>
              <a:cxn ang="0">
                <a:pos x="233" y="388"/>
              </a:cxn>
              <a:cxn ang="0">
                <a:pos x="62" y="473"/>
              </a:cxn>
              <a:cxn ang="0">
                <a:pos x="169" y="324"/>
              </a:cxn>
              <a:cxn ang="0">
                <a:pos x="0" y="279"/>
              </a:cxn>
              <a:cxn ang="0">
                <a:pos x="169" y="244"/>
              </a:cxn>
              <a:cxn ang="0">
                <a:pos x="64" y="87"/>
              </a:cxn>
              <a:cxn ang="0">
                <a:pos x="222" y="181"/>
              </a:cxn>
              <a:cxn ang="0">
                <a:pos x="275" y="0"/>
              </a:cxn>
            </a:cxnLst>
            <a:rect l="0" t="0" r="r" b="b"/>
            <a:pathLst>
              <a:path w="547" h="576">
                <a:moveTo>
                  <a:pt x="275" y="0"/>
                </a:moveTo>
                <a:lnTo>
                  <a:pt x="322" y="178"/>
                </a:lnTo>
                <a:lnTo>
                  <a:pt x="487" y="84"/>
                </a:lnTo>
                <a:lnTo>
                  <a:pt x="386" y="247"/>
                </a:lnTo>
                <a:lnTo>
                  <a:pt x="547" y="283"/>
                </a:lnTo>
                <a:lnTo>
                  <a:pt x="386" y="313"/>
                </a:lnTo>
                <a:lnTo>
                  <a:pt x="485" y="475"/>
                </a:lnTo>
                <a:lnTo>
                  <a:pt x="327" y="384"/>
                </a:lnTo>
                <a:lnTo>
                  <a:pt x="273" y="576"/>
                </a:lnTo>
                <a:lnTo>
                  <a:pt x="233" y="388"/>
                </a:lnTo>
                <a:lnTo>
                  <a:pt x="62" y="473"/>
                </a:lnTo>
                <a:lnTo>
                  <a:pt x="169" y="324"/>
                </a:lnTo>
                <a:lnTo>
                  <a:pt x="0" y="279"/>
                </a:lnTo>
                <a:lnTo>
                  <a:pt x="169" y="244"/>
                </a:lnTo>
                <a:lnTo>
                  <a:pt x="64" y="87"/>
                </a:lnTo>
                <a:lnTo>
                  <a:pt x="222" y="181"/>
                </a:lnTo>
                <a:lnTo>
                  <a:pt x="275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5" name="Freeform 73"/>
          <p:cNvSpPr>
            <a:spLocks/>
          </p:cNvSpPr>
          <p:nvPr/>
        </p:nvSpPr>
        <p:spPr bwMode="auto">
          <a:xfrm>
            <a:off x="1762125" y="3417888"/>
            <a:ext cx="4762" cy="39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22"/>
              </a:cxn>
              <a:cxn ang="0">
                <a:pos x="12" y="72"/>
              </a:cxn>
              <a:cxn ang="0">
                <a:pos x="11" y="98"/>
              </a:cxn>
            </a:cxnLst>
            <a:rect l="0" t="0" r="r" b="b"/>
            <a:pathLst>
              <a:path w="12" h="98">
                <a:moveTo>
                  <a:pt x="0" y="0"/>
                </a:moveTo>
                <a:lnTo>
                  <a:pt x="5" y="22"/>
                </a:lnTo>
                <a:lnTo>
                  <a:pt x="12" y="72"/>
                </a:lnTo>
                <a:lnTo>
                  <a:pt x="11" y="9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6" name="Freeform 74"/>
          <p:cNvSpPr>
            <a:spLocks/>
          </p:cNvSpPr>
          <p:nvPr/>
        </p:nvSpPr>
        <p:spPr bwMode="auto">
          <a:xfrm>
            <a:off x="1736725" y="3417888"/>
            <a:ext cx="25400" cy="39688"/>
          </a:xfrm>
          <a:custGeom>
            <a:avLst/>
            <a:gdLst/>
            <a:ahLst/>
            <a:cxnLst>
              <a:cxn ang="0">
                <a:pos x="6" y="88"/>
              </a:cxn>
              <a:cxn ang="0">
                <a:pos x="9" y="87"/>
              </a:cxn>
              <a:cxn ang="0">
                <a:pos x="10" y="83"/>
              </a:cxn>
              <a:cxn ang="0">
                <a:pos x="9" y="80"/>
              </a:cxn>
              <a:cxn ang="0">
                <a:pos x="5" y="79"/>
              </a:cxn>
              <a:cxn ang="0">
                <a:pos x="2" y="81"/>
              </a:cxn>
              <a:cxn ang="0">
                <a:pos x="0" y="85"/>
              </a:cxn>
              <a:cxn ang="0">
                <a:pos x="0" y="90"/>
              </a:cxn>
              <a:cxn ang="0">
                <a:pos x="2" y="95"/>
              </a:cxn>
              <a:cxn ang="0">
                <a:pos x="5" y="98"/>
              </a:cxn>
              <a:cxn ang="0">
                <a:pos x="10" y="99"/>
              </a:cxn>
              <a:cxn ang="0">
                <a:pos x="15" y="99"/>
              </a:cxn>
              <a:cxn ang="0">
                <a:pos x="20" y="97"/>
              </a:cxn>
              <a:cxn ang="0">
                <a:pos x="25" y="93"/>
              </a:cxn>
              <a:cxn ang="0">
                <a:pos x="31" y="86"/>
              </a:cxn>
              <a:cxn ang="0">
                <a:pos x="34" y="79"/>
              </a:cxn>
              <a:cxn ang="0">
                <a:pos x="38" y="69"/>
              </a:cxn>
              <a:cxn ang="0">
                <a:pos x="62" y="0"/>
              </a:cxn>
            </a:cxnLst>
            <a:rect l="0" t="0" r="r" b="b"/>
            <a:pathLst>
              <a:path w="62" h="99">
                <a:moveTo>
                  <a:pt x="6" y="88"/>
                </a:moveTo>
                <a:lnTo>
                  <a:pt x="9" y="87"/>
                </a:lnTo>
                <a:lnTo>
                  <a:pt x="10" y="83"/>
                </a:lnTo>
                <a:lnTo>
                  <a:pt x="9" y="80"/>
                </a:lnTo>
                <a:lnTo>
                  <a:pt x="5" y="79"/>
                </a:lnTo>
                <a:lnTo>
                  <a:pt x="2" y="81"/>
                </a:lnTo>
                <a:lnTo>
                  <a:pt x="0" y="85"/>
                </a:lnTo>
                <a:lnTo>
                  <a:pt x="0" y="90"/>
                </a:lnTo>
                <a:lnTo>
                  <a:pt x="2" y="95"/>
                </a:lnTo>
                <a:lnTo>
                  <a:pt x="5" y="98"/>
                </a:lnTo>
                <a:lnTo>
                  <a:pt x="10" y="99"/>
                </a:lnTo>
                <a:lnTo>
                  <a:pt x="15" y="99"/>
                </a:lnTo>
                <a:lnTo>
                  <a:pt x="20" y="97"/>
                </a:lnTo>
                <a:lnTo>
                  <a:pt x="25" y="93"/>
                </a:lnTo>
                <a:lnTo>
                  <a:pt x="31" y="86"/>
                </a:lnTo>
                <a:lnTo>
                  <a:pt x="34" y="79"/>
                </a:lnTo>
                <a:lnTo>
                  <a:pt x="38" y="69"/>
                </a:lnTo>
                <a:lnTo>
                  <a:pt x="62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7" name="Freeform 75"/>
          <p:cNvSpPr>
            <a:spLocks/>
          </p:cNvSpPr>
          <p:nvPr/>
        </p:nvSpPr>
        <p:spPr bwMode="auto">
          <a:xfrm>
            <a:off x="1762125" y="3417888"/>
            <a:ext cx="4762" cy="39688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2"/>
              </a:cxn>
              <a:cxn ang="0">
                <a:pos x="1" y="23"/>
              </a:cxn>
              <a:cxn ang="0">
                <a:pos x="12" y="96"/>
              </a:cxn>
              <a:cxn ang="0">
                <a:pos x="12" y="98"/>
              </a:cxn>
            </a:cxnLst>
            <a:rect l="0" t="0" r="r" b="b"/>
            <a:pathLst>
              <a:path w="12" h="98">
                <a:moveTo>
                  <a:pt x="1" y="0"/>
                </a:moveTo>
                <a:lnTo>
                  <a:pt x="0" y="12"/>
                </a:lnTo>
                <a:lnTo>
                  <a:pt x="1" y="23"/>
                </a:lnTo>
                <a:lnTo>
                  <a:pt x="12" y="96"/>
                </a:lnTo>
                <a:lnTo>
                  <a:pt x="12" y="9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8" name="Freeform 76"/>
          <p:cNvSpPr>
            <a:spLocks/>
          </p:cNvSpPr>
          <p:nvPr/>
        </p:nvSpPr>
        <p:spPr bwMode="auto">
          <a:xfrm>
            <a:off x="1766888" y="3416302"/>
            <a:ext cx="23812" cy="41275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5" y="82"/>
              </a:cxn>
              <a:cxn ang="0">
                <a:pos x="14" y="54"/>
              </a:cxn>
              <a:cxn ang="0">
                <a:pos x="22" y="30"/>
              </a:cxn>
              <a:cxn ang="0">
                <a:pos x="27" y="19"/>
              </a:cxn>
              <a:cxn ang="0">
                <a:pos x="32" y="12"/>
              </a:cxn>
              <a:cxn ang="0">
                <a:pos x="37" y="6"/>
              </a:cxn>
              <a:cxn ang="0">
                <a:pos x="43" y="2"/>
              </a:cxn>
              <a:cxn ang="0">
                <a:pos x="47" y="1"/>
              </a:cxn>
              <a:cxn ang="0">
                <a:pos x="52" y="0"/>
              </a:cxn>
              <a:cxn ang="0">
                <a:pos x="56" y="1"/>
              </a:cxn>
              <a:cxn ang="0">
                <a:pos x="59" y="3"/>
              </a:cxn>
              <a:cxn ang="0">
                <a:pos x="60" y="6"/>
              </a:cxn>
              <a:cxn ang="0">
                <a:pos x="60" y="9"/>
              </a:cxn>
              <a:cxn ang="0">
                <a:pos x="59" y="12"/>
              </a:cxn>
              <a:cxn ang="0">
                <a:pos x="56" y="13"/>
              </a:cxn>
              <a:cxn ang="0">
                <a:pos x="53" y="13"/>
              </a:cxn>
              <a:cxn ang="0">
                <a:pos x="52" y="11"/>
              </a:cxn>
              <a:cxn ang="0">
                <a:pos x="52" y="8"/>
              </a:cxn>
              <a:cxn ang="0">
                <a:pos x="54" y="7"/>
              </a:cxn>
              <a:cxn ang="0">
                <a:pos x="56" y="6"/>
              </a:cxn>
            </a:cxnLst>
            <a:rect l="0" t="0" r="r" b="b"/>
            <a:pathLst>
              <a:path w="60" h="100">
                <a:moveTo>
                  <a:pt x="0" y="100"/>
                </a:moveTo>
                <a:lnTo>
                  <a:pt x="5" y="82"/>
                </a:lnTo>
                <a:lnTo>
                  <a:pt x="14" y="54"/>
                </a:lnTo>
                <a:lnTo>
                  <a:pt x="22" y="30"/>
                </a:lnTo>
                <a:lnTo>
                  <a:pt x="27" y="19"/>
                </a:lnTo>
                <a:lnTo>
                  <a:pt x="32" y="12"/>
                </a:lnTo>
                <a:lnTo>
                  <a:pt x="37" y="6"/>
                </a:lnTo>
                <a:lnTo>
                  <a:pt x="43" y="2"/>
                </a:lnTo>
                <a:lnTo>
                  <a:pt x="47" y="1"/>
                </a:lnTo>
                <a:lnTo>
                  <a:pt x="52" y="0"/>
                </a:lnTo>
                <a:lnTo>
                  <a:pt x="56" y="1"/>
                </a:lnTo>
                <a:lnTo>
                  <a:pt x="59" y="3"/>
                </a:lnTo>
                <a:lnTo>
                  <a:pt x="60" y="6"/>
                </a:lnTo>
                <a:lnTo>
                  <a:pt x="60" y="9"/>
                </a:lnTo>
                <a:lnTo>
                  <a:pt x="59" y="12"/>
                </a:lnTo>
                <a:lnTo>
                  <a:pt x="56" y="13"/>
                </a:lnTo>
                <a:lnTo>
                  <a:pt x="53" y="13"/>
                </a:lnTo>
                <a:lnTo>
                  <a:pt x="52" y="11"/>
                </a:lnTo>
                <a:lnTo>
                  <a:pt x="52" y="8"/>
                </a:lnTo>
                <a:lnTo>
                  <a:pt x="54" y="7"/>
                </a:lnTo>
                <a:lnTo>
                  <a:pt x="56" y="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 flipH="1" flipV="1">
            <a:off x="7135817" y="4584699"/>
            <a:ext cx="33337" cy="161926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0" name="Line 78"/>
          <p:cNvSpPr>
            <a:spLocks noChangeShapeType="1"/>
          </p:cNvSpPr>
          <p:nvPr/>
        </p:nvSpPr>
        <p:spPr bwMode="auto">
          <a:xfrm>
            <a:off x="1866900" y="5653090"/>
            <a:ext cx="17462" cy="163513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1" name="Line 79"/>
          <p:cNvSpPr>
            <a:spLocks noChangeShapeType="1"/>
          </p:cNvSpPr>
          <p:nvPr/>
        </p:nvSpPr>
        <p:spPr bwMode="auto">
          <a:xfrm flipH="1">
            <a:off x="4379913" y="3214688"/>
            <a:ext cx="1619250" cy="3286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 flipH="1" flipV="1">
            <a:off x="4381504" y="3543302"/>
            <a:ext cx="211137" cy="99536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 flipH="1" flipV="1">
            <a:off x="5999167" y="3214688"/>
            <a:ext cx="327025" cy="1533526"/>
          </a:xfrm>
          <a:prstGeom prst="line">
            <a:avLst/>
          </a:prstGeom>
          <a:noFill/>
          <a:ln w="6350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 flipH="1">
            <a:off x="5999167" y="3051178"/>
            <a:ext cx="808037" cy="1635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5999167" y="3214688"/>
            <a:ext cx="327025" cy="1533526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V="1">
            <a:off x="6326192" y="4584703"/>
            <a:ext cx="809625" cy="1635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 flipH="1" flipV="1">
            <a:off x="6807200" y="3051176"/>
            <a:ext cx="328612" cy="1533526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 flipV="1">
            <a:off x="3570292" y="3543302"/>
            <a:ext cx="809625" cy="1635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 flipH="1">
            <a:off x="3765550" y="4913316"/>
            <a:ext cx="1752600" cy="3540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H="1" flipV="1">
            <a:off x="3570288" y="3706814"/>
            <a:ext cx="328612" cy="1533526"/>
          </a:xfrm>
          <a:prstGeom prst="line">
            <a:avLst/>
          </a:prstGeom>
          <a:noFill/>
          <a:ln w="6350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1" name="Line 89"/>
          <p:cNvSpPr>
            <a:spLocks noChangeShapeType="1"/>
          </p:cNvSpPr>
          <p:nvPr/>
        </p:nvSpPr>
        <p:spPr bwMode="auto">
          <a:xfrm flipH="1">
            <a:off x="2762254" y="3706815"/>
            <a:ext cx="808037" cy="1635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2" name="Line 90"/>
          <p:cNvSpPr>
            <a:spLocks noChangeShapeType="1"/>
          </p:cNvSpPr>
          <p:nvPr/>
        </p:nvSpPr>
        <p:spPr bwMode="auto">
          <a:xfrm>
            <a:off x="2762250" y="3870326"/>
            <a:ext cx="328612" cy="1533526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3" name="Line 91"/>
          <p:cNvSpPr>
            <a:spLocks noChangeShapeType="1"/>
          </p:cNvSpPr>
          <p:nvPr/>
        </p:nvSpPr>
        <p:spPr bwMode="auto">
          <a:xfrm flipV="1">
            <a:off x="3090867" y="5240341"/>
            <a:ext cx="808037" cy="1635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" name="Line 92"/>
          <p:cNvSpPr>
            <a:spLocks noChangeShapeType="1"/>
          </p:cNvSpPr>
          <p:nvPr/>
        </p:nvSpPr>
        <p:spPr bwMode="auto">
          <a:xfrm flipH="1" flipV="1">
            <a:off x="3570288" y="3706814"/>
            <a:ext cx="328612" cy="1533526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5" name="Line 93"/>
          <p:cNvSpPr>
            <a:spLocks noChangeShapeType="1"/>
          </p:cNvSpPr>
          <p:nvPr/>
        </p:nvSpPr>
        <p:spPr bwMode="auto">
          <a:xfrm flipV="1">
            <a:off x="4592642" y="4375153"/>
            <a:ext cx="809625" cy="16351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6" name="Line 94"/>
          <p:cNvSpPr>
            <a:spLocks noChangeShapeType="1"/>
          </p:cNvSpPr>
          <p:nvPr/>
        </p:nvSpPr>
        <p:spPr bwMode="auto">
          <a:xfrm>
            <a:off x="5402267" y="4375153"/>
            <a:ext cx="115887" cy="538163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7" name="Rectangle 95"/>
          <p:cNvSpPr>
            <a:spLocks noChangeArrowheads="1"/>
          </p:cNvSpPr>
          <p:nvPr/>
        </p:nvSpPr>
        <p:spPr bwMode="auto">
          <a:xfrm rot="4680000">
            <a:off x="6229851" y="2897723"/>
            <a:ext cx="13737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 Light" pitchFamily="34" charset="0"/>
                <a:cs typeface="Arial" pitchFamily="34" charset="0"/>
              </a:rPr>
              <a:t>S 12°03'40" E  610.95'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68" name="Rectangle 96"/>
          <p:cNvSpPr>
            <a:spLocks noChangeArrowheads="1"/>
          </p:cNvSpPr>
          <p:nvPr/>
        </p:nvSpPr>
        <p:spPr bwMode="auto">
          <a:xfrm>
            <a:off x="7142167" y="4719640"/>
            <a:ext cx="53975" cy="53975"/>
          </a:xfrm>
          <a:prstGeom prst="rect">
            <a:avLst/>
          </a:prstGeom>
          <a:noFill/>
          <a:ln w="6350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9" name="Line 97"/>
          <p:cNvSpPr>
            <a:spLocks noChangeShapeType="1"/>
          </p:cNvSpPr>
          <p:nvPr/>
        </p:nvSpPr>
        <p:spPr bwMode="auto">
          <a:xfrm>
            <a:off x="7142167" y="4719640"/>
            <a:ext cx="53975" cy="539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0" name="Rectangle 98"/>
          <p:cNvSpPr>
            <a:spLocks noChangeArrowheads="1"/>
          </p:cNvSpPr>
          <p:nvPr/>
        </p:nvSpPr>
        <p:spPr bwMode="auto">
          <a:xfrm>
            <a:off x="1858967" y="5791202"/>
            <a:ext cx="52387" cy="52388"/>
          </a:xfrm>
          <a:prstGeom prst="rect">
            <a:avLst/>
          </a:prstGeom>
          <a:noFill/>
          <a:ln w="6350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1" name="Line 99"/>
          <p:cNvSpPr>
            <a:spLocks noChangeShapeType="1"/>
          </p:cNvSpPr>
          <p:nvPr/>
        </p:nvSpPr>
        <p:spPr bwMode="auto">
          <a:xfrm>
            <a:off x="1858967" y="5791202"/>
            <a:ext cx="52387" cy="523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2" name="Freeform 100"/>
          <p:cNvSpPr>
            <a:spLocks/>
          </p:cNvSpPr>
          <p:nvPr/>
        </p:nvSpPr>
        <p:spPr bwMode="auto">
          <a:xfrm>
            <a:off x="7142167" y="4719640"/>
            <a:ext cx="53975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5" y="135"/>
              </a:cxn>
              <a:cxn ang="0">
                <a:pos x="135" y="0"/>
              </a:cxn>
              <a:cxn ang="0">
                <a:pos x="0" y="0"/>
              </a:cxn>
            </a:cxnLst>
            <a:rect l="0" t="0" r="r" b="b"/>
            <a:pathLst>
              <a:path w="135" h="135">
                <a:moveTo>
                  <a:pt x="0" y="0"/>
                </a:moveTo>
                <a:lnTo>
                  <a:pt x="135" y="135"/>
                </a:lnTo>
                <a:lnTo>
                  <a:pt x="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  <a:ln w="0">
            <a:solidFill>
              <a:srgbClr val="CC66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3" name="Freeform 101"/>
          <p:cNvSpPr>
            <a:spLocks/>
          </p:cNvSpPr>
          <p:nvPr/>
        </p:nvSpPr>
        <p:spPr bwMode="auto">
          <a:xfrm>
            <a:off x="1858967" y="5791202"/>
            <a:ext cx="52387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5" y="135"/>
              </a:cxn>
              <a:cxn ang="0">
                <a:pos x="135" y="0"/>
              </a:cxn>
              <a:cxn ang="0">
                <a:pos x="0" y="0"/>
              </a:cxn>
            </a:cxnLst>
            <a:rect l="0" t="0" r="r" b="b"/>
            <a:pathLst>
              <a:path w="135" h="135">
                <a:moveTo>
                  <a:pt x="0" y="0"/>
                </a:moveTo>
                <a:lnTo>
                  <a:pt x="135" y="135"/>
                </a:lnTo>
                <a:lnTo>
                  <a:pt x="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  <a:ln w="0">
            <a:solidFill>
              <a:srgbClr val="CC66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 rot="20880000">
            <a:off x="7180785" y="4570948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 Light" pitchFamily="34" charset="0"/>
                <a:cs typeface="Arial" pitchFamily="34" charset="0"/>
              </a:rPr>
              <a:t>30.00'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" name="Rectangle 103"/>
          <p:cNvSpPr>
            <a:spLocks noChangeArrowheads="1"/>
          </p:cNvSpPr>
          <p:nvPr/>
        </p:nvSpPr>
        <p:spPr bwMode="auto">
          <a:xfrm rot="20880000">
            <a:off x="2384566" y="5686963"/>
            <a:ext cx="4632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 Light" pitchFamily="34" charset="0"/>
                <a:cs typeface="Arial" pitchFamily="34" charset="0"/>
              </a:rPr>
              <a:t>979.95'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" name="Rectangle 104"/>
          <p:cNvSpPr>
            <a:spLocks noChangeArrowheads="1"/>
          </p:cNvSpPr>
          <p:nvPr/>
        </p:nvSpPr>
        <p:spPr bwMode="auto">
          <a:xfrm rot="20880000">
            <a:off x="1432450" y="5742524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 Light" pitchFamily="34" charset="0"/>
                <a:cs typeface="Arial" pitchFamily="34" charset="0"/>
              </a:rPr>
              <a:t>30.13'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8" name="Freeform 106"/>
          <p:cNvSpPr>
            <a:spLocks/>
          </p:cNvSpPr>
          <p:nvPr/>
        </p:nvSpPr>
        <p:spPr bwMode="auto">
          <a:xfrm>
            <a:off x="7110417" y="4557716"/>
            <a:ext cx="52387" cy="53975"/>
          </a:xfrm>
          <a:custGeom>
            <a:avLst/>
            <a:gdLst/>
            <a:ahLst/>
            <a:cxnLst>
              <a:cxn ang="0">
                <a:pos x="129" y="66"/>
              </a:cxn>
              <a:cxn ang="0">
                <a:pos x="104" y="13"/>
              </a:cxn>
              <a:cxn ang="0">
                <a:pos x="46" y="0"/>
              </a:cxn>
              <a:cxn ang="0">
                <a:pos x="0" y="36"/>
              </a:cxn>
              <a:cxn ang="0">
                <a:pos x="0" y="95"/>
              </a:cxn>
              <a:cxn ang="0">
                <a:pos x="46" y="132"/>
              </a:cxn>
              <a:cxn ang="0">
                <a:pos x="104" y="119"/>
              </a:cxn>
              <a:cxn ang="0">
                <a:pos x="129" y="66"/>
              </a:cxn>
            </a:cxnLst>
            <a:rect l="0" t="0" r="r" b="b"/>
            <a:pathLst>
              <a:path w="129" h="132">
                <a:moveTo>
                  <a:pt x="129" y="66"/>
                </a:moveTo>
                <a:lnTo>
                  <a:pt x="104" y="13"/>
                </a:lnTo>
                <a:lnTo>
                  <a:pt x="46" y="0"/>
                </a:lnTo>
                <a:lnTo>
                  <a:pt x="0" y="36"/>
                </a:lnTo>
                <a:lnTo>
                  <a:pt x="0" y="95"/>
                </a:lnTo>
                <a:lnTo>
                  <a:pt x="46" y="132"/>
                </a:lnTo>
                <a:lnTo>
                  <a:pt x="104" y="119"/>
                </a:lnTo>
                <a:lnTo>
                  <a:pt x="129" y="66"/>
                </a:lnTo>
              </a:path>
            </a:pathLst>
          </a:cu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" name="Freeform 107"/>
          <p:cNvSpPr>
            <a:spLocks/>
          </p:cNvSpPr>
          <p:nvPr/>
        </p:nvSpPr>
        <p:spPr bwMode="auto">
          <a:xfrm>
            <a:off x="7107238" y="4557713"/>
            <a:ext cx="55562" cy="55564"/>
          </a:xfrm>
          <a:custGeom>
            <a:avLst/>
            <a:gdLst/>
            <a:ahLst/>
            <a:cxnLst>
              <a:cxn ang="0">
                <a:pos x="138" y="70"/>
              </a:cxn>
              <a:cxn ang="0">
                <a:pos x="138" y="60"/>
              </a:cxn>
              <a:cxn ang="0">
                <a:pos x="136" y="52"/>
              </a:cxn>
              <a:cxn ang="0">
                <a:pos x="133" y="43"/>
              </a:cxn>
              <a:cxn ang="0">
                <a:pos x="129" y="36"/>
              </a:cxn>
              <a:cxn ang="0">
                <a:pos x="124" y="28"/>
              </a:cxn>
              <a:cxn ang="0">
                <a:pos x="118" y="22"/>
              </a:cxn>
              <a:cxn ang="0">
                <a:pos x="112" y="16"/>
              </a:cxn>
              <a:cxn ang="0">
                <a:pos x="105" y="10"/>
              </a:cxn>
              <a:cxn ang="0">
                <a:pos x="97" y="6"/>
              </a:cxn>
              <a:cxn ang="0">
                <a:pos x="89" y="3"/>
              </a:cxn>
              <a:cxn ang="0">
                <a:pos x="79" y="1"/>
              </a:cxn>
              <a:cxn ang="0">
                <a:pos x="71" y="0"/>
              </a:cxn>
              <a:cxn ang="0">
                <a:pos x="62" y="0"/>
              </a:cxn>
              <a:cxn ang="0">
                <a:pos x="53" y="2"/>
              </a:cxn>
              <a:cxn ang="0">
                <a:pos x="45" y="4"/>
              </a:cxn>
              <a:cxn ang="0">
                <a:pos x="37" y="8"/>
              </a:cxn>
              <a:cxn ang="0">
                <a:pos x="29" y="12"/>
              </a:cxn>
              <a:cxn ang="0">
                <a:pos x="22" y="19"/>
              </a:cxn>
              <a:cxn ang="0">
                <a:pos x="16" y="25"/>
              </a:cxn>
              <a:cxn ang="0">
                <a:pos x="11" y="32"/>
              </a:cxn>
              <a:cxn ang="0">
                <a:pos x="6" y="39"/>
              </a:cxn>
              <a:cxn ang="0">
                <a:pos x="3" y="47"/>
              </a:cxn>
              <a:cxn ang="0">
                <a:pos x="1" y="56"/>
              </a:cxn>
              <a:cxn ang="0">
                <a:pos x="0" y="66"/>
              </a:cxn>
              <a:cxn ang="0">
                <a:pos x="0" y="74"/>
              </a:cxn>
              <a:cxn ang="0">
                <a:pos x="1" y="83"/>
              </a:cxn>
              <a:cxn ang="0">
                <a:pos x="3" y="91"/>
              </a:cxn>
              <a:cxn ang="0">
                <a:pos x="6" y="99"/>
              </a:cxn>
              <a:cxn ang="0">
                <a:pos x="11" y="107"/>
              </a:cxn>
              <a:cxn ang="0">
                <a:pos x="16" y="115"/>
              </a:cxn>
              <a:cxn ang="0">
                <a:pos x="22" y="121"/>
              </a:cxn>
              <a:cxn ang="0">
                <a:pos x="29" y="127"/>
              </a:cxn>
              <a:cxn ang="0">
                <a:pos x="37" y="131"/>
              </a:cxn>
              <a:cxn ang="0">
                <a:pos x="45" y="135"/>
              </a:cxn>
              <a:cxn ang="0">
                <a:pos x="53" y="137"/>
              </a:cxn>
              <a:cxn ang="0">
                <a:pos x="62" y="138"/>
              </a:cxn>
              <a:cxn ang="0">
                <a:pos x="71" y="139"/>
              </a:cxn>
              <a:cxn ang="0">
                <a:pos x="79" y="138"/>
              </a:cxn>
              <a:cxn ang="0">
                <a:pos x="89" y="136"/>
              </a:cxn>
              <a:cxn ang="0">
                <a:pos x="97" y="133"/>
              </a:cxn>
              <a:cxn ang="0">
                <a:pos x="105" y="129"/>
              </a:cxn>
              <a:cxn ang="0">
                <a:pos x="112" y="124"/>
              </a:cxn>
              <a:cxn ang="0">
                <a:pos x="118" y="118"/>
              </a:cxn>
              <a:cxn ang="0">
                <a:pos x="124" y="111"/>
              </a:cxn>
              <a:cxn ang="0">
                <a:pos x="129" y="103"/>
              </a:cxn>
              <a:cxn ang="0">
                <a:pos x="133" y="95"/>
              </a:cxn>
              <a:cxn ang="0">
                <a:pos x="136" y="87"/>
              </a:cxn>
              <a:cxn ang="0">
                <a:pos x="138" y="79"/>
              </a:cxn>
            </a:cxnLst>
            <a:rect l="0" t="0" r="r" b="b"/>
            <a:pathLst>
              <a:path w="138" h="139">
                <a:moveTo>
                  <a:pt x="138" y="74"/>
                </a:moveTo>
                <a:lnTo>
                  <a:pt x="138" y="70"/>
                </a:lnTo>
                <a:lnTo>
                  <a:pt x="138" y="66"/>
                </a:lnTo>
                <a:lnTo>
                  <a:pt x="138" y="60"/>
                </a:lnTo>
                <a:lnTo>
                  <a:pt x="137" y="56"/>
                </a:lnTo>
                <a:lnTo>
                  <a:pt x="136" y="52"/>
                </a:lnTo>
                <a:lnTo>
                  <a:pt x="135" y="47"/>
                </a:lnTo>
                <a:lnTo>
                  <a:pt x="133" y="43"/>
                </a:lnTo>
                <a:lnTo>
                  <a:pt x="132" y="39"/>
                </a:lnTo>
                <a:lnTo>
                  <a:pt x="129" y="36"/>
                </a:lnTo>
                <a:lnTo>
                  <a:pt x="126" y="32"/>
                </a:lnTo>
                <a:lnTo>
                  <a:pt x="124" y="28"/>
                </a:lnTo>
                <a:lnTo>
                  <a:pt x="121" y="25"/>
                </a:lnTo>
                <a:lnTo>
                  <a:pt x="118" y="22"/>
                </a:lnTo>
                <a:lnTo>
                  <a:pt x="115" y="19"/>
                </a:lnTo>
                <a:lnTo>
                  <a:pt x="112" y="16"/>
                </a:lnTo>
                <a:lnTo>
                  <a:pt x="108" y="12"/>
                </a:lnTo>
                <a:lnTo>
                  <a:pt x="105" y="10"/>
                </a:lnTo>
                <a:lnTo>
                  <a:pt x="101" y="8"/>
                </a:lnTo>
                <a:lnTo>
                  <a:pt x="97" y="6"/>
                </a:lnTo>
                <a:lnTo>
                  <a:pt x="93" y="4"/>
                </a:lnTo>
                <a:lnTo>
                  <a:pt x="89" y="3"/>
                </a:lnTo>
                <a:lnTo>
                  <a:pt x="84" y="2"/>
                </a:lnTo>
                <a:lnTo>
                  <a:pt x="79" y="1"/>
                </a:lnTo>
                <a:lnTo>
                  <a:pt x="75" y="0"/>
                </a:lnTo>
                <a:lnTo>
                  <a:pt x="71" y="0"/>
                </a:lnTo>
                <a:lnTo>
                  <a:pt x="66" y="0"/>
                </a:lnTo>
                <a:lnTo>
                  <a:pt x="62" y="0"/>
                </a:lnTo>
                <a:lnTo>
                  <a:pt x="58" y="1"/>
                </a:lnTo>
                <a:lnTo>
                  <a:pt x="53" y="2"/>
                </a:lnTo>
                <a:lnTo>
                  <a:pt x="49" y="3"/>
                </a:lnTo>
                <a:lnTo>
                  <a:pt x="45" y="4"/>
                </a:lnTo>
                <a:lnTo>
                  <a:pt x="41" y="6"/>
                </a:lnTo>
                <a:lnTo>
                  <a:pt x="37" y="8"/>
                </a:lnTo>
                <a:lnTo>
                  <a:pt x="32" y="10"/>
                </a:lnTo>
                <a:lnTo>
                  <a:pt x="29" y="12"/>
                </a:lnTo>
                <a:lnTo>
                  <a:pt x="25" y="16"/>
                </a:lnTo>
                <a:lnTo>
                  <a:pt x="22" y="19"/>
                </a:lnTo>
                <a:lnTo>
                  <a:pt x="19" y="22"/>
                </a:lnTo>
                <a:lnTo>
                  <a:pt x="16" y="25"/>
                </a:lnTo>
                <a:lnTo>
                  <a:pt x="13" y="28"/>
                </a:lnTo>
                <a:lnTo>
                  <a:pt x="11" y="32"/>
                </a:lnTo>
                <a:lnTo>
                  <a:pt x="8" y="36"/>
                </a:lnTo>
                <a:lnTo>
                  <a:pt x="6" y="39"/>
                </a:lnTo>
                <a:lnTo>
                  <a:pt x="4" y="43"/>
                </a:lnTo>
                <a:lnTo>
                  <a:pt x="3" y="47"/>
                </a:lnTo>
                <a:lnTo>
                  <a:pt x="2" y="52"/>
                </a:lnTo>
                <a:lnTo>
                  <a:pt x="1" y="56"/>
                </a:lnTo>
                <a:lnTo>
                  <a:pt x="0" y="60"/>
                </a:lnTo>
                <a:lnTo>
                  <a:pt x="0" y="66"/>
                </a:lnTo>
                <a:lnTo>
                  <a:pt x="0" y="70"/>
                </a:lnTo>
                <a:lnTo>
                  <a:pt x="0" y="74"/>
                </a:lnTo>
                <a:lnTo>
                  <a:pt x="0" y="79"/>
                </a:lnTo>
                <a:lnTo>
                  <a:pt x="1" y="83"/>
                </a:lnTo>
                <a:lnTo>
                  <a:pt x="2" y="87"/>
                </a:lnTo>
                <a:lnTo>
                  <a:pt x="3" y="91"/>
                </a:lnTo>
                <a:lnTo>
                  <a:pt x="4" y="95"/>
                </a:lnTo>
                <a:lnTo>
                  <a:pt x="6" y="99"/>
                </a:lnTo>
                <a:lnTo>
                  <a:pt x="8" y="103"/>
                </a:lnTo>
                <a:lnTo>
                  <a:pt x="11" y="107"/>
                </a:lnTo>
                <a:lnTo>
                  <a:pt x="13" y="111"/>
                </a:lnTo>
                <a:lnTo>
                  <a:pt x="16" y="115"/>
                </a:lnTo>
                <a:lnTo>
                  <a:pt x="19" y="118"/>
                </a:lnTo>
                <a:lnTo>
                  <a:pt x="22" y="121"/>
                </a:lnTo>
                <a:lnTo>
                  <a:pt x="25" y="124"/>
                </a:lnTo>
                <a:lnTo>
                  <a:pt x="29" y="127"/>
                </a:lnTo>
                <a:lnTo>
                  <a:pt x="32" y="129"/>
                </a:lnTo>
                <a:lnTo>
                  <a:pt x="37" y="131"/>
                </a:lnTo>
                <a:lnTo>
                  <a:pt x="41" y="133"/>
                </a:lnTo>
                <a:lnTo>
                  <a:pt x="45" y="135"/>
                </a:lnTo>
                <a:lnTo>
                  <a:pt x="49" y="136"/>
                </a:lnTo>
                <a:lnTo>
                  <a:pt x="53" y="137"/>
                </a:lnTo>
                <a:lnTo>
                  <a:pt x="58" y="138"/>
                </a:lnTo>
                <a:lnTo>
                  <a:pt x="62" y="138"/>
                </a:lnTo>
                <a:lnTo>
                  <a:pt x="66" y="139"/>
                </a:lnTo>
                <a:lnTo>
                  <a:pt x="71" y="139"/>
                </a:lnTo>
                <a:lnTo>
                  <a:pt x="75" y="138"/>
                </a:lnTo>
                <a:lnTo>
                  <a:pt x="79" y="138"/>
                </a:lnTo>
                <a:lnTo>
                  <a:pt x="84" y="137"/>
                </a:lnTo>
                <a:lnTo>
                  <a:pt x="89" y="136"/>
                </a:lnTo>
                <a:lnTo>
                  <a:pt x="93" y="135"/>
                </a:lnTo>
                <a:lnTo>
                  <a:pt x="97" y="133"/>
                </a:lnTo>
                <a:lnTo>
                  <a:pt x="101" y="131"/>
                </a:lnTo>
                <a:lnTo>
                  <a:pt x="105" y="129"/>
                </a:lnTo>
                <a:lnTo>
                  <a:pt x="108" y="127"/>
                </a:lnTo>
                <a:lnTo>
                  <a:pt x="112" y="124"/>
                </a:lnTo>
                <a:lnTo>
                  <a:pt x="115" y="121"/>
                </a:lnTo>
                <a:lnTo>
                  <a:pt x="118" y="118"/>
                </a:lnTo>
                <a:lnTo>
                  <a:pt x="121" y="115"/>
                </a:lnTo>
                <a:lnTo>
                  <a:pt x="124" y="111"/>
                </a:lnTo>
                <a:lnTo>
                  <a:pt x="126" y="107"/>
                </a:lnTo>
                <a:lnTo>
                  <a:pt x="129" y="103"/>
                </a:lnTo>
                <a:lnTo>
                  <a:pt x="132" y="99"/>
                </a:lnTo>
                <a:lnTo>
                  <a:pt x="133" y="95"/>
                </a:lnTo>
                <a:lnTo>
                  <a:pt x="135" y="91"/>
                </a:lnTo>
                <a:lnTo>
                  <a:pt x="136" y="87"/>
                </a:lnTo>
                <a:lnTo>
                  <a:pt x="137" y="83"/>
                </a:lnTo>
                <a:lnTo>
                  <a:pt x="138" y="79"/>
                </a:lnTo>
                <a:lnTo>
                  <a:pt x="138" y="74"/>
                </a:lnTo>
                <a:close/>
              </a:path>
            </a:pathLst>
          </a:custGeom>
          <a:solidFill>
            <a:srgbClr val="994C00"/>
          </a:solidFill>
          <a:ln w="0">
            <a:solidFill>
              <a:srgbClr val="994C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" name="Freeform 108"/>
          <p:cNvSpPr>
            <a:spLocks/>
          </p:cNvSpPr>
          <p:nvPr/>
        </p:nvSpPr>
        <p:spPr bwMode="auto">
          <a:xfrm>
            <a:off x="1843092" y="5626103"/>
            <a:ext cx="52387" cy="53975"/>
          </a:xfrm>
          <a:custGeom>
            <a:avLst/>
            <a:gdLst/>
            <a:ahLst/>
            <a:cxnLst>
              <a:cxn ang="0">
                <a:pos x="129" y="66"/>
              </a:cxn>
              <a:cxn ang="0">
                <a:pos x="103" y="13"/>
              </a:cxn>
              <a:cxn ang="0">
                <a:pos x="46" y="0"/>
              </a:cxn>
              <a:cxn ang="0">
                <a:pos x="0" y="37"/>
              </a:cxn>
              <a:cxn ang="0">
                <a:pos x="0" y="96"/>
              </a:cxn>
              <a:cxn ang="0">
                <a:pos x="46" y="133"/>
              </a:cxn>
              <a:cxn ang="0">
                <a:pos x="103" y="119"/>
              </a:cxn>
              <a:cxn ang="0">
                <a:pos x="129" y="66"/>
              </a:cxn>
            </a:cxnLst>
            <a:rect l="0" t="0" r="r" b="b"/>
            <a:pathLst>
              <a:path w="129" h="133">
                <a:moveTo>
                  <a:pt x="129" y="66"/>
                </a:moveTo>
                <a:lnTo>
                  <a:pt x="103" y="13"/>
                </a:lnTo>
                <a:lnTo>
                  <a:pt x="46" y="0"/>
                </a:lnTo>
                <a:lnTo>
                  <a:pt x="0" y="37"/>
                </a:lnTo>
                <a:lnTo>
                  <a:pt x="0" y="96"/>
                </a:lnTo>
                <a:lnTo>
                  <a:pt x="46" y="133"/>
                </a:lnTo>
                <a:lnTo>
                  <a:pt x="103" y="119"/>
                </a:lnTo>
                <a:lnTo>
                  <a:pt x="129" y="66"/>
                </a:lnTo>
              </a:path>
            </a:pathLst>
          </a:cu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" name="Freeform 109"/>
          <p:cNvSpPr>
            <a:spLocks/>
          </p:cNvSpPr>
          <p:nvPr/>
        </p:nvSpPr>
        <p:spPr bwMode="auto">
          <a:xfrm>
            <a:off x="1839913" y="5624513"/>
            <a:ext cx="55562" cy="55564"/>
          </a:xfrm>
          <a:custGeom>
            <a:avLst/>
            <a:gdLst/>
            <a:ahLst/>
            <a:cxnLst>
              <a:cxn ang="0">
                <a:pos x="139" y="69"/>
              </a:cxn>
              <a:cxn ang="0">
                <a:pos x="138" y="61"/>
              </a:cxn>
              <a:cxn ang="0">
                <a:pos x="137" y="52"/>
              </a:cxn>
              <a:cxn ang="0">
                <a:pos x="134" y="44"/>
              </a:cxn>
              <a:cxn ang="0">
                <a:pos x="130" y="35"/>
              </a:cxn>
              <a:cxn ang="0">
                <a:pos x="125" y="28"/>
              </a:cxn>
              <a:cxn ang="0">
                <a:pos x="120" y="21"/>
              </a:cxn>
              <a:cxn ang="0">
                <a:pos x="113" y="15"/>
              </a:cxn>
              <a:cxn ang="0">
                <a:pos x="105" y="10"/>
              </a:cxn>
              <a:cxn ang="0">
                <a:pos x="97" y="6"/>
              </a:cxn>
              <a:cxn ang="0">
                <a:pos x="89" y="3"/>
              </a:cxn>
              <a:cxn ang="0">
                <a:pos x="81" y="1"/>
              </a:cxn>
              <a:cxn ang="0">
                <a:pos x="72" y="0"/>
              </a:cxn>
              <a:cxn ang="0">
                <a:pos x="62" y="1"/>
              </a:cxn>
              <a:cxn ang="0">
                <a:pos x="54" y="2"/>
              </a:cxn>
              <a:cxn ang="0">
                <a:pos x="45" y="5"/>
              </a:cxn>
              <a:cxn ang="0">
                <a:pos x="38" y="8"/>
              </a:cxn>
              <a:cxn ang="0">
                <a:pos x="30" y="13"/>
              </a:cxn>
              <a:cxn ang="0">
                <a:pos x="23" y="18"/>
              </a:cxn>
              <a:cxn ang="0">
                <a:pos x="17" y="24"/>
              </a:cxn>
              <a:cxn ang="0">
                <a:pos x="11" y="31"/>
              </a:cxn>
              <a:cxn ang="0">
                <a:pos x="7" y="39"/>
              </a:cxn>
              <a:cxn ang="0">
                <a:pos x="4" y="48"/>
              </a:cxn>
              <a:cxn ang="0">
                <a:pos x="1" y="56"/>
              </a:cxn>
              <a:cxn ang="0">
                <a:pos x="0" y="65"/>
              </a:cxn>
              <a:cxn ang="0">
                <a:pos x="0" y="74"/>
              </a:cxn>
              <a:cxn ang="0">
                <a:pos x="1" y="82"/>
              </a:cxn>
              <a:cxn ang="0">
                <a:pos x="4" y="92"/>
              </a:cxn>
              <a:cxn ang="0">
                <a:pos x="7" y="100"/>
              </a:cxn>
              <a:cxn ang="0">
                <a:pos x="11" y="107"/>
              </a:cxn>
              <a:cxn ang="0">
                <a:pos x="17" y="114"/>
              </a:cxn>
              <a:cxn ang="0">
                <a:pos x="23" y="121"/>
              </a:cxn>
              <a:cxn ang="0">
                <a:pos x="30" y="126"/>
              </a:cxn>
              <a:cxn ang="0">
                <a:pos x="38" y="131"/>
              </a:cxn>
              <a:cxn ang="0">
                <a:pos x="45" y="134"/>
              </a:cxn>
              <a:cxn ang="0">
                <a:pos x="54" y="138"/>
              </a:cxn>
              <a:cxn ang="0">
                <a:pos x="62" y="139"/>
              </a:cxn>
              <a:cxn ang="0">
                <a:pos x="72" y="139"/>
              </a:cxn>
              <a:cxn ang="0">
                <a:pos x="81" y="138"/>
              </a:cxn>
              <a:cxn ang="0">
                <a:pos x="89" y="135"/>
              </a:cxn>
              <a:cxn ang="0">
                <a:pos x="97" y="132"/>
              </a:cxn>
              <a:cxn ang="0">
                <a:pos x="105" y="128"/>
              </a:cxn>
              <a:cxn ang="0">
                <a:pos x="113" y="123"/>
              </a:cxn>
              <a:cxn ang="0">
                <a:pos x="120" y="118"/>
              </a:cxn>
              <a:cxn ang="0">
                <a:pos x="125" y="111"/>
              </a:cxn>
              <a:cxn ang="0">
                <a:pos x="130" y="104"/>
              </a:cxn>
              <a:cxn ang="0">
                <a:pos x="134" y="96"/>
              </a:cxn>
              <a:cxn ang="0">
                <a:pos x="137" y="87"/>
              </a:cxn>
              <a:cxn ang="0">
                <a:pos x="138" y="78"/>
              </a:cxn>
            </a:cxnLst>
            <a:rect l="0" t="0" r="r" b="b"/>
            <a:pathLst>
              <a:path w="139" h="139">
                <a:moveTo>
                  <a:pt x="139" y="74"/>
                </a:moveTo>
                <a:lnTo>
                  <a:pt x="139" y="69"/>
                </a:lnTo>
                <a:lnTo>
                  <a:pt x="139" y="65"/>
                </a:lnTo>
                <a:lnTo>
                  <a:pt x="138" y="61"/>
                </a:lnTo>
                <a:lnTo>
                  <a:pt x="138" y="56"/>
                </a:lnTo>
                <a:lnTo>
                  <a:pt x="137" y="52"/>
                </a:lnTo>
                <a:lnTo>
                  <a:pt x="135" y="48"/>
                </a:lnTo>
                <a:lnTo>
                  <a:pt x="134" y="44"/>
                </a:lnTo>
                <a:lnTo>
                  <a:pt x="132" y="39"/>
                </a:lnTo>
                <a:lnTo>
                  <a:pt x="130" y="35"/>
                </a:lnTo>
                <a:lnTo>
                  <a:pt x="128" y="31"/>
                </a:lnTo>
                <a:lnTo>
                  <a:pt x="125" y="28"/>
                </a:lnTo>
                <a:lnTo>
                  <a:pt x="123" y="24"/>
                </a:lnTo>
                <a:lnTo>
                  <a:pt x="120" y="21"/>
                </a:lnTo>
                <a:lnTo>
                  <a:pt x="117" y="18"/>
                </a:lnTo>
                <a:lnTo>
                  <a:pt x="113" y="15"/>
                </a:lnTo>
                <a:lnTo>
                  <a:pt x="109" y="13"/>
                </a:lnTo>
                <a:lnTo>
                  <a:pt x="105" y="10"/>
                </a:lnTo>
                <a:lnTo>
                  <a:pt x="101" y="8"/>
                </a:lnTo>
                <a:lnTo>
                  <a:pt x="97" y="6"/>
                </a:lnTo>
                <a:lnTo>
                  <a:pt x="93" y="5"/>
                </a:lnTo>
                <a:lnTo>
                  <a:pt x="89" y="3"/>
                </a:lnTo>
                <a:lnTo>
                  <a:pt x="85" y="2"/>
                </a:lnTo>
                <a:lnTo>
                  <a:pt x="81" y="1"/>
                </a:lnTo>
                <a:lnTo>
                  <a:pt x="76" y="1"/>
                </a:lnTo>
                <a:lnTo>
                  <a:pt x="72" y="0"/>
                </a:lnTo>
                <a:lnTo>
                  <a:pt x="68" y="0"/>
                </a:lnTo>
                <a:lnTo>
                  <a:pt x="62" y="1"/>
                </a:lnTo>
                <a:lnTo>
                  <a:pt x="58" y="1"/>
                </a:lnTo>
                <a:lnTo>
                  <a:pt x="54" y="2"/>
                </a:lnTo>
                <a:lnTo>
                  <a:pt x="50" y="3"/>
                </a:lnTo>
                <a:lnTo>
                  <a:pt x="45" y="5"/>
                </a:lnTo>
                <a:lnTo>
                  <a:pt x="41" y="6"/>
                </a:lnTo>
                <a:lnTo>
                  <a:pt x="38" y="8"/>
                </a:lnTo>
                <a:lnTo>
                  <a:pt x="34" y="10"/>
                </a:lnTo>
                <a:lnTo>
                  <a:pt x="30" y="13"/>
                </a:lnTo>
                <a:lnTo>
                  <a:pt x="27" y="15"/>
                </a:lnTo>
                <a:lnTo>
                  <a:pt x="23" y="18"/>
                </a:lnTo>
                <a:lnTo>
                  <a:pt x="20" y="21"/>
                </a:lnTo>
                <a:lnTo>
                  <a:pt x="17" y="24"/>
                </a:lnTo>
                <a:lnTo>
                  <a:pt x="14" y="28"/>
                </a:lnTo>
                <a:lnTo>
                  <a:pt x="11" y="31"/>
                </a:lnTo>
                <a:lnTo>
                  <a:pt x="9" y="35"/>
                </a:lnTo>
                <a:lnTo>
                  <a:pt x="7" y="39"/>
                </a:lnTo>
                <a:lnTo>
                  <a:pt x="5" y="44"/>
                </a:lnTo>
                <a:lnTo>
                  <a:pt x="4" y="48"/>
                </a:lnTo>
                <a:lnTo>
                  <a:pt x="2" y="52"/>
                </a:lnTo>
                <a:lnTo>
                  <a:pt x="1" y="56"/>
                </a:lnTo>
                <a:lnTo>
                  <a:pt x="1" y="61"/>
                </a:lnTo>
                <a:lnTo>
                  <a:pt x="0" y="65"/>
                </a:lnTo>
                <a:lnTo>
                  <a:pt x="0" y="69"/>
                </a:lnTo>
                <a:lnTo>
                  <a:pt x="0" y="74"/>
                </a:lnTo>
                <a:lnTo>
                  <a:pt x="1" y="78"/>
                </a:lnTo>
                <a:lnTo>
                  <a:pt x="1" y="82"/>
                </a:lnTo>
                <a:lnTo>
                  <a:pt x="2" y="87"/>
                </a:lnTo>
                <a:lnTo>
                  <a:pt x="4" y="92"/>
                </a:lnTo>
                <a:lnTo>
                  <a:pt x="5" y="96"/>
                </a:lnTo>
                <a:lnTo>
                  <a:pt x="7" y="100"/>
                </a:lnTo>
                <a:lnTo>
                  <a:pt x="9" y="104"/>
                </a:lnTo>
                <a:lnTo>
                  <a:pt x="11" y="107"/>
                </a:lnTo>
                <a:lnTo>
                  <a:pt x="14" y="111"/>
                </a:lnTo>
                <a:lnTo>
                  <a:pt x="17" y="114"/>
                </a:lnTo>
                <a:lnTo>
                  <a:pt x="20" y="118"/>
                </a:lnTo>
                <a:lnTo>
                  <a:pt x="23" y="121"/>
                </a:lnTo>
                <a:lnTo>
                  <a:pt x="27" y="123"/>
                </a:lnTo>
                <a:lnTo>
                  <a:pt x="30" y="126"/>
                </a:lnTo>
                <a:lnTo>
                  <a:pt x="34" y="128"/>
                </a:lnTo>
                <a:lnTo>
                  <a:pt x="38" y="131"/>
                </a:lnTo>
                <a:lnTo>
                  <a:pt x="41" y="132"/>
                </a:lnTo>
                <a:lnTo>
                  <a:pt x="45" y="134"/>
                </a:lnTo>
                <a:lnTo>
                  <a:pt x="50" y="135"/>
                </a:lnTo>
                <a:lnTo>
                  <a:pt x="54" y="138"/>
                </a:lnTo>
                <a:lnTo>
                  <a:pt x="58" y="138"/>
                </a:lnTo>
                <a:lnTo>
                  <a:pt x="62" y="139"/>
                </a:lnTo>
                <a:lnTo>
                  <a:pt x="68" y="139"/>
                </a:lnTo>
                <a:lnTo>
                  <a:pt x="72" y="139"/>
                </a:lnTo>
                <a:lnTo>
                  <a:pt x="76" y="139"/>
                </a:lnTo>
                <a:lnTo>
                  <a:pt x="81" y="138"/>
                </a:lnTo>
                <a:lnTo>
                  <a:pt x="85" y="138"/>
                </a:lnTo>
                <a:lnTo>
                  <a:pt x="89" y="135"/>
                </a:lnTo>
                <a:lnTo>
                  <a:pt x="93" y="134"/>
                </a:lnTo>
                <a:lnTo>
                  <a:pt x="97" y="132"/>
                </a:lnTo>
                <a:lnTo>
                  <a:pt x="101" y="131"/>
                </a:lnTo>
                <a:lnTo>
                  <a:pt x="105" y="128"/>
                </a:lnTo>
                <a:lnTo>
                  <a:pt x="109" y="126"/>
                </a:lnTo>
                <a:lnTo>
                  <a:pt x="113" y="123"/>
                </a:lnTo>
                <a:lnTo>
                  <a:pt x="117" y="121"/>
                </a:lnTo>
                <a:lnTo>
                  <a:pt x="120" y="118"/>
                </a:lnTo>
                <a:lnTo>
                  <a:pt x="123" y="114"/>
                </a:lnTo>
                <a:lnTo>
                  <a:pt x="125" y="111"/>
                </a:lnTo>
                <a:lnTo>
                  <a:pt x="128" y="107"/>
                </a:lnTo>
                <a:lnTo>
                  <a:pt x="130" y="104"/>
                </a:lnTo>
                <a:lnTo>
                  <a:pt x="132" y="100"/>
                </a:lnTo>
                <a:lnTo>
                  <a:pt x="134" y="96"/>
                </a:lnTo>
                <a:lnTo>
                  <a:pt x="135" y="92"/>
                </a:lnTo>
                <a:lnTo>
                  <a:pt x="137" y="87"/>
                </a:lnTo>
                <a:lnTo>
                  <a:pt x="138" y="82"/>
                </a:lnTo>
                <a:lnTo>
                  <a:pt x="138" y="78"/>
                </a:lnTo>
                <a:lnTo>
                  <a:pt x="139" y="74"/>
                </a:lnTo>
                <a:close/>
              </a:path>
            </a:pathLst>
          </a:custGeom>
          <a:solidFill>
            <a:srgbClr val="994C00"/>
          </a:solidFill>
          <a:ln w="0">
            <a:solidFill>
              <a:srgbClr val="994C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" name="Line 110"/>
          <p:cNvSpPr>
            <a:spLocks noChangeShapeType="1"/>
          </p:cNvSpPr>
          <p:nvPr/>
        </p:nvSpPr>
        <p:spPr bwMode="auto">
          <a:xfrm flipV="1">
            <a:off x="5518153" y="4748214"/>
            <a:ext cx="808037" cy="165100"/>
          </a:xfrm>
          <a:prstGeom prst="line">
            <a:avLst/>
          </a:prstGeom>
          <a:noFill/>
          <a:ln w="1270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" name="Rectangle 111"/>
          <p:cNvSpPr>
            <a:spLocks noChangeArrowheads="1"/>
          </p:cNvSpPr>
          <p:nvPr/>
        </p:nvSpPr>
        <p:spPr bwMode="auto">
          <a:xfrm rot="20880000">
            <a:off x="2230575" y="5360489"/>
            <a:ext cx="46487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rPr>
              <a:t>226.80'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84" name="Rectangle 112"/>
          <p:cNvSpPr>
            <a:spLocks noChangeArrowheads="1"/>
          </p:cNvSpPr>
          <p:nvPr/>
        </p:nvSpPr>
        <p:spPr bwMode="auto">
          <a:xfrm rot="4620000">
            <a:off x="6300956" y="2222002"/>
            <a:ext cx="45845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rPr>
              <a:t>295.95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rPr>
              <a:t>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856099" y="4761095"/>
            <a:ext cx="5271785" cy="1059490"/>
            <a:chOff x="1856095" y="4761093"/>
            <a:chExt cx="5271785" cy="1059489"/>
          </a:xfrm>
        </p:grpSpPr>
        <p:grpSp>
          <p:nvGrpSpPr>
            <p:cNvPr id="120" name="Group 517"/>
            <p:cNvGrpSpPr>
              <a:grpSpLocks noChangeAspect="1"/>
            </p:cNvGrpSpPr>
            <p:nvPr/>
          </p:nvGrpSpPr>
          <p:grpSpPr>
            <a:xfrm>
              <a:off x="1856095" y="5312343"/>
              <a:ext cx="2508767" cy="508239"/>
              <a:chOff x="1890713" y="4745038"/>
              <a:chExt cx="5281613" cy="1069975"/>
            </a:xfrm>
          </p:grpSpPr>
          <p:sp>
            <p:nvSpPr>
              <p:cNvPr id="128" name="Line 53"/>
              <p:cNvSpPr>
                <a:spLocks noChangeShapeType="1"/>
              </p:cNvSpPr>
              <p:nvPr/>
            </p:nvSpPr>
            <p:spPr bwMode="auto">
              <a:xfrm flipV="1">
                <a:off x="1890713" y="5541963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9" name="Line 54"/>
              <p:cNvSpPr>
                <a:spLocks noChangeShapeType="1"/>
              </p:cNvSpPr>
              <p:nvPr/>
            </p:nvSpPr>
            <p:spPr bwMode="auto">
              <a:xfrm flipV="1">
                <a:off x="3462338" y="5451475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0" name="Line 55"/>
              <p:cNvSpPr>
                <a:spLocks noChangeShapeType="1"/>
              </p:cNvSpPr>
              <p:nvPr/>
            </p:nvSpPr>
            <p:spPr bwMode="auto">
              <a:xfrm flipV="1">
                <a:off x="3911601" y="5133975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1" name="Line 56"/>
              <p:cNvSpPr>
                <a:spLocks noChangeShapeType="1"/>
              </p:cNvSpPr>
              <p:nvPr/>
            </p:nvSpPr>
            <p:spPr bwMode="auto">
              <a:xfrm flipV="1">
                <a:off x="5483226" y="5041900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2" name="Line 57"/>
              <p:cNvSpPr>
                <a:spLocks noChangeShapeType="1"/>
              </p:cNvSpPr>
              <p:nvPr/>
            </p:nvSpPr>
            <p:spPr bwMode="auto">
              <a:xfrm flipV="1">
                <a:off x="5932488" y="4745038"/>
                <a:ext cx="1239838" cy="2524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121" name="Group 525"/>
            <p:cNvGrpSpPr>
              <a:grpSpLocks noChangeAspect="1"/>
            </p:cNvGrpSpPr>
            <p:nvPr/>
          </p:nvGrpSpPr>
          <p:grpSpPr>
            <a:xfrm>
              <a:off x="4619113" y="4761093"/>
              <a:ext cx="2508767" cy="508238"/>
              <a:chOff x="1890713" y="4745038"/>
              <a:chExt cx="5281613" cy="1069975"/>
            </a:xfrm>
          </p:grpSpPr>
          <p:sp>
            <p:nvSpPr>
              <p:cNvPr id="123" name="Line 53"/>
              <p:cNvSpPr>
                <a:spLocks noChangeShapeType="1"/>
              </p:cNvSpPr>
              <p:nvPr/>
            </p:nvSpPr>
            <p:spPr bwMode="auto">
              <a:xfrm flipV="1">
                <a:off x="1890713" y="5541963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4" name="Line 54"/>
              <p:cNvSpPr>
                <a:spLocks noChangeShapeType="1"/>
              </p:cNvSpPr>
              <p:nvPr/>
            </p:nvSpPr>
            <p:spPr bwMode="auto">
              <a:xfrm flipV="1">
                <a:off x="3462339" y="5451475"/>
                <a:ext cx="225426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5" name="Line 55"/>
              <p:cNvSpPr>
                <a:spLocks noChangeShapeType="1"/>
              </p:cNvSpPr>
              <p:nvPr/>
            </p:nvSpPr>
            <p:spPr bwMode="auto">
              <a:xfrm flipV="1">
                <a:off x="3911601" y="5133975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6" name="Line 56"/>
              <p:cNvSpPr>
                <a:spLocks noChangeShapeType="1"/>
              </p:cNvSpPr>
              <p:nvPr/>
            </p:nvSpPr>
            <p:spPr bwMode="auto">
              <a:xfrm flipV="1">
                <a:off x="5483226" y="5041900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7" name="Line 57"/>
              <p:cNvSpPr>
                <a:spLocks noChangeShapeType="1"/>
              </p:cNvSpPr>
              <p:nvPr/>
            </p:nvSpPr>
            <p:spPr bwMode="auto">
              <a:xfrm flipV="1">
                <a:off x="5932488" y="4745038"/>
                <a:ext cx="1239838" cy="2524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 flipV="1">
              <a:off x="4423734" y="5278508"/>
              <a:ext cx="107077" cy="218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18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68B81-35AD-4611-A20F-CB09AA569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A</a:t>
            </a:r>
          </a:p>
          <a:p>
            <a:pPr lvl="1"/>
            <a:r>
              <a:rPr lang="en-US" dirty="0"/>
              <a:t>Evidence overlaid on plat lines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698751" y="2409827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738563" y="2432051"/>
            <a:ext cx="2693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200'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00338" y="2574928"/>
            <a:ext cx="10985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798888" y="2574928"/>
            <a:ext cx="1588" cy="92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2700338" y="2667003"/>
            <a:ext cx="109855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2700338" y="2574928"/>
            <a:ext cx="1588" cy="92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700342" y="2574927"/>
            <a:ext cx="549275" cy="46039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700342" y="2574927"/>
            <a:ext cx="549275" cy="4603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249617" y="2620963"/>
            <a:ext cx="549275" cy="46039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49617" y="2620963"/>
            <a:ext cx="549275" cy="4603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 flipV="1">
            <a:off x="6481767" y="1463677"/>
            <a:ext cx="671513" cy="31384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1860555" y="4602165"/>
            <a:ext cx="5292725" cy="1071563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454780" y="1436691"/>
            <a:ext cx="53975" cy="53975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3243263" y="1614491"/>
            <a:ext cx="1588" cy="307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18" name="Freeform 50"/>
          <p:cNvSpPr>
            <a:spLocks/>
          </p:cNvSpPr>
          <p:nvPr/>
        </p:nvSpPr>
        <p:spPr bwMode="auto">
          <a:xfrm>
            <a:off x="3200401" y="1992314"/>
            <a:ext cx="90488" cy="90488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197" y="39"/>
              </a:cxn>
              <a:cxn ang="0">
                <a:pos x="129" y="0"/>
              </a:cxn>
              <a:cxn ang="0">
                <a:pos x="51" y="13"/>
              </a:cxn>
              <a:cxn ang="0">
                <a:pos x="0" y="74"/>
              </a:cxn>
              <a:cxn ang="0">
                <a:pos x="0" y="153"/>
              </a:cxn>
              <a:cxn ang="0">
                <a:pos x="51" y="214"/>
              </a:cxn>
              <a:cxn ang="0">
                <a:pos x="129" y="228"/>
              </a:cxn>
              <a:cxn ang="0">
                <a:pos x="197" y="188"/>
              </a:cxn>
              <a:cxn ang="0">
                <a:pos x="224" y="114"/>
              </a:cxn>
            </a:cxnLst>
            <a:rect l="0" t="0" r="r" b="b"/>
            <a:pathLst>
              <a:path w="224" h="228">
                <a:moveTo>
                  <a:pt x="224" y="114"/>
                </a:moveTo>
                <a:lnTo>
                  <a:pt x="197" y="39"/>
                </a:lnTo>
                <a:lnTo>
                  <a:pt x="129" y="0"/>
                </a:lnTo>
                <a:lnTo>
                  <a:pt x="51" y="13"/>
                </a:lnTo>
                <a:lnTo>
                  <a:pt x="0" y="74"/>
                </a:lnTo>
                <a:lnTo>
                  <a:pt x="0" y="153"/>
                </a:lnTo>
                <a:lnTo>
                  <a:pt x="51" y="214"/>
                </a:lnTo>
                <a:lnTo>
                  <a:pt x="129" y="228"/>
                </a:lnTo>
                <a:lnTo>
                  <a:pt x="197" y="188"/>
                </a:lnTo>
                <a:lnTo>
                  <a:pt x="224" y="11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19" name="Freeform 51"/>
          <p:cNvSpPr>
            <a:spLocks/>
          </p:cNvSpPr>
          <p:nvPr/>
        </p:nvSpPr>
        <p:spPr bwMode="auto">
          <a:xfrm>
            <a:off x="3217863" y="2419352"/>
            <a:ext cx="57150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45"/>
              </a:cxn>
              <a:cxn ang="0">
                <a:pos x="72" y="63"/>
              </a:cxn>
              <a:cxn ang="0">
                <a:pos x="120" y="45"/>
              </a:cxn>
              <a:cxn ang="0">
                <a:pos x="145" y="0"/>
              </a:cxn>
            </a:cxnLst>
            <a:rect l="0" t="0" r="r" b="b"/>
            <a:pathLst>
              <a:path w="145" h="63">
                <a:moveTo>
                  <a:pt x="0" y="0"/>
                </a:moveTo>
                <a:lnTo>
                  <a:pt x="24" y="45"/>
                </a:lnTo>
                <a:lnTo>
                  <a:pt x="72" y="63"/>
                </a:lnTo>
                <a:lnTo>
                  <a:pt x="120" y="45"/>
                </a:lnTo>
                <a:lnTo>
                  <a:pt x="145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 flipH="1">
            <a:off x="3217863" y="2157413"/>
            <a:ext cx="25400" cy="26194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3243263" y="2155828"/>
            <a:ext cx="31750" cy="2635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2" name="Freeform 54"/>
          <p:cNvSpPr>
            <a:spLocks/>
          </p:cNvSpPr>
          <p:nvPr/>
        </p:nvSpPr>
        <p:spPr bwMode="auto">
          <a:xfrm>
            <a:off x="3203576" y="1995489"/>
            <a:ext cx="84138" cy="84139"/>
          </a:xfrm>
          <a:custGeom>
            <a:avLst/>
            <a:gdLst/>
            <a:ahLst/>
            <a:cxnLst>
              <a:cxn ang="0">
                <a:pos x="208" y="105"/>
              </a:cxn>
              <a:cxn ang="0">
                <a:pos x="183" y="36"/>
              </a:cxn>
              <a:cxn ang="0">
                <a:pos x="120" y="0"/>
              </a:cxn>
              <a:cxn ang="0">
                <a:pos x="47" y="12"/>
              </a:cxn>
              <a:cxn ang="0">
                <a:pos x="0" y="69"/>
              </a:cxn>
              <a:cxn ang="0">
                <a:pos x="0" y="142"/>
              </a:cxn>
              <a:cxn ang="0">
                <a:pos x="47" y="199"/>
              </a:cxn>
              <a:cxn ang="0">
                <a:pos x="120" y="211"/>
              </a:cxn>
              <a:cxn ang="0">
                <a:pos x="183" y="175"/>
              </a:cxn>
              <a:cxn ang="0">
                <a:pos x="208" y="105"/>
              </a:cxn>
            </a:cxnLst>
            <a:rect l="0" t="0" r="r" b="b"/>
            <a:pathLst>
              <a:path w="208" h="211">
                <a:moveTo>
                  <a:pt x="208" y="105"/>
                </a:moveTo>
                <a:lnTo>
                  <a:pt x="183" y="36"/>
                </a:lnTo>
                <a:lnTo>
                  <a:pt x="120" y="0"/>
                </a:lnTo>
                <a:lnTo>
                  <a:pt x="47" y="12"/>
                </a:lnTo>
                <a:lnTo>
                  <a:pt x="0" y="69"/>
                </a:lnTo>
                <a:lnTo>
                  <a:pt x="0" y="142"/>
                </a:lnTo>
                <a:lnTo>
                  <a:pt x="47" y="199"/>
                </a:lnTo>
                <a:lnTo>
                  <a:pt x="120" y="211"/>
                </a:lnTo>
                <a:lnTo>
                  <a:pt x="183" y="175"/>
                </a:lnTo>
                <a:lnTo>
                  <a:pt x="208" y="10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3" name="Freeform 55"/>
          <p:cNvSpPr>
            <a:spLocks/>
          </p:cNvSpPr>
          <p:nvPr/>
        </p:nvSpPr>
        <p:spPr bwMode="auto">
          <a:xfrm>
            <a:off x="3243263" y="1828803"/>
            <a:ext cx="31750" cy="11113"/>
          </a:xfrm>
          <a:custGeom>
            <a:avLst/>
            <a:gdLst/>
            <a:ahLst/>
            <a:cxnLst>
              <a:cxn ang="0">
                <a:pos x="78" y="28"/>
              </a:cxn>
              <a:cxn ang="0">
                <a:pos x="64" y="8"/>
              </a:cxn>
              <a:cxn ang="0">
                <a:pos x="40" y="0"/>
              </a:cxn>
              <a:cxn ang="0">
                <a:pos x="16" y="6"/>
              </a:cxn>
              <a:cxn ang="0">
                <a:pos x="0" y="25"/>
              </a:cxn>
            </a:cxnLst>
            <a:rect l="0" t="0" r="r" b="b"/>
            <a:pathLst>
              <a:path w="78" h="28">
                <a:moveTo>
                  <a:pt x="78" y="28"/>
                </a:moveTo>
                <a:lnTo>
                  <a:pt x="64" y="8"/>
                </a:lnTo>
                <a:lnTo>
                  <a:pt x="40" y="0"/>
                </a:lnTo>
                <a:lnTo>
                  <a:pt x="16" y="6"/>
                </a:lnTo>
                <a:lnTo>
                  <a:pt x="0" y="2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3243267" y="1638301"/>
            <a:ext cx="34925" cy="22860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5" name="Freeform 57"/>
          <p:cNvSpPr>
            <a:spLocks/>
          </p:cNvSpPr>
          <p:nvPr/>
        </p:nvSpPr>
        <p:spPr bwMode="auto">
          <a:xfrm>
            <a:off x="3132138" y="1922464"/>
            <a:ext cx="222250" cy="234952"/>
          </a:xfrm>
          <a:custGeom>
            <a:avLst/>
            <a:gdLst/>
            <a:ahLst/>
            <a:cxnLst>
              <a:cxn ang="0">
                <a:pos x="279" y="0"/>
              </a:cxn>
              <a:cxn ang="0">
                <a:pos x="326" y="180"/>
              </a:cxn>
              <a:cxn ang="0">
                <a:pos x="494" y="84"/>
              </a:cxn>
              <a:cxn ang="0">
                <a:pos x="391" y="250"/>
              </a:cxn>
              <a:cxn ang="0">
                <a:pos x="555" y="286"/>
              </a:cxn>
              <a:cxn ang="0">
                <a:pos x="391" y="317"/>
              </a:cxn>
              <a:cxn ang="0">
                <a:pos x="492" y="481"/>
              </a:cxn>
              <a:cxn ang="0">
                <a:pos x="332" y="389"/>
              </a:cxn>
              <a:cxn ang="0">
                <a:pos x="277" y="584"/>
              </a:cxn>
              <a:cxn ang="0">
                <a:pos x="236" y="393"/>
              </a:cxn>
              <a:cxn ang="0">
                <a:pos x="63" y="479"/>
              </a:cxn>
              <a:cxn ang="0">
                <a:pos x="171" y="328"/>
              </a:cxn>
              <a:cxn ang="0">
                <a:pos x="0" y="283"/>
              </a:cxn>
              <a:cxn ang="0">
                <a:pos x="171" y="247"/>
              </a:cxn>
              <a:cxn ang="0">
                <a:pos x="65" y="88"/>
              </a:cxn>
              <a:cxn ang="0">
                <a:pos x="225" y="184"/>
              </a:cxn>
              <a:cxn ang="0">
                <a:pos x="279" y="0"/>
              </a:cxn>
            </a:cxnLst>
            <a:rect l="0" t="0" r="r" b="b"/>
            <a:pathLst>
              <a:path w="555" h="584">
                <a:moveTo>
                  <a:pt x="279" y="0"/>
                </a:moveTo>
                <a:lnTo>
                  <a:pt x="326" y="180"/>
                </a:lnTo>
                <a:lnTo>
                  <a:pt x="494" y="84"/>
                </a:lnTo>
                <a:lnTo>
                  <a:pt x="391" y="250"/>
                </a:lnTo>
                <a:lnTo>
                  <a:pt x="555" y="286"/>
                </a:lnTo>
                <a:lnTo>
                  <a:pt x="391" y="317"/>
                </a:lnTo>
                <a:lnTo>
                  <a:pt x="492" y="481"/>
                </a:lnTo>
                <a:lnTo>
                  <a:pt x="332" y="389"/>
                </a:lnTo>
                <a:lnTo>
                  <a:pt x="277" y="584"/>
                </a:lnTo>
                <a:lnTo>
                  <a:pt x="236" y="393"/>
                </a:lnTo>
                <a:lnTo>
                  <a:pt x="63" y="479"/>
                </a:lnTo>
                <a:lnTo>
                  <a:pt x="171" y="328"/>
                </a:lnTo>
                <a:lnTo>
                  <a:pt x="0" y="283"/>
                </a:lnTo>
                <a:lnTo>
                  <a:pt x="171" y="247"/>
                </a:lnTo>
                <a:lnTo>
                  <a:pt x="65" y="88"/>
                </a:lnTo>
                <a:lnTo>
                  <a:pt x="225" y="184"/>
                </a:lnTo>
                <a:lnTo>
                  <a:pt x="279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6" name="Freeform 58"/>
          <p:cNvSpPr>
            <a:spLocks/>
          </p:cNvSpPr>
          <p:nvPr/>
        </p:nvSpPr>
        <p:spPr bwMode="auto">
          <a:xfrm>
            <a:off x="3240092" y="2016128"/>
            <a:ext cx="4763" cy="39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3"/>
              </a:cxn>
              <a:cxn ang="0">
                <a:pos x="13" y="74"/>
              </a:cxn>
              <a:cxn ang="0">
                <a:pos x="12" y="100"/>
              </a:cxn>
            </a:cxnLst>
            <a:rect l="0" t="0" r="r" b="b"/>
            <a:pathLst>
              <a:path w="13" h="100">
                <a:moveTo>
                  <a:pt x="0" y="0"/>
                </a:moveTo>
                <a:lnTo>
                  <a:pt x="6" y="23"/>
                </a:lnTo>
                <a:lnTo>
                  <a:pt x="13" y="74"/>
                </a:lnTo>
                <a:lnTo>
                  <a:pt x="12" y="10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7" name="Freeform 59"/>
          <p:cNvSpPr>
            <a:spLocks/>
          </p:cNvSpPr>
          <p:nvPr/>
        </p:nvSpPr>
        <p:spPr bwMode="auto">
          <a:xfrm>
            <a:off x="3214688" y="2016128"/>
            <a:ext cx="25400" cy="39688"/>
          </a:xfrm>
          <a:custGeom>
            <a:avLst/>
            <a:gdLst/>
            <a:ahLst/>
            <a:cxnLst>
              <a:cxn ang="0">
                <a:pos x="6" y="89"/>
              </a:cxn>
              <a:cxn ang="0">
                <a:pos x="9" y="88"/>
              </a:cxn>
              <a:cxn ang="0">
                <a:pos x="11" y="84"/>
              </a:cxn>
              <a:cxn ang="0">
                <a:pos x="9" y="81"/>
              </a:cxn>
              <a:cxn ang="0">
                <a:pos x="6" y="80"/>
              </a:cxn>
              <a:cxn ang="0">
                <a:pos x="2" y="82"/>
              </a:cxn>
              <a:cxn ang="0">
                <a:pos x="0" y="86"/>
              </a:cxn>
              <a:cxn ang="0">
                <a:pos x="0" y="91"/>
              </a:cxn>
              <a:cxn ang="0">
                <a:pos x="2" y="96"/>
              </a:cxn>
              <a:cxn ang="0">
                <a:pos x="6" y="99"/>
              </a:cxn>
              <a:cxn ang="0">
                <a:pos x="11" y="100"/>
              </a:cxn>
              <a:cxn ang="0">
                <a:pos x="16" y="100"/>
              </a:cxn>
              <a:cxn ang="0">
                <a:pos x="20" y="98"/>
              </a:cxn>
              <a:cxn ang="0">
                <a:pos x="26" y="94"/>
              </a:cxn>
              <a:cxn ang="0">
                <a:pos x="31" y="87"/>
              </a:cxn>
              <a:cxn ang="0">
                <a:pos x="34" y="80"/>
              </a:cxn>
              <a:cxn ang="0">
                <a:pos x="39" y="69"/>
              </a:cxn>
              <a:cxn ang="0">
                <a:pos x="62" y="0"/>
              </a:cxn>
            </a:cxnLst>
            <a:rect l="0" t="0" r="r" b="b"/>
            <a:pathLst>
              <a:path w="62" h="100">
                <a:moveTo>
                  <a:pt x="6" y="89"/>
                </a:moveTo>
                <a:lnTo>
                  <a:pt x="9" y="88"/>
                </a:lnTo>
                <a:lnTo>
                  <a:pt x="11" y="84"/>
                </a:lnTo>
                <a:lnTo>
                  <a:pt x="9" y="81"/>
                </a:lnTo>
                <a:lnTo>
                  <a:pt x="6" y="80"/>
                </a:lnTo>
                <a:lnTo>
                  <a:pt x="2" y="82"/>
                </a:lnTo>
                <a:lnTo>
                  <a:pt x="0" y="86"/>
                </a:lnTo>
                <a:lnTo>
                  <a:pt x="0" y="91"/>
                </a:lnTo>
                <a:lnTo>
                  <a:pt x="2" y="96"/>
                </a:lnTo>
                <a:lnTo>
                  <a:pt x="6" y="99"/>
                </a:lnTo>
                <a:lnTo>
                  <a:pt x="11" y="100"/>
                </a:lnTo>
                <a:lnTo>
                  <a:pt x="16" y="100"/>
                </a:lnTo>
                <a:lnTo>
                  <a:pt x="20" y="98"/>
                </a:lnTo>
                <a:lnTo>
                  <a:pt x="26" y="94"/>
                </a:lnTo>
                <a:lnTo>
                  <a:pt x="31" y="87"/>
                </a:lnTo>
                <a:lnTo>
                  <a:pt x="34" y="80"/>
                </a:lnTo>
                <a:lnTo>
                  <a:pt x="39" y="69"/>
                </a:lnTo>
                <a:lnTo>
                  <a:pt x="62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8" name="Freeform 60"/>
          <p:cNvSpPr>
            <a:spLocks/>
          </p:cNvSpPr>
          <p:nvPr/>
        </p:nvSpPr>
        <p:spPr bwMode="auto">
          <a:xfrm>
            <a:off x="3240092" y="2016128"/>
            <a:ext cx="4763" cy="396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0"/>
              </a:cxn>
              <a:cxn ang="0">
                <a:pos x="0" y="13"/>
              </a:cxn>
              <a:cxn ang="0">
                <a:pos x="1" y="24"/>
              </a:cxn>
              <a:cxn ang="0">
                <a:pos x="12" y="98"/>
              </a:cxn>
              <a:cxn ang="0">
                <a:pos x="12" y="100"/>
              </a:cxn>
            </a:cxnLst>
            <a:rect l="0" t="0" r="r" b="b"/>
            <a:pathLst>
              <a:path w="12" h="100">
                <a:moveTo>
                  <a:pt x="0" y="1"/>
                </a:moveTo>
                <a:lnTo>
                  <a:pt x="0" y="0"/>
                </a:lnTo>
                <a:lnTo>
                  <a:pt x="0" y="13"/>
                </a:lnTo>
                <a:lnTo>
                  <a:pt x="1" y="24"/>
                </a:lnTo>
                <a:lnTo>
                  <a:pt x="12" y="98"/>
                </a:lnTo>
                <a:lnTo>
                  <a:pt x="12" y="10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29" name="Freeform 61"/>
          <p:cNvSpPr>
            <a:spLocks/>
          </p:cNvSpPr>
          <p:nvPr/>
        </p:nvSpPr>
        <p:spPr bwMode="auto">
          <a:xfrm>
            <a:off x="3244855" y="2014540"/>
            <a:ext cx="23813" cy="41275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5" y="83"/>
              </a:cxn>
              <a:cxn ang="0">
                <a:pos x="14" y="55"/>
              </a:cxn>
              <a:cxn ang="0">
                <a:pos x="22" y="30"/>
              </a:cxn>
              <a:cxn ang="0">
                <a:pos x="27" y="20"/>
              </a:cxn>
              <a:cxn ang="0">
                <a:pos x="32" y="12"/>
              </a:cxn>
              <a:cxn ang="0">
                <a:pos x="37" y="6"/>
              </a:cxn>
              <a:cxn ang="0">
                <a:pos x="43" y="2"/>
              </a:cxn>
              <a:cxn ang="0">
                <a:pos x="47" y="1"/>
              </a:cxn>
              <a:cxn ang="0">
                <a:pos x="53" y="0"/>
              </a:cxn>
              <a:cxn ang="0">
                <a:pos x="57" y="1"/>
              </a:cxn>
              <a:cxn ang="0">
                <a:pos x="59" y="3"/>
              </a:cxn>
              <a:cxn ang="0">
                <a:pos x="61" y="6"/>
              </a:cxn>
              <a:cxn ang="0">
                <a:pos x="61" y="9"/>
              </a:cxn>
              <a:cxn ang="0">
                <a:pos x="60" y="12"/>
              </a:cxn>
              <a:cxn ang="0">
                <a:pos x="57" y="13"/>
              </a:cxn>
              <a:cxn ang="0">
                <a:pos x="54" y="13"/>
              </a:cxn>
              <a:cxn ang="0">
                <a:pos x="52" y="11"/>
              </a:cxn>
              <a:cxn ang="0">
                <a:pos x="53" y="8"/>
              </a:cxn>
              <a:cxn ang="0">
                <a:pos x="54" y="7"/>
              </a:cxn>
              <a:cxn ang="0">
                <a:pos x="57" y="6"/>
              </a:cxn>
            </a:cxnLst>
            <a:rect l="0" t="0" r="r" b="b"/>
            <a:pathLst>
              <a:path w="61" h="101">
                <a:moveTo>
                  <a:pt x="0" y="101"/>
                </a:moveTo>
                <a:lnTo>
                  <a:pt x="5" y="83"/>
                </a:lnTo>
                <a:lnTo>
                  <a:pt x="14" y="55"/>
                </a:lnTo>
                <a:lnTo>
                  <a:pt x="22" y="30"/>
                </a:lnTo>
                <a:lnTo>
                  <a:pt x="27" y="20"/>
                </a:lnTo>
                <a:lnTo>
                  <a:pt x="32" y="12"/>
                </a:lnTo>
                <a:lnTo>
                  <a:pt x="37" y="6"/>
                </a:lnTo>
                <a:lnTo>
                  <a:pt x="43" y="2"/>
                </a:lnTo>
                <a:lnTo>
                  <a:pt x="47" y="1"/>
                </a:lnTo>
                <a:lnTo>
                  <a:pt x="53" y="0"/>
                </a:lnTo>
                <a:lnTo>
                  <a:pt x="57" y="1"/>
                </a:lnTo>
                <a:lnTo>
                  <a:pt x="59" y="3"/>
                </a:lnTo>
                <a:lnTo>
                  <a:pt x="61" y="6"/>
                </a:lnTo>
                <a:lnTo>
                  <a:pt x="61" y="9"/>
                </a:lnTo>
                <a:lnTo>
                  <a:pt x="60" y="12"/>
                </a:lnTo>
                <a:lnTo>
                  <a:pt x="57" y="13"/>
                </a:lnTo>
                <a:lnTo>
                  <a:pt x="54" y="13"/>
                </a:lnTo>
                <a:lnTo>
                  <a:pt x="52" y="11"/>
                </a:lnTo>
                <a:lnTo>
                  <a:pt x="53" y="8"/>
                </a:lnTo>
                <a:lnTo>
                  <a:pt x="54" y="7"/>
                </a:lnTo>
                <a:lnTo>
                  <a:pt x="57" y="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 flipH="1" flipV="1">
            <a:off x="7153280" y="4602164"/>
            <a:ext cx="34925" cy="161926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31" name="Rectangle 63"/>
          <p:cNvSpPr>
            <a:spLocks noChangeArrowheads="1"/>
          </p:cNvSpPr>
          <p:nvPr/>
        </p:nvSpPr>
        <p:spPr bwMode="auto">
          <a:xfrm rot="4680000">
            <a:off x="5956896" y="2700875"/>
            <a:ext cx="18339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 12°03'40" E   581.03'  to S/L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7161216" y="4737104"/>
            <a:ext cx="53975" cy="53975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>
            <a:off x="1851030" y="5811841"/>
            <a:ext cx="53975" cy="53975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234" name="Rectangle 66"/>
          <p:cNvSpPr>
            <a:spLocks noChangeArrowheads="1"/>
          </p:cNvSpPr>
          <p:nvPr/>
        </p:nvSpPr>
        <p:spPr bwMode="auto">
          <a:xfrm>
            <a:off x="6970713" y="4918077"/>
            <a:ext cx="9105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 12°03'40" E  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7351717" y="5064126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30.02'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36" name="Rectangle 68"/>
          <p:cNvSpPr>
            <a:spLocks noChangeArrowheads="1"/>
          </p:cNvSpPr>
          <p:nvPr/>
        </p:nvSpPr>
        <p:spPr bwMode="auto">
          <a:xfrm rot="20880000">
            <a:off x="2845007" y="5518684"/>
            <a:ext cx="14346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 78°33'02" W  980.84'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37" name="Rectangle 69"/>
          <p:cNvSpPr>
            <a:spLocks noChangeArrowheads="1"/>
          </p:cNvSpPr>
          <p:nvPr/>
        </p:nvSpPr>
        <p:spPr bwMode="auto">
          <a:xfrm rot="20880000">
            <a:off x="2129044" y="5485348"/>
            <a:ext cx="14346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 78°33'02" W  977.69'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38" name="Rectangle 70"/>
          <p:cNvSpPr>
            <a:spLocks noChangeArrowheads="1"/>
          </p:cNvSpPr>
          <p:nvPr/>
        </p:nvSpPr>
        <p:spPr bwMode="auto">
          <a:xfrm>
            <a:off x="6399217" y="4387852"/>
            <a:ext cx="4392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2.04' 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6399217" y="4533903"/>
            <a:ext cx="4167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3.41' E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273" name="Rectangle 105"/>
          <p:cNvSpPr>
            <a:spLocks noChangeArrowheads="1"/>
          </p:cNvSpPr>
          <p:nvPr/>
        </p:nvSpPr>
        <p:spPr bwMode="auto">
          <a:xfrm rot="15420000">
            <a:off x="3662609" y="4407437"/>
            <a:ext cx="3963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264C26"/>
                </a:solidFill>
                <a:effectLst/>
                <a:latin typeface="+mj-lt"/>
                <a:cs typeface="Arial" pitchFamily="34" charset="0"/>
              </a:rPr>
              <a:t>Hedge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44" name="Line 176"/>
          <p:cNvSpPr>
            <a:spLocks noChangeShapeType="1"/>
          </p:cNvSpPr>
          <p:nvPr/>
        </p:nvSpPr>
        <p:spPr bwMode="auto">
          <a:xfrm flipV="1">
            <a:off x="7172330" y="4764089"/>
            <a:ext cx="15875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345" name="Freeform 177"/>
          <p:cNvSpPr>
            <a:spLocks/>
          </p:cNvSpPr>
          <p:nvPr/>
        </p:nvSpPr>
        <p:spPr bwMode="auto">
          <a:xfrm>
            <a:off x="7127876" y="4575177"/>
            <a:ext cx="52388" cy="52388"/>
          </a:xfrm>
          <a:custGeom>
            <a:avLst/>
            <a:gdLst/>
            <a:ahLst/>
            <a:cxnLst>
              <a:cxn ang="0">
                <a:pos x="131" y="67"/>
              </a:cxn>
              <a:cxn ang="0">
                <a:pos x="105" y="13"/>
              </a:cxn>
              <a:cxn ang="0">
                <a:pos x="47" y="0"/>
              </a:cxn>
              <a:cxn ang="0">
                <a:pos x="0" y="37"/>
              </a:cxn>
              <a:cxn ang="0">
                <a:pos x="0" y="97"/>
              </a:cxn>
              <a:cxn ang="0">
                <a:pos x="47" y="134"/>
              </a:cxn>
              <a:cxn ang="0">
                <a:pos x="105" y="121"/>
              </a:cxn>
              <a:cxn ang="0">
                <a:pos x="131" y="67"/>
              </a:cxn>
            </a:cxnLst>
            <a:rect l="0" t="0" r="r" b="b"/>
            <a:pathLst>
              <a:path w="131" h="134">
                <a:moveTo>
                  <a:pt x="131" y="67"/>
                </a:moveTo>
                <a:lnTo>
                  <a:pt x="105" y="13"/>
                </a:lnTo>
                <a:lnTo>
                  <a:pt x="47" y="0"/>
                </a:lnTo>
                <a:lnTo>
                  <a:pt x="0" y="37"/>
                </a:lnTo>
                <a:lnTo>
                  <a:pt x="0" y="97"/>
                </a:lnTo>
                <a:lnTo>
                  <a:pt x="47" y="134"/>
                </a:lnTo>
                <a:lnTo>
                  <a:pt x="105" y="121"/>
                </a:lnTo>
                <a:lnTo>
                  <a:pt x="131" y="6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346" name="Freeform 178"/>
          <p:cNvSpPr>
            <a:spLocks/>
          </p:cNvSpPr>
          <p:nvPr/>
        </p:nvSpPr>
        <p:spPr bwMode="auto">
          <a:xfrm>
            <a:off x="1836738" y="5646740"/>
            <a:ext cx="52388" cy="53975"/>
          </a:xfrm>
          <a:custGeom>
            <a:avLst/>
            <a:gdLst/>
            <a:ahLst/>
            <a:cxnLst>
              <a:cxn ang="0">
                <a:pos x="131" y="67"/>
              </a:cxn>
              <a:cxn ang="0">
                <a:pos x="105" y="13"/>
              </a:cxn>
              <a:cxn ang="0">
                <a:pos x="47" y="0"/>
              </a:cxn>
              <a:cxn ang="0">
                <a:pos x="0" y="37"/>
              </a:cxn>
              <a:cxn ang="0">
                <a:pos x="0" y="97"/>
              </a:cxn>
              <a:cxn ang="0">
                <a:pos x="47" y="134"/>
              </a:cxn>
              <a:cxn ang="0">
                <a:pos x="105" y="121"/>
              </a:cxn>
              <a:cxn ang="0">
                <a:pos x="131" y="67"/>
              </a:cxn>
            </a:cxnLst>
            <a:rect l="0" t="0" r="r" b="b"/>
            <a:pathLst>
              <a:path w="131" h="134">
                <a:moveTo>
                  <a:pt x="131" y="67"/>
                </a:moveTo>
                <a:lnTo>
                  <a:pt x="105" y="13"/>
                </a:lnTo>
                <a:lnTo>
                  <a:pt x="47" y="0"/>
                </a:lnTo>
                <a:lnTo>
                  <a:pt x="0" y="37"/>
                </a:lnTo>
                <a:lnTo>
                  <a:pt x="0" y="97"/>
                </a:lnTo>
                <a:lnTo>
                  <a:pt x="47" y="134"/>
                </a:lnTo>
                <a:lnTo>
                  <a:pt x="105" y="121"/>
                </a:lnTo>
                <a:lnTo>
                  <a:pt x="131" y="6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grpSp>
        <p:nvGrpSpPr>
          <p:cNvPr id="424" name="Group 423"/>
          <p:cNvGrpSpPr/>
          <p:nvPr/>
        </p:nvGrpSpPr>
        <p:grpSpPr>
          <a:xfrm>
            <a:off x="4340226" y="3174268"/>
            <a:ext cx="2063736" cy="1588227"/>
            <a:chOff x="4340226" y="3174268"/>
            <a:chExt cx="2063736" cy="1588227"/>
          </a:xfrm>
        </p:grpSpPr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5983288" y="3205162"/>
              <a:ext cx="391983" cy="152697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271" name="Line 103"/>
            <p:cNvSpPr>
              <a:spLocks noChangeShapeType="1"/>
            </p:cNvSpPr>
            <p:nvPr/>
          </p:nvSpPr>
          <p:spPr bwMode="auto">
            <a:xfrm flipV="1">
              <a:off x="4372410" y="3207361"/>
              <a:ext cx="1608323" cy="40149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274" name="Rectangle 106"/>
            <p:cNvSpPr>
              <a:spLocks noChangeArrowheads="1"/>
            </p:cNvSpPr>
            <p:nvPr/>
          </p:nvSpPr>
          <p:spPr bwMode="auto">
            <a:xfrm rot="20760000">
              <a:off x="5007730" y="3177961"/>
              <a:ext cx="36484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cs typeface="Arial" pitchFamily="34" charset="0"/>
                </a:rPr>
                <a:t>Fence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5956301" y="3174268"/>
              <a:ext cx="53975" cy="58624"/>
              <a:chOff x="5956301" y="3176588"/>
              <a:chExt cx="53975" cy="58624"/>
            </a:xfrm>
          </p:grpSpPr>
          <p:sp>
            <p:nvSpPr>
              <p:cNvPr id="7272" name="Line 104"/>
              <p:cNvSpPr>
                <a:spLocks noChangeShapeType="1"/>
              </p:cNvSpPr>
              <p:nvPr/>
            </p:nvSpPr>
            <p:spPr bwMode="auto">
              <a:xfrm flipV="1">
                <a:off x="5975351" y="3205163"/>
                <a:ext cx="7938" cy="158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48" name="Line 180"/>
              <p:cNvSpPr>
                <a:spLocks noChangeShapeType="1"/>
              </p:cNvSpPr>
              <p:nvPr/>
            </p:nvSpPr>
            <p:spPr bwMode="auto">
              <a:xfrm>
                <a:off x="5956301" y="3176588"/>
                <a:ext cx="53975" cy="5556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49" name="Line 181"/>
              <p:cNvSpPr>
                <a:spLocks noChangeShapeType="1"/>
              </p:cNvSpPr>
              <p:nvPr/>
            </p:nvSpPr>
            <p:spPr bwMode="auto">
              <a:xfrm flipV="1">
                <a:off x="5957525" y="3176588"/>
                <a:ext cx="52751" cy="586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7350" name="Line 182"/>
            <p:cNvSpPr>
              <a:spLocks noChangeShapeType="1"/>
            </p:cNvSpPr>
            <p:nvPr/>
          </p:nvSpPr>
          <p:spPr bwMode="auto">
            <a:xfrm>
              <a:off x="4340226" y="3579813"/>
              <a:ext cx="53975" cy="539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51" name="Line 183"/>
            <p:cNvSpPr>
              <a:spLocks noChangeShapeType="1"/>
            </p:cNvSpPr>
            <p:nvPr/>
          </p:nvSpPr>
          <p:spPr bwMode="auto">
            <a:xfrm flipV="1">
              <a:off x="4340226" y="3579813"/>
              <a:ext cx="53975" cy="539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grpSp>
          <p:nvGrpSpPr>
            <p:cNvPr id="423" name="Group 422"/>
            <p:cNvGrpSpPr/>
            <p:nvPr/>
          </p:nvGrpSpPr>
          <p:grpSpPr>
            <a:xfrm>
              <a:off x="6348399" y="4706932"/>
              <a:ext cx="55563" cy="55563"/>
              <a:chOff x="6348413" y="4706938"/>
              <a:chExt cx="55563" cy="55563"/>
            </a:xfrm>
          </p:grpSpPr>
          <p:sp>
            <p:nvSpPr>
              <p:cNvPr id="7352" name="Line 184"/>
              <p:cNvSpPr>
                <a:spLocks noChangeShapeType="1"/>
              </p:cNvSpPr>
              <p:nvPr/>
            </p:nvSpPr>
            <p:spPr bwMode="auto">
              <a:xfrm>
                <a:off x="6348413" y="4706938"/>
                <a:ext cx="55563" cy="5556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53" name="Line 185"/>
              <p:cNvSpPr>
                <a:spLocks noChangeShapeType="1"/>
              </p:cNvSpPr>
              <p:nvPr/>
            </p:nvSpPr>
            <p:spPr bwMode="auto">
              <a:xfrm flipV="1">
                <a:off x="6348413" y="4706938"/>
                <a:ext cx="55563" cy="5556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sp>
        <p:nvSpPr>
          <p:cNvPr id="7354" name="Line 186"/>
          <p:cNvSpPr>
            <a:spLocks noChangeShapeType="1"/>
          </p:cNvSpPr>
          <p:nvPr/>
        </p:nvSpPr>
        <p:spPr bwMode="auto">
          <a:xfrm>
            <a:off x="1860555" y="5673728"/>
            <a:ext cx="17463" cy="16510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370" name="Rectangle 202"/>
          <p:cNvSpPr>
            <a:spLocks noChangeArrowheads="1"/>
          </p:cNvSpPr>
          <p:nvPr/>
        </p:nvSpPr>
        <p:spPr bwMode="auto">
          <a:xfrm>
            <a:off x="5534030" y="4576763"/>
            <a:ext cx="4103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1.36' S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71" name="Rectangle 203"/>
          <p:cNvSpPr>
            <a:spLocks noChangeArrowheads="1"/>
          </p:cNvSpPr>
          <p:nvPr/>
        </p:nvSpPr>
        <p:spPr bwMode="auto">
          <a:xfrm>
            <a:off x="5534028" y="4722815"/>
            <a:ext cx="4167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2.54' E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426" name="Group 425"/>
          <p:cNvGrpSpPr/>
          <p:nvPr/>
        </p:nvGrpSpPr>
        <p:grpSpPr>
          <a:xfrm>
            <a:off x="5349880" y="4364041"/>
            <a:ext cx="74613" cy="73025"/>
            <a:chOff x="5349876" y="4364038"/>
            <a:chExt cx="74613" cy="73025"/>
          </a:xfrm>
        </p:grpSpPr>
        <p:sp>
          <p:nvSpPr>
            <p:cNvPr id="7372" name="Freeform 204"/>
            <p:cNvSpPr>
              <a:spLocks/>
            </p:cNvSpPr>
            <p:nvPr/>
          </p:nvSpPr>
          <p:spPr bwMode="auto">
            <a:xfrm>
              <a:off x="5349876" y="4364038"/>
              <a:ext cx="74613" cy="73025"/>
            </a:xfrm>
            <a:custGeom>
              <a:avLst/>
              <a:gdLst/>
              <a:ahLst/>
              <a:cxnLst>
                <a:cxn ang="0">
                  <a:pos x="186" y="93"/>
                </a:cxn>
                <a:cxn ang="0">
                  <a:pos x="159" y="27"/>
                </a:cxn>
                <a:cxn ang="0">
                  <a:pos x="93" y="0"/>
                </a:cxn>
                <a:cxn ang="0">
                  <a:pos x="27" y="27"/>
                </a:cxn>
                <a:cxn ang="0">
                  <a:pos x="0" y="93"/>
                </a:cxn>
                <a:cxn ang="0">
                  <a:pos x="27" y="158"/>
                </a:cxn>
                <a:cxn ang="0">
                  <a:pos x="93" y="185"/>
                </a:cxn>
                <a:cxn ang="0">
                  <a:pos x="159" y="158"/>
                </a:cxn>
                <a:cxn ang="0">
                  <a:pos x="186" y="93"/>
                </a:cxn>
              </a:cxnLst>
              <a:rect l="0" t="0" r="r" b="b"/>
              <a:pathLst>
                <a:path w="186" h="185">
                  <a:moveTo>
                    <a:pt x="186" y="93"/>
                  </a:moveTo>
                  <a:lnTo>
                    <a:pt x="159" y="27"/>
                  </a:lnTo>
                  <a:lnTo>
                    <a:pt x="93" y="0"/>
                  </a:lnTo>
                  <a:lnTo>
                    <a:pt x="27" y="27"/>
                  </a:lnTo>
                  <a:lnTo>
                    <a:pt x="0" y="93"/>
                  </a:lnTo>
                  <a:lnTo>
                    <a:pt x="27" y="158"/>
                  </a:lnTo>
                  <a:lnTo>
                    <a:pt x="93" y="185"/>
                  </a:lnTo>
                  <a:lnTo>
                    <a:pt x="159" y="158"/>
                  </a:lnTo>
                  <a:lnTo>
                    <a:pt x="186" y="9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74" name="Line 206"/>
            <p:cNvSpPr>
              <a:spLocks noChangeShapeType="1"/>
            </p:cNvSpPr>
            <p:nvPr/>
          </p:nvSpPr>
          <p:spPr bwMode="auto">
            <a:xfrm>
              <a:off x="5360988" y="4375151"/>
              <a:ext cx="53975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75" name="Line 207"/>
            <p:cNvSpPr>
              <a:spLocks noChangeShapeType="1"/>
            </p:cNvSpPr>
            <p:nvPr/>
          </p:nvSpPr>
          <p:spPr bwMode="auto">
            <a:xfrm flipV="1">
              <a:off x="5360988" y="4375151"/>
              <a:ext cx="53975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5535613" y="4905377"/>
            <a:ext cx="76200" cy="74614"/>
            <a:chOff x="5535613" y="4905376"/>
            <a:chExt cx="76200" cy="74613"/>
          </a:xfrm>
        </p:grpSpPr>
        <p:sp>
          <p:nvSpPr>
            <p:cNvPr id="7347" name="Freeform 179"/>
            <p:cNvSpPr>
              <a:spLocks/>
            </p:cNvSpPr>
            <p:nvPr/>
          </p:nvSpPr>
          <p:spPr bwMode="auto">
            <a:xfrm>
              <a:off x="5535613" y="4905376"/>
              <a:ext cx="76200" cy="74613"/>
            </a:xfrm>
            <a:custGeom>
              <a:avLst/>
              <a:gdLst/>
              <a:ahLst/>
              <a:cxnLst>
                <a:cxn ang="0">
                  <a:pos x="186" y="93"/>
                </a:cxn>
                <a:cxn ang="0">
                  <a:pos x="159" y="27"/>
                </a:cxn>
                <a:cxn ang="0">
                  <a:pos x="93" y="0"/>
                </a:cxn>
                <a:cxn ang="0">
                  <a:pos x="28" y="27"/>
                </a:cxn>
                <a:cxn ang="0">
                  <a:pos x="0" y="93"/>
                </a:cxn>
                <a:cxn ang="0">
                  <a:pos x="28" y="158"/>
                </a:cxn>
                <a:cxn ang="0">
                  <a:pos x="93" y="186"/>
                </a:cxn>
                <a:cxn ang="0">
                  <a:pos x="159" y="158"/>
                </a:cxn>
                <a:cxn ang="0">
                  <a:pos x="186" y="93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lnTo>
                    <a:pt x="159" y="27"/>
                  </a:lnTo>
                  <a:lnTo>
                    <a:pt x="93" y="0"/>
                  </a:lnTo>
                  <a:lnTo>
                    <a:pt x="28" y="27"/>
                  </a:lnTo>
                  <a:lnTo>
                    <a:pt x="0" y="93"/>
                  </a:lnTo>
                  <a:lnTo>
                    <a:pt x="28" y="158"/>
                  </a:lnTo>
                  <a:lnTo>
                    <a:pt x="93" y="186"/>
                  </a:lnTo>
                  <a:lnTo>
                    <a:pt x="159" y="158"/>
                  </a:lnTo>
                  <a:lnTo>
                    <a:pt x="186" y="9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76" name="Line 208"/>
            <p:cNvSpPr>
              <a:spLocks noChangeShapeType="1"/>
            </p:cNvSpPr>
            <p:nvPr/>
          </p:nvSpPr>
          <p:spPr bwMode="auto">
            <a:xfrm>
              <a:off x="5548313" y="4916488"/>
              <a:ext cx="53975" cy="539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77" name="Line 209"/>
            <p:cNvSpPr>
              <a:spLocks noChangeShapeType="1"/>
            </p:cNvSpPr>
            <p:nvPr/>
          </p:nvSpPr>
          <p:spPr bwMode="auto">
            <a:xfrm flipV="1">
              <a:off x="5548313" y="4916488"/>
              <a:ext cx="53975" cy="5397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7380" name="Rectangle 212"/>
          <p:cNvSpPr>
            <a:spLocks noChangeArrowheads="1"/>
          </p:cNvSpPr>
          <p:nvPr/>
        </p:nvSpPr>
        <p:spPr bwMode="auto">
          <a:xfrm>
            <a:off x="5753331" y="2860677"/>
            <a:ext cx="4392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2.82' 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81" name="Rectangle 213"/>
          <p:cNvSpPr>
            <a:spLocks noChangeArrowheads="1"/>
          </p:cNvSpPr>
          <p:nvPr/>
        </p:nvSpPr>
        <p:spPr bwMode="auto">
          <a:xfrm>
            <a:off x="5753331" y="3006726"/>
            <a:ext cx="4776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2.71' W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82" name="Rectangle 214"/>
          <p:cNvSpPr>
            <a:spLocks noChangeArrowheads="1"/>
          </p:cNvSpPr>
          <p:nvPr/>
        </p:nvSpPr>
        <p:spPr bwMode="auto">
          <a:xfrm>
            <a:off x="6299431" y="2759076"/>
            <a:ext cx="4392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0.87' 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83" name="Rectangle 215"/>
          <p:cNvSpPr>
            <a:spLocks noChangeArrowheads="1"/>
          </p:cNvSpPr>
          <p:nvPr/>
        </p:nvSpPr>
        <p:spPr bwMode="auto">
          <a:xfrm>
            <a:off x="6270856" y="2903538"/>
            <a:ext cx="4776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1.08' W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724" name="Group 723"/>
          <p:cNvGrpSpPr/>
          <p:nvPr/>
        </p:nvGrpSpPr>
        <p:grpSpPr>
          <a:xfrm>
            <a:off x="6759577" y="3011489"/>
            <a:ext cx="74613" cy="74614"/>
            <a:chOff x="6759575" y="3011488"/>
            <a:chExt cx="74613" cy="74613"/>
          </a:xfrm>
        </p:grpSpPr>
        <p:sp>
          <p:nvSpPr>
            <p:cNvPr id="7384" name="Freeform 216"/>
            <p:cNvSpPr>
              <a:spLocks/>
            </p:cNvSpPr>
            <p:nvPr/>
          </p:nvSpPr>
          <p:spPr bwMode="auto">
            <a:xfrm>
              <a:off x="6759575" y="3011488"/>
              <a:ext cx="74613" cy="74613"/>
            </a:xfrm>
            <a:custGeom>
              <a:avLst/>
              <a:gdLst/>
              <a:ahLst/>
              <a:cxnLst>
                <a:cxn ang="0">
                  <a:pos x="186" y="93"/>
                </a:cxn>
                <a:cxn ang="0">
                  <a:pos x="159" y="27"/>
                </a:cxn>
                <a:cxn ang="0">
                  <a:pos x="93" y="0"/>
                </a:cxn>
                <a:cxn ang="0">
                  <a:pos x="28" y="27"/>
                </a:cxn>
                <a:cxn ang="0">
                  <a:pos x="0" y="93"/>
                </a:cxn>
                <a:cxn ang="0">
                  <a:pos x="28" y="159"/>
                </a:cxn>
                <a:cxn ang="0">
                  <a:pos x="93" y="186"/>
                </a:cxn>
                <a:cxn ang="0">
                  <a:pos x="159" y="159"/>
                </a:cxn>
                <a:cxn ang="0">
                  <a:pos x="186" y="93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lnTo>
                    <a:pt x="159" y="27"/>
                  </a:lnTo>
                  <a:lnTo>
                    <a:pt x="93" y="0"/>
                  </a:lnTo>
                  <a:lnTo>
                    <a:pt x="28" y="27"/>
                  </a:lnTo>
                  <a:lnTo>
                    <a:pt x="0" y="93"/>
                  </a:lnTo>
                  <a:lnTo>
                    <a:pt x="28" y="159"/>
                  </a:lnTo>
                  <a:lnTo>
                    <a:pt x="93" y="186"/>
                  </a:lnTo>
                  <a:lnTo>
                    <a:pt x="159" y="159"/>
                  </a:lnTo>
                  <a:lnTo>
                    <a:pt x="186" y="9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85" name="Line 217"/>
            <p:cNvSpPr>
              <a:spLocks noChangeShapeType="1"/>
            </p:cNvSpPr>
            <p:nvPr/>
          </p:nvSpPr>
          <p:spPr bwMode="auto">
            <a:xfrm>
              <a:off x="6770688" y="3022601"/>
              <a:ext cx="55563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86" name="Line 218"/>
            <p:cNvSpPr>
              <a:spLocks noChangeShapeType="1"/>
            </p:cNvSpPr>
            <p:nvPr/>
          </p:nvSpPr>
          <p:spPr bwMode="auto">
            <a:xfrm flipV="1">
              <a:off x="6770688" y="3022601"/>
              <a:ext cx="55563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7387" name="Rectangle 219"/>
          <p:cNvSpPr>
            <a:spLocks noChangeArrowheads="1"/>
          </p:cNvSpPr>
          <p:nvPr/>
        </p:nvSpPr>
        <p:spPr bwMode="auto">
          <a:xfrm>
            <a:off x="4156079" y="3225803"/>
            <a:ext cx="4103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3.40' S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88" name="Rectangle 220"/>
          <p:cNvSpPr>
            <a:spLocks noChangeArrowheads="1"/>
          </p:cNvSpPr>
          <p:nvPr/>
        </p:nvSpPr>
        <p:spPr bwMode="auto">
          <a:xfrm>
            <a:off x="4156079" y="3371851"/>
            <a:ext cx="4776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2.28' W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89" name="Rectangle 221"/>
          <p:cNvSpPr>
            <a:spLocks noChangeArrowheads="1"/>
          </p:cNvSpPr>
          <p:nvPr/>
        </p:nvSpPr>
        <p:spPr bwMode="auto">
          <a:xfrm>
            <a:off x="3455020" y="3206394"/>
            <a:ext cx="3978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center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90" name="Rectangle 222"/>
          <p:cNvSpPr>
            <a:spLocks noChangeArrowheads="1"/>
          </p:cNvSpPr>
          <p:nvPr/>
        </p:nvSpPr>
        <p:spPr bwMode="auto">
          <a:xfrm>
            <a:off x="3440728" y="3350859"/>
            <a:ext cx="4376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~1.8' 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91" name="Rectangle 223"/>
          <p:cNvSpPr>
            <a:spLocks noChangeArrowheads="1"/>
          </p:cNvSpPr>
          <p:nvPr/>
        </p:nvSpPr>
        <p:spPr bwMode="auto">
          <a:xfrm>
            <a:off x="3448666" y="3495319"/>
            <a:ext cx="4151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~3.6' E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726" name="Group 725"/>
          <p:cNvGrpSpPr/>
          <p:nvPr/>
        </p:nvGrpSpPr>
        <p:grpSpPr>
          <a:xfrm>
            <a:off x="2763838" y="3062288"/>
            <a:ext cx="4389438" cy="2362200"/>
            <a:chOff x="2763838" y="3062288"/>
            <a:chExt cx="4389438" cy="2362200"/>
          </a:xfrm>
        </p:grpSpPr>
        <p:sp>
          <p:nvSpPr>
            <p:cNvPr id="7359" name="Line 191"/>
            <p:cNvSpPr>
              <a:spLocks noChangeShapeType="1"/>
            </p:cNvSpPr>
            <p:nvPr/>
          </p:nvSpPr>
          <p:spPr bwMode="auto">
            <a:xfrm flipH="1">
              <a:off x="5200651" y="3227388"/>
              <a:ext cx="811213" cy="16351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362" name="Line 194"/>
            <p:cNvSpPr>
              <a:spLocks noChangeShapeType="1"/>
            </p:cNvSpPr>
            <p:nvPr/>
          </p:nvSpPr>
          <p:spPr bwMode="auto">
            <a:xfrm flipH="1">
              <a:off x="4387851" y="3390901"/>
              <a:ext cx="812800" cy="1651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grpSp>
          <p:nvGrpSpPr>
            <p:cNvPr id="725" name="Group 724"/>
            <p:cNvGrpSpPr/>
            <p:nvPr/>
          </p:nvGrpSpPr>
          <p:grpSpPr>
            <a:xfrm>
              <a:off x="2763838" y="3062288"/>
              <a:ext cx="4389438" cy="2362200"/>
              <a:chOff x="2763838" y="3062288"/>
              <a:chExt cx="4389438" cy="2362200"/>
            </a:xfrm>
          </p:grpSpPr>
          <p:sp>
            <p:nvSpPr>
              <p:cNvPr id="7355" name="Line 187"/>
              <p:cNvSpPr>
                <a:spLocks noChangeShapeType="1"/>
              </p:cNvSpPr>
              <p:nvPr/>
            </p:nvSpPr>
            <p:spPr bwMode="auto">
              <a:xfrm flipH="1">
                <a:off x="6340476" y="4602163"/>
                <a:ext cx="812800" cy="16351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56" name="Line 188"/>
              <p:cNvSpPr>
                <a:spLocks noChangeShapeType="1"/>
              </p:cNvSpPr>
              <p:nvPr/>
            </p:nvSpPr>
            <p:spPr bwMode="auto">
              <a:xfrm flipH="1" flipV="1">
                <a:off x="6824663" y="3062288"/>
                <a:ext cx="328613" cy="153987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57" name="Line 189"/>
              <p:cNvSpPr>
                <a:spLocks noChangeShapeType="1"/>
              </p:cNvSpPr>
              <p:nvPr/>
            </p:nvSpPr>
            <p:spPr bwMode="auto">
              <a:xfrm flipH="1">
                <a:off x="6011863" y="3062288"/>
                <a:ext cx="812800" cy="1651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58" name="Line 190"/>
              <p:cNvSpPr>
                <a:spLocks noChangeShapeType="1"/>
              </p:cNvSpPr>
              <p:nvPr/>
            </p:nvSpPr>
            <p:spPr bwMode="auto">
              <a:xfrm>
                <a:off x="6011863" y="3227388"/>
                <a:ext cx="328613" cy="1538288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0" name="Line 192"/>
              <p:cNvSpPr>
                <a:spLocks noChangeShapeType="1"/>
              </p:cNvSpPr>
              <p:nvPr/>
            </p:nvSpPr>
            <p:spPr bwMode="auto">
              <a:xfrm>
                <a:off x="5200651" y="3390901"/>
                <a:ext cx="328613" cy="153987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1" name="Line 193"/>
              <p:cNvSpPr>
                <a:spLocks noChangeShapeType="1"/>
              </p:cNvSpPr>
              <p:nvPr/>
            </p:nvSpPr>
            <p:spPr bwMode="auto">
              <a:xfrm flipH="1">
                <a:off x="5529263" y="4765676"/>
                <a:ext cx="811213" cy="1651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3" name="Line 195"/>
              <p:cNvSpPr>
                <a:spLocks noChangeShapeType="1"/>
              </p:cNvSpPr>
              <p:nvPr/>
            </p:nvSpPr>
            <p:spPr bwMode="auto">
              <a:xfrm>
                <a:off x="4387851" y="3556001"/>
                <a:ext cx="328613" cy="1538288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4" name="Line 196"/>
              <p:cNvSpPr>
                <a:spLocks noChangeShapeType="1"/>
              </p:cNvSpPr>
              <p:nvPr/>
            </p:nvSpPr>
            <p:spPr bwMode="auto">
              <a:xfrm flipH="1">
                <a:off x="4716463" y="4930776"/>
                <a:ext cx="812800" cy="16351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5" name="Line 197"/>
              <p:cNvSpPr>
                <a:spLocks noChangeShapeType="1"/>
              </p:cNvSpPr>
              <p:nvPr/>
            </p:nvSpPr>
            <p:spPr bwMode="auto">
              <a:xfrm flipH="1">
                <a:off x="3576638" y="3556001"/>
                <a:ext cx="811213" cy="16351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6" name="Line 198"/>
              <p:cNvSpPr>
                <a:spLocks noChangeShapeType="1"/>
              </p:cNvSpPr>
              <p:nvPr/>
            </p:nvSpPr>
            <p:spPr bwMode="auto">
              <a:xfrm flipH="1">
                <a:off x="3905251" y="5094288"/>
                <a:ext cx="811213" cy="1651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7" name="Line 199"/>
              <p:cNvSpPr>
                <a:spLocks noChangeShapeType="1"/>
              </p:cNvSpPr>
              <p:nvPr/>
            </p:nvSpPr>
            <p:spPr bwMode="auto">
              <a:xfrm flipH="1">
                <a:off x="2763838" y="3719513"/>
                <a:ext cx="812800" cy="1651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8" name="Line 200"/>
              <p:cNvSpPr>
                <a:spLocks noChangeShapeType="1"/>
              </p:cNvSpPr>
              <p:nvPr/>
            </p:nvSpPr>
            <p:spPr bwMode="auto">
              <a:xfrm>
                <a:off x="2763838" y="3884613"/>
                <a:ext cx="330200" cy="153987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69" name="Line 201"/>
              <p:cNvSpPr>
                <a:spLocks noChangeShapeType="1"/>
              </p:cNvSpPr>
              <p:nvPr/>
            </p:nvSpPr>
            <p:spPr bwMode="auto">
              <a:xfrm flipH="1">
                <a:off x="3094038" y="5259388"/>
                <a:ext cx="811213" cy="1651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539" name="Line 371"/>
              <p:cNvSpPr>
                <a:spLocks noChangeShapeType="1"/>
              </p:cNvSpPr>
              <p:nvPr/>
            </p:nvSpPr>
            <p:spPr bwMode="auto">
              <a:xfrm>
                <a:off x="3576638" y="3719513"/>
                <a:ext cx="328613" cy="153987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grpSp>
        <p:nvGrpSpPr>
          <p:cNvPr id="428" name="Group 427"/>
          <p:cNvGrpSpPr/>
          <p:nvPr/>
        </p:nvGrpSpPr>
        <p:grpSpPr>
          <a:xfrm>
            <a:off x="3814483" y="5265739"/>
            <a:ext cx="74613" cy="74614"/>
            <a:chOff x="3830919" y="5265738"/>
            <a:chExt cx="74613" cy="74613"/>
          </a:xfrm>
        </p:grpSpPr>
        <p:sp>
          <p:nvSpPr>
            <p:cNvPr id="7540" name="Freeform 372"/>
            <p:cNvSpPr>
              <a:spLocks/>
            </p:cNvSpPr>
            <p:nvPr/>
          </p:nvSpPr>
          <p:spPr bwMode="auto">
            <a:xfrm>
              <a:off x="3830919" y="5265738"/>
              <a:ext cx="74613" cy="74613"/>
            </a:xfrm>
            <a:custGeom>
              <a:avLst/>
              <a:gdLst/>
              <a:ahLst/>
              <a:cxnLst>
                <a:cxn ang="0">
                  <a:pos x="186" y="93"/>
                </a:cxn>
                <a:cxn ang="0">
                  <a:pos x="159" y="27"/>
                </a:cxn>
                <a:cxn ang="0">
                  <a:pos x="93" y="0"/>
                </a:cxn>
                <a:cxn ang="0">
                  <a:pos x="28" y="27"/>
                </a:cxn>
                <a:cxn ang="0">
                  <a:pos x="0" y="93"/>
                </a:cxn>
                <a:cxn ang="0">
                  <a:pos x="28" y="159"/>
                </a:cxn>
                <a:cxn ang="0">
                  <a:pos x="93" y="186"/>
                </a:cxn>
                <a:cxn ang="0">
                  <a:pos x="159" y="159"/>
                </a:cxn>
                <a:cxn ang="0">
                  <a:pos x="186" y="93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lnTo>
                    <a:pt x="159" y="27"/>
                  </a:lnTo>
                  <a:lnTo>
                    <a:pt x="93" y="0"/>
                  </a:lnTo>
                  <a:lnTo>
                    <a:pt x="28" y="27"/>
                  </a:lnTo>
                  <a:lnTo>
                    <a:pt x="0" y="93"/>
                  </a:lnTo>
                  <a:lnTo>
                    <a:pt x="28" y="159"/>
                  </a:lnTo>
                  <a:lnTo>
                    <a:pt x="93" y="186"/>
                  </a:lnTo>
                  <a:lnTo>
                    <a:pt x="159" y="159"/>
                  </a:lnTo>
                  <a:lnTo>
                    <a:pt x="186" y="9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541" name="Line 373"/>
            <p:cNvSpPr>
              <a:spLocks noChangeShapeType="1"/>
            </p:cNvSpPr>
            <p:nvPr/>
          </p:nvSpPr>
          <p:spPr bwMode="auto">
            <a:xfrm>
              <a:off x="3842032" y="5275263"/>
              <a:ext cx="53975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542" name="Line 374"/>
            <p:cNvSpPr>
              <a:spLocks noChangeShapeType="1"/>
            </p:cNvSpPr>
            <p:nvPr/>
          </p:nvSpPr>
          <p:spPr bwMode="auto">
            <a:xfrm flipV="1">
              <a:off x="3842032" y="5275263"/>
              <a:ext cx="53975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7543" name="Rectangle 375"/>
          <p:cNvSpPr>
            <a:spLocks noChangeArrowheads="1"/>
          </p:cNvSpPr>
          <p:nvPr/>
        </p:nvSpPr>
        <p:spPr bwMode="auto">
          <a:xfrm>
            <a:off x="3908429" y="4876803"/>
            <a:ext cx="4103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4.40' S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44" name="Rectangle 376"/>
          <p:cNvSpPr>
            <a:spLocks noChangeArrowheads="1"/>
          </p:cNvSpPr>
          <p:nvPr/>
        </p:nvSpPr>
        <p:spPr bwMode="auto">
          <a:xfrm>
            <a:off x="3908429" y="5021263"/>
            <a:ext cx="4776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3.28' W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706692" y="3908427"/>
            <a:ext cx="74613" cy="74614"/>
            <a:chOff x="2706688" y="3908426"/>
            <a:chExt cx="74613" cy="74613"/>
          </a:xfrm>
        </p:grpSpPr>
        <p:sp>
          <p:nvSpPr>
            <p:cNvPr id="7545" name="Freeform 377"/>
            <p:cNvSpPr>
              <a:spLocks/>
            </p:cNvSpPr>
            <p:nvPr/>
          </p:nvSpPr>
          <p:spPr bwMode="auto">
            <a:xfrm>
              <a:off x="2706688" y="3908426"/>
              <a:ext cx="74613" cy="74613"/>
            </a:xfrm>
            <a:custGeom>
              <a:avLst/>
              <a:gdLst/>
              <a:ahLst/>
              <a:cxnLst>
                <a:cxn ang="0">
                  <a:pos x="186" y="93"/>
                </a:cxn>
                <a:cxn ang="0">
                  <a:pos x="159" y="27"/>
                </a:cxn>
                <a:cxn ang="0">
                  <a:pos x="93" y="0"/>
                </a:cxn>
                <a:cxn ang="0">
                  <a:pos x="27" y="27"/>
                </a:cxn>
                <a:cxn ang="0">
                  <a:pos x="0" y="93"/>
                </a:cxn>
                <a:cxn ang="0">
                  <a:pos x="27" y="158"/>
                </a:cxn>
                <a:cxn ang="0">
                  <a:pos x="93" y="185"/>
                </a:cxn>
                <a:cxn ang="0">
                  <a:pos x="159" y="158"/>
                </a:cxn>
                <a:cxn ang="0">
                  <a:pos x="186" y="93"/>
                </a:cxn>
              </a:cxnLst>
              <a:rect l="0" t="0" r="r" b="b"/>
              <a:pathLst>
                <a:path w="186" h="185">
                  <a:moveTo>
                    <a:pt x="186" y="93"/>
                  </a:moveTo>
                  <a:lnTo>
                    <a:pt x="159" y="27"/>
                  </a:lnTo>
                  <a:lnTo>
                    <a:pt x="93" y="0"/>
                  </a:lnTo>
                  <a:lnTo>
                    <a:pt x="27" y="27"/>
                  </a:lnTo>
                  <a:lnTo>
                    <a:pt x="0" y="93"/>
                  </a:lnTo>
                  <a:lnTo>
                    <a:pt x="27" y="158"/>
                  </a:lnTo>
                  <a:lnTo>
                    <a:pt x="93" y="185"/>
                  </a:lnTo>
                  <a:lnTo>
                    <a:pt x="159" y="158"/>
                  </a:lnTo>
                  <a:lnTo>
                    <a:pt x="186" y="9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546" name="Line 378"/>
            <p:cNvSpPr>
              <a:spLocks noChangeShapeType="1"/>
            </p:cNvSpPr>
            <p:nvPr/>
          </p:nvSpPr>
          <p:spPr bwMode="auto">
            <a:xfrm>
              <a:off x="2717800" y="3919538"/>
              <a:ext cx="53975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7547" name="Line 379"/>
            <p:cNvSpPr>
              <a:spLocks noChangeShapeType="1"/>
            </p:cNvSpPr>
            <p:nvPr/>
          </p:nvSpPr>
          <p:spPr bwMode="auto">
            <a:xfrm flipV="1">
              <a:off x="2717800" y="3919538"/>
              <a:ext cx="53975" cy="555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7548" name="Rectangle 380"/>
          <p:cNvSpPr>
            <a:spLocks noChangeArrowheads="1"/>
          </p:cNvSpPr>
          <p:nvPr/>
        </p:nvSpPr>
        <p:spPr bwMode="auto">
          <a:xfrm>
            <a:off x="2524129" y="3557588"/>
            <a:ext cx="4103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3.12' S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49" name="Rectangle 381"/>
          <p:cNvSpPr>
            <a:spLocks noChangeArrowheads="1"/>
          </p:cNvSpPr>
          <p:nvPr/>
        </p:nvSpPr>
        <p:spPr bwMode="auto">
          <a:xfrm>
            <a:off x="2524129" y="3703638"/>
            <a:ext cx="4776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1.80' W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50" name="Line 382"/>
          <p:cNvSpPr>
            <a:spLocks noChangeShapeType="1"/>
          </p:cNvSpPr>
          <p:nvPr/>
        </p:nvSpPr>
        <p:spPr bwMode="auto">
          <a:xfrm flipH="1">
            <a:off x="1851029" y="5811841"/>
            <a:ext cx="53975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51" name="Line 383"/>
          <p:cNvSpPr>
            <a:spLocks noChangeShapeType="1"/>
          </p:cNvSpPr>
          <p:nvPr/>
        </p:nvSpPr>
        <p:spPr bwMode="auto">
          <a:xfrm flipH="1">
            <a:off x="7161216" y="4737104"/>
            <a:ext cx="53975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52" name="Line 384"/>
          <p:cNvSpPr>
            <a:spLocks noChangeShapeType="1"/>
          </p:cNvSpPr>
          <p:nvPr/>
        </p:nvSpPr>
        <p:spPr bwMode="auto">
          <a:xfrm flipH="1">
            <a:off x="6454779" y="1436691"/>
            <a:ext cx="53975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53" name="Line 385"/>
          <p:cNvSpPr>
            <a:spLocks noChangeShapeType="1"/>
          </p:cNvSpPr>
          <p:nvPr/>
        </p:nvSpPr>
        <p:spPr bwMode="auto">
          <a:xfrm>
            <a:off x="4548188" y="1693864"/>
            <a:ext cx="966788" cy="1588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54" name="Rectangle 386"/>
          <p:cNvSpPr>
            <a:spLocks noChangeArrowheads="1"/>
          </p:cNvSpPr>
          <p:nvPr/>
        </p:nvSpPr>
        <p:spPr bwMode="auto">
          <a:xfrm>
            <a:off x="4587875" y="1519239"/>
            <a:ext cx="4460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Legend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55" name="Rectangle 387"/>
          <p:cNvSpPr>
            <a:spLocks noChangeArrowheads="1"/>
          </p:cNvSpPr>
          <p:nvPr/>
        </p:nvSpPr>
        <p:spPr bwMode="auto">
          <a:xfrm>
            <a:off x="4748213" y="1724027"/>
            <a:ext cx="12066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Found 3/4" Iron Pin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56" name="Rectangle 388"/>
          <p:cNvSpPr>
            <a:spLocks noChangeArrowheads="1"/>
          </p:cNvSpPr>
          <p:nvPr/>
        </p:nvSpPr>
        <p:spPr bwMode="auto">
          <a:xfrm>
            <a:off x="4762504" y="1876427"/>
            <a:ext cx="9741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Found #5 Rebar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57" name="Freeform 389"/>
          <p:cNvSpPr>
            <a:spLocks/>
          </p:cNvSpPr>
          <p:nvPr/>
        </p:nvSpPr>
        <p:spPr bwMode="auto">
          <a:xfrm>
            <a:off x="4592642" y="1943103"/>
            <a:ext cx="53975" cy="53975"/>
          </a:xfrm>
          <a:custGeom>
            <a:avLst/>
            <a:gdLst/>
            <a:ahLst/>
            <a:cxnLst>
              <a:cxn ang="0">
                <a:pos x="131" y="67"/>
              </a:cxn>
              <a:cxn ang="0">
                <a:pos x="105" y="14"/>
              </a:cxn>
              <a:cxn ang="0">
                <a:pos x="47" y="0"/>
              </a:cxn>
              <a:cxn ang="0">
                <a:pos x="0" y="38"/>
              </a:cxn>
              <a:cxn ang="0">
                <a:pos x="0" y="97"/>
              </a:cxn>
              <a:cxn ang="0">
                <a:pos x="47" y="134"/>
              </a:cxn>
              <a:cxn ang="0">
                <a:pos x="105" y="121"/>
              </a:cxn>
              <a:cxn ang="0">
                <a:pos x="131" y="67"/>
              </a:cxn>
            </a:cxnLst>
            <a:rect l="0" t="0" r="r" b="b"/>
            <a:pathLst>
              <a:path w="131" h="134">
                <a:moveTo>
                  <a:pt x="131" y="67"/>
                </a:moveTo>
                <a:lnTo>
                  <a:pt x="105" y="14"/>
                </a:lnTo>
                <a:lnTo>
                  <a:pt x="47" y="0"/>
                </a:lnTo>
                <a:lnTo>
                  <a:pt x="0" y="38"/>
                </a:lnTo>
                <a:lnTo>
                  <a:pt x="0" y="97"/>
                </a:lnTo>
                <a:lnTo>
                  <a:pt x="47" y="134"/>
                </a:lnTo>
                <a:lnTo>
                  <a:pt x="105" y="121"/>
                </a:lnTo>
                <a:lnTo>
                  <a:pt x="131" y="6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58" name="Rectangle 390"/>
          <p:cNvSpPr>
            <a:spLocks noChangeArrowheads="1"/>
          </p:cNvSpPr>
          <p:nvPr/>
        </p:nvSpPr>
        <p:spPr bwMode="auto">
          <a:xfrm>
            <a:off x="4591054" y="1789114"/>
            <a:ext cx="53975" cy="52388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59" name="Rectangle 391"/>
          <p:cNvSpPr>
            <a:spLocks noChangeArrowheads="1"/>
          </p:cNvSpPr>
          <p:nvPr/>
        </p:nvSpPr>
        <p:spPr bwMode="auto">
          <a:xfrm>
            <a:off x="4768850" y="2039939"/>
            <a:ext cx="1033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Found #5" Rebar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60" name="Freeform 392"/>
          <p:cNvSpPr>
            <a:spLocks/>
          </p:cNvSpPr>
          <p:nvPr/>
        </p:nvSpPr>
        <p:spPr bwMode="auto">
          <a:xfrm>
            <a:off x="4581529" y="2097089"/>
            <a:ext cx="74613" cy="74614"/>
          </a:xfrm>
          <a:custGeom>
            <a:avLst/>
            <a:gdLst/>
            <a:ahLst/>
            <a:cxnLst>
              <a:cxn ang="0">
                <a:pos x="186" y="93"/>
              </a:cxn>
              <a:cxn ang="0">
                <a:pos x="159" y="27"/>
              </a:cxn>
              <a:cxn ang="0">
                <a:pos x="93" y="0"/>
              </a:cxn>
              <a:cxn ang="0">
                <a:pos x="28" y="27"/>
              </a:cxn>
              <a:cxn ang="0">
                <a:pos x="0" y="93"/>
              </a:cxn>
              <a:cxn ang="0">
                <a:pos x="28" y="158"/>
              </a:cxn>
              <a:cxn ang="0">
                <a:pos x="93" y="186"/>
              </a:cxn>
              <a:cxn ang="0">
                <a:pos x="159" y="158"/>
              </a:cxn>
              <a:cxn ang="0">
                <a:pos x="186" y="93"/>
              </a:cxn>
            </a:cxnLst>
            <a:rect l="0" t="0" r="r" b="b"/>
            <a:pathLst>
              <a:path w="186" h="186">
                <a:moveTo>
                  <a:pt x="186" y="93"/>
                </a:moveTo>
                <a:lnTo>
                  <a:pt x="159" y="27"/>
                </a:lnTo>
                <a:lnTo>
                  <a:pt x="93" y="0"/>
                </a:lnTo>
                <a:lnTo>
                  <a:pt x="28" y="27"/>
                </a:lnTo>
                <a:lnTo>
                  <a:pt x="0" y="93"/>
                </a:lnTo>
                <a:lnTo>
                  <a:pt x="28" y="158"/>
                </a:lnTo>
                <a:lnTo>
                  <a:pt x="93" y="186"/>
                </a:lnTo>
                <a:lnTo>
                  <a:pt x="159" y="158"/>
                </a:lnTo>
                <a:lnTo>
                  <a:pt x="186" y="93"/>
                </a:lnTo>
              </a:path>
            </a:pathLst>
          </a:cu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1" name="Rectangle 393"/>
          <p:cNvSpPr>
            <a:spLocks noChangeArrowheads="1"/>
          </p:cNvSpPr>
          <p:nvPr/>
        </p:nvSpPr>
        <p:spPr bwMode="auto">
          <a:xfrm>
            <a:off x="4768850" y="2222502"/>
            <a:ext cx="66415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Fence Post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62" name="Line 394"/>
          <p:cNvSpPr>
            <a:spLocks noChangeShapeType="1"/>
          </p:cNvSpPr>
          <p:nvPr/>
        </p:nvSpPr>
        <p:spPr bwMode="auto">
          <a:xfrm>
            <a:off x="4587879" y="2268541"/>
            <a:ext cx="53975" cy="539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3" name="Line 395"/>
          <p:cNvSpPr>
            <a:spLocks noChangeShapeType="1"/>
          </p:cNvSpPr>
          <p:nvPr/>
        </p:nvSpPr>
        <p:spPr bwMode="auto">
          <a:xfrm flipV="1">
            <a:off x="4587879" y="2268541"/>
            <a:ext cx="53975" cy="539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4" name="Line 396"/>
          <p:cNvSpPr>
            <a:spLocks noChangeShapeType="1"/>
          </p:cNvSpPr>
          <p:nvPr/>
        </p:nvSpPr>
        <p:spPr bwMode="auto">
          <a:xfrm flipH="1">
            <a:off x="4591054" y="1789114"/>
            <a:ext cx="53975" cy="52388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5" name="Line 397"/>
          <p:cNvSpPr>
            <a:spLocks noChangeShapeType="1"/>
          </p:cNvSpPr>
          <p:nvPr/>
        </p:nvSpPr>
        <p:spPr bwMode="auto">
          <a:xfrm>
            <a:off x="4591054" y="2106615"/>
            <a:ext cx="55563" cy="539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6" name="Line 398"/>
          <p:cNvSpPr>
            <a:spLocks noChangeShapeType="1"/>
          </p:cNvSpPr>
          <p:nvPr/>
        </p:nvSpPr>
        <p:spPr bwMode="auto">
          <a:xfrm flipV="1">
            <a:off x="4591054" y="2106615"/>
            <a:ext cx="55563" cy="5397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7" name="Line 399"/>
          <p:cNvSpPr>
            <a:spLocks noChangeShapeType="1"/>
          </p:cNvSpPr>
          <p:nvPr/>
        </p:nvSpPr>
        <p:spPr bwMode="auto">
          <a:xfrm>
            <a:off x="4518029" y="2295527"/>
            <a:ext cx="34925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8" name="Line 400"/>
          <p:cNvSpPr>
            <a:spLocks noChangeShapeType="1"/>
          </p:cNvSpPr>
          <p:nvPr/>
        </p:nvSpPr>
        <p:spPr bwMode="auto">
          <a:xfrm>
            <a:off x="4570413" y="2295527"/>
            <a:ext cx="33338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69" name="Line 401"/>
          <p:cNvSpPr>
            <a:spLocks noChangeShapeType="1"/>
          </p:cNvSpPr>
          <p:nvPr/>
        </p:nvSpPr>
        <p:spPr bwMode="auto">
          <a:xfrm>
            <a:off x="4621215" y="2295527"/>
            <a:ext cx="34925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0" name="Line 402"/>
          <p:cNvSpPr>
            <a:spLocks noChangeShapeType="1"/>
          </p:cNvSpPr>
          <p:nvPr/>
        </p:nvSpPr>
        <p:spPr bwMode="auto">
          <a:xfrm>
            <a:off x="4673604" y="2295527"/>
            <a:ext cx="34925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1" name="Rectangle 403"/>
          <p:cNvSpPr>
            <a:spLocks noChangeArrowheads="1"/>
          </p:cNvSpPr>
          <p:nvPr/>
        </p:nvSpPr>
        <p:spPr bwMode="auto">
          <a:xfrm>
            <a:off x="4764092" y="2384427"/>
            <a:ext cx="3648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Fence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72" name="Rectangle 404"/>
          <p:cNvSpPr>
            <a:spLocks noChangeArrowheads="1"/>
          </p:cNvSpPr>
          <p:nvPr/>
        </p:nvSpPr>
        <p:spPr bwMode="auto">
          <a:xfrm>
            <a:off x="4760913" y="2544763"/>
            <a:ext cx="12666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Computed Plat Lines</a:t>
            </a:r>
          </a:p>
        </p:txBody>
      </p:sp>
      <p:sp>
        <p:nvSpPr>
          <p:cNvPr id="7573" name="Line 405"/>
          <p:cNvSpPr>
            <a:spLocks noChangeShapeType="1"/>
          </p:cNvSpPr>
          <p:nvPr/>
        </p:nvSpPr>
        <p:spPr bwMode="auto">
          <a:xfrm>
            <a:off x="4519613" y="2459039"/>
            <a:ext cx="33338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5" name="Line 407"/>
          <p:cNvSpPr>
            <a:spLocks noChangeShapeType="1"/>
          </p:cNvSpPr>
          <p:nvPr/>
        </p:nvSpPr>
        <p:spPr bwMode="auto">
          <a:xfrm>
            <a:off x="4570417" y="2459039"/>
            <a:ext cx="34925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6" name="Line 408"/>
          <p:cNvSpPr>
            <a:spLocks noChangeShapeType="1"/>
          </p:cNvSpPr>
          <p:nvPr/>
        </p:nvSpPr>
        <p:spPr bwMode="auto">
          <a:xfrm>
            <a:off x="4622804" y="2459039"/>
            <a:ext cx="34925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7" name="Line 409"/>
          <p:cNvSpPr>
            <a:spLocks noChangeShapeType="1"/>
          </p:cNvSpPr>
          <p:nvPr/>
        </p:nvSpPr>
        <p:spPr bwMode="auto">
          <a:xfrm>
            <a:off x="4673604" y="2459039"/>
            <a:ext cx="34925" cy="15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8" name="Line 410"/>
          <p:cNvSpPr>
            <a:spLocks noChangeShapeType="1"/>
          </p:cNvSpPr>
          <p:nvPr/>
        </p:nvSpPr>
        <p:spPr bwMode="auto">
          <a:xfrm>
            <a:off x="4514854" y="2619377"/>
            <a:ext cx="193675" cy="1588"/>
          </a:xfrm>
          <a:prstGeom prst="line">
            <a:avLst/>
          </a:prstGeom>
          <a:noFill/>
          <a:ln w="6350">
            <a:solidFill>
              <a:srgbClr val="0000FF"/>
            </a:solidFill>
            <a:prstDash val="lg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79" name="Freeform 411"/>
          <p:cNvSpPr>
            <a:spLocks/>
          </p:cNvSpPr>
          <p:nvPr/>
        </p:nvSpPr>
        <p:spPr bwMode="auto">
          <a:xfrm>
            <a:off x="7207250" y="4675190"/>
            <a:ext cx="293688" cy="239713"/>
          </a:xfrm>
          <a:custGeom>
            <a:avLst/>
            <a:gdLst/>
            <a:ahLst/>
            <a:cxnLst>
              <a:cxn ang="0">
                <a:pos x="731" y="597"/>
              </a:cxn>
              <a:cxn ang="0">
                <a:pos x="704" y="420"/>
              </a:cxn>
              <a:cxn ang="0">
                <a:pos x="627" y="260"/>
              </a:cxn>
              <a:cxn ang="0">
                <a:pos x="506" y="129"/>
              </a:cxn>
              <a:cxn ang="0">
                <a:pos x="351" y="39"/>
              </a:cxn>
              <a:cxn ang="0">
                <a:pos x="178" y="0"/>
              </a:cxn>
              <a:cxn ang="0">
                <a:pos x="0" y="13"/>
              </a:cxn>
            </a:cxnLst>
            <a:rect l="0" t="0" r="r" b="b"/>
            <a:pathLst>
              <a:path w="731" h="597">
                <a:moveTo>
                  <a:pt x="731" y="597"/>
                </a:moveTo>
                <a:lnTo>
                  <a:pt x="704" y="420"/>
                </a:lnTo>
                <a:lnTo>
                  <a:pt x="627" y="260"/>
                </a:lnTo>
                <a:lnTo>
                  <a:pt x="506" y="129"/>
                </a:lnTo>
                <a:lnTo>
                  <a:pt x="351" y="39"/>
                </a:lnTo>
                <a:lnTo>
                  <a:pt x="178" y="0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0" name="Line 412"/>
          <p:cNvSpPr>
            <a:spLocks noChangeShapeType="1"/>
          </p:cNvSpPr>
          <p:nvPr/>
        </p:nvSpPr>
        <p:spPr bwMode="auto">
          <a:xfrm flipH="1">
            <a:off x="7207250" y="4649791"/>
            <a:ext cx="31750" cy="31751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1" name="Line 413"/>
          <p:cNvSpPr>
            <a:spLocks noChangeShapeType="1"/>
          </p:cNvSpPr>
          <p:nvPr/>
        </p:nvSpPr>
        <p:spPr bwMode="auto">
          <a:xfrm flipH="1" flipV="1">
            <a:off x="7207252" y="4681539"/>
            <a:ext cx="41275" cy="14288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2" name="Line 414"/>
          <p:cNvSpPr>
            <a:spLocks noChangeShapeType="1"/>
          </p:cNvSpPr>
          <p:nvPr/>
        </p:nvSpPr>
        <p:spPr bwMode="auto">
          <a:xfrm>
            <a:off x="7207252" y="4681539"/>
            <a:ext cx="41275" cy="14288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3" name="Rectangle 415"/>
          <p:cNvSpPr>
            <a:spLocks noChangeArrowheads="1"/>
          </p:cNvSpPr>
          <p:nvPr/>
        </p:nvSpPr>
        <p:spPr bwMode="auto">
          <a:xfrm>
            <a:off x="1430342" y="5237164"/>
            <a:ext cx="92172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N 6°04'25" W  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84" name="Rectangle 416"/>
          <p:cNvSpPr>
            <a:spLocks noChangeArrowheads="1"/>
          </p:cNvSpPr>
          <p:nvPr/>
        </p:nvSpPr>
        <p:spPr bwMode="auto">
          <a:xfrm>
            <a:off x="1430342" y="5383212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30.15'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585" name="Freeform 417"/>
          <p:cNvSpPr>
            <a:spLocks/>
          </p:cNvSpPr>
          <p:nvPr/>
        </p:nvSpPr>
        <p:spPr bwMode="auto">
          <a:xfrm>
            <a:off x="1577975" y="5541964"/>
            <a:ext cx="280988" cy="222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" y="186"/>
              </a:cxn>
              <a:cxn ang="0">
                <a:pos x="172" y="346"/>
              </a:cxn>
              <a:cxn ang="0">
                <a:pos x="326" y="467"/>
              </a:cxn>
              <a:cxn ang="0">
                <a:pos x="508" y="539"/>
              </a:cxn>
              <a:cxn ang="0">
                <a:pos x="703" y="555"/>
              </a:cxn>
            </a:cxnLst>
            <a:rect l="0" t="0" r="r" b="b"/>
            <a:pathLst>
              <a:path w="703" h="555">
                <a:moveTo>
                  <a:pt x="0" y="0"/>
                </a:moveTo>
                <a:lnTo>
                  <a:pt x="61" y="186"/>
                </a:lnTo>
                <a:lnTo>
                  <a:pt x="172" y="346"/>
                </a:lnTo>
                <a:lnTo>
                  <a:pt x="326" y="467"/>
                </a:lnTo>
                <a:lnTo>
                  <a:pt x="508" y="539"/>
                </a:lnTo>
                <a:lnTo>
                  <a:pt x="703" y="555"/>
                </a:lnTo>
              </a:path>
            </a:pathLst>
          </a:cu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6" name="Line 418"/>
          <p:cNvSpPr>
            <a:spLocks noChangeShapeType="1"/>
          </p:cNvSpPr>
          <p:nvPr/>
        </p:nvSpPr>
        <p:spPr bwMode="auto">
          <a:xfrm flipV="1">
            <a:off x="1824042" y="5764214"/>
            <a:ext cx="34925" cy="25400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7" name="Line 419"/>
          <p:cNvSpPr>
            <a:spLocks noChangeShapeType="1"/>
          </p:cNvSpPr>
          <p:nvPr/>
        </p:nvSpPr>
        <p:spPr bwMode="auto">
          <a:xfrm>
            <a:off x="1820863" y="5743579"/>
            <a:ext cx="38100" cy="20639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sp>
        <p:nvSpPr>
          <p:cNvPr id="7588" name="Line 420"/>
          <p:cNvSpPr>
            <a:spLocks noChangeShapeType="1"/>
          </p:cNvSpPr>
          <p:nvPr/>
        </p:nvSpPr>
        <p:spPr bwMode="auto">
          <a:xfrm flipH="1" flipV="1">
            <a:off x="1820863" y="5743579"/>
            <a:ext cx="38100" cy="20639"/>
          </a:xfrm>
          <a:prstGeom prst="line">
            <a:avLst/>
          </a:prstGeom>
          <a:noFill/>
          <a:ln w="63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lt"/>
            </a:endParaRPr>
          </a:p>
        </p:txBody>
      </p:sp>
      <p:grpSp>
        <p:nvGrpSpPr>
          <p:cNvPr id="723" name="Group 722"/>
          <p:cNvGrpSpPr/>
          <p:nvPr/>
        </p:nvGrpSpPr>
        <p:grpSpPr>
          <a:xfrm>
            <a:off x="3597276" y="3714752"/>
            <a:ext cx="290513" cy="1595440"/>
            <a:chOff x="3597275" y="3714751"/>
            <a:chExt cx="290513" cy="1595438"/>
          </a:xfrm>
        </p:grpSpPr>
        <p:sp>
          <p:nvSpPr>
            <p:cNvPr id="7485" name="Line 317"/>
            <p:cNvSpPr>
              <a:spLocks noChangeShapeType="1"/>
            </p:cNvSpPr>
            <p:nvPr/>
          </p:nvSpPr>
          <p:spPr bwMode="auto">
            <a:xfrm flipH="1" flipV="1">
              <a:off x="3668713" y="4181476"/>
              <a:ext cx="11113" cy="19050"/>
            </a:xfrm>
            <a:prstGeom prst="line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</a:endParaRPr>
            </a:p>
          </p:txBody>
        </p:sp>
        <p:grpSp>
          <p:nvGrpSpPr>
            <p:cNvPr id="575" name="Group 574"/>
            <p:cNvGrpSpPr/>
            <p:nvPr/>
          </p:nvGrpSpPr>
          <p:grpSpPr>
            <a:xfrm>
              <a:off x="3597275" y="3714751"/>
              <a:ext cx="290513" cy="1595438"/>
              <a:chOff x="3597275" y="3714751"/>
              <a:chExt cx="290513" cy="1595438"/>
            </a:xfrm>
          </p:grpSpPr>
          <p:sp>
            <p:nvSpPr>
              <p:cNvPr id="576" name="Line 280"/>
              <p:cNvSpPr>
                <a:spLocks noChangeShapeType="1"/>
              </p:cNvSpPr>
              <p:nvPr/>
            </p:nvSpPr>
            <p:spPr bwMode="auto">
              <a:xfrm flipV="1">
                <a:off x="3619500" y="3913188"/>
                <a:ext cx="34925" cy="114300"/>
              </a:xfrm>
              <a:prstGeom prst="line">
                <a:avLst/>
              </a:prstGeom>
              <a:noFill/>
              <a:ln w="635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77" name="Line 323"/>
              <p:cNvSpPr>
                <a:spLocks noChangeShapeType="1"/>
              </p:cNvSpPr>
              <p:nvPr/>
            </p:nvSpPr>
            <p:spPr bwMode="auto">
              <a:xfrm flipH="1" flipV="1">
                <a:off x="3629025" y="3922713"/>
                <a:ext cx="26988" cy="50800"/>
              </a:xfrm>
              <a:prstGeom prst="line">
                <a:avLst/>
              </a:prstGeom>
              <a:noFill/>
              <a:ln w="635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78" name="Line 347"/>
              <p:cNvSpPr>
                <a:spLocks noChangeShapeType="1"/>
              </p:cNvSpPr>
              <p:nvPr/>
            </p:nvSpPr>
            <p:spPr bwMode="auto">
              <a:xfrm flipH="1" flipV="1">
                <a:off x="3611563" y="3960813"/>
                <a:ext cx="6350" cy="1588"/>
              </a:xfrm>
              <a:prstGeom prst="line">
                <a:avLst/>
              </a:prstGeom>
              <a:noFill/>
              <a:ln w="635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grpSp>
            <p:nvGrpSpPr>
              <p:cNvPr id="579" name="Group 429"/>
              <p:cNvGrpSpPr/>
              <p:nvPr/>
            </p:nvGrpSpPr>
            <p:grpSpPr>
              <a:xfrm>
                <a:off x="3597275" y="3714751"/>
                <a:ext cx="290513" cy="1595438"/>
                <a:chOff x="3597275" y="3714751"/>
                <a:chExt cx="290513" cy="1595438"/>
              </a:xfrm>
            </p:grpSpPr>
            <p:sp>
              <p:nvSpPr>
                <p:cNvPr id="580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3825875" y="5224463"/>
                  <a:ext cx="41275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3790950" y="5080001"/>
                  <a:ext cx="41275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2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3757613" y="4948238"/>
                  <a:ext cx="11113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3" name="Line 227"/>
                <p:cNvSpPr>
                  <a:spLocks noChangeShapeType="1"/>
                </p:cNvSpPr>
                <p:nvPr/>
              </p:nvSpPr>
              <p:spPr bwMode="auto">
                <a:xfrm>
                  <a:off x="3768725" y="494823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4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3768725" y="4932363"/>
                  <a:ext cx="31750" cy="158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5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3727450" y="4784726"/>
                  <a:ext cx="41275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6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3698875" y="4635501"/>
                  <a:ext cx="42863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7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3673475" y="4497388"/>
                  <a:ext cx="17463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8" name="Line 232"/>
                <p:cNvSpPr>
                  <a:spLocks noChangeShapeType="1"/>
                </p:cNvSpPr>
                <p:nvPr/>
              </p:nvSpPr>
              <p:spPr bwMode="auto">
                <a:xfrm>
                  <a:off x="3690938" y="449738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89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3690938" y="4483101"/>
                  <a:ext cx="26988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0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3652838" y="4330701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1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3633788" y="4176713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2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3617913" y="4021138"/>
                  <a:ext cx="44450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3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3606800" y="3862388"/>
                  <a:ext cx="44450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4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3597275" y="3722688"/>
                  <a:ext cx="6350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5" name="Line 239"/>
                <p:cNvSpPr>
                  <a:spLocks noChangeShapeType="1"/>
                </p:cNvSpPr>
                <p:nvPr/>
              </p:nvSpPr>
              <p:spPr bwMode="auto">
                <a:xfrm>
                  <a:off x="3603625" y="372268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6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3603625" y="3714751"/>
                  <a:ext cx="14288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7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3822700" y="5210176"/>
                  <a:ext cx="41275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8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3787775" y="5064126"/>
                  <a:ext cx="41275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99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3754438" y="4935538"/>
                  <a:ext cx="7938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0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3775075" y="4918076"/>
                  <a:ext cx="22225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1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3724275" y="4768851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2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3697288" y="4619626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3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3671888" y="4484688"/>
                  <a:ext cx="12700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4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3697288" y="4468813"/>
                  <a:ext cx="17463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5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3649663" y="4316413"/>
                  <a:ext cx="44450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6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3632200" y="4160838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7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3619500" y="4005263"/>
                  <a:ext cx="41275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8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605213" y="3846513"/>
                  <a:ext cx="44450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0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3829050" y="5238751"/>
                  <a:ext cx="42863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0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3794125" y="5095876"/>
                  <a:ext cx="38100" cy="206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1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760788" y="4968876"/>
                  <a:ext cx="3175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2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3776663" y="4946651"/>
                  <a:ext cx="26988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3730625" y="4799013"/>
                  <a:ext cx="41275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4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702050" y="4649788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5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3676650" y="4518026"/>
                  <a:ext cx="9525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6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3698875" y="4498976"/>
                  <a:ext cx="20638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7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654425" y="4346576"/>
                  <a:ext cx="42863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8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635375" y="4194176"/>
                  <a:ext cx="41275" cy="206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19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619500" y="4035426"/>
                  <a:ext cx="44450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0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606800" y="3878263"/>
                  <a:ext cx="44450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1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611563" y="3717926"/>
                  <a:ext cx="31750" cy="174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2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808413" y="5160963"/>
                  <a:ext cx="25400" cy="127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3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773488" y="4857751"/>
                  <a:ext cx="11113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4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713163" y="4710113"/>
                  <a:ext cx="42863" cy="222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5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86175" y="4581526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6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95700" y="4408488"/>
                  <a:ext cx="11113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7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41725" y="4259263"/>
                  <a:ext cx="36513" cy="190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8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617913" y="3941763"/>
                  <a:ext cx="38100" cy="206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29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808413" y="5095876"/>
                  <a:ext cx="23813" cy="793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0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62375" y="4968876"/>
                  <a:ext cx="1588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775075" y="4883151"/>
                  <a:ext cx="14288" cy="460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2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717925" y="4665663"/>
                  <a:ext cx="30163" cy="968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3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679825" y="4518026"/>
                  <a:ext cx="6350" cy="206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697288" y="4435476"/>
                  <a:ext cx="12700" cy="428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5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644900" y="4194176"/>
                  <a:ext cx="31750" cy="1047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817938" y="5199063"/>
                  <a:ext cx="4763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833813" y="5127626"/>
                  <a:ext cx="9525" cy="333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8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3770313" y="4994276"/>
                  <a:ext cx="6350" cy="206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39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3732213" y="4748213"/>
                  <a:ext cx="12700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0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3687763" y="4543426"/>
                  <a:ext cx="11113" cy="381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1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3654425" y="4297363"/>
                  <a:ext cx="11113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2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678238" y="4238626"/>
                  <a:ext cx="6350" cy="206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3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3644900" y="3973513"/>
                  <a:ext cx="11113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4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3602038" y="3768726"/>
                  <a:ext cx="9525" cy="333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5" name="Line 290"/>
                <p:cNvSpPr>
                  <a:spLocks noChangeShapeType="1"/>
                </p:cNvSpPr>
                <p:nvPr/>
              </p:nvSpPr>
              <p:spPr bwMode="auto">
                <a:xfrm flipV="1">
                  <a:off x="3863975" y="5245101"/>
                  <a:ext cx="7938" cy="317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6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3798888" y="5110163"/>
                  <a:ext cx="7938" cy="254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7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3760788" y="4864101"/>
                  <a:ext cx="12700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8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3716338" y="4657726"/>
                  <a:ext cx="12700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49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3683000" y="4413251"/>
                  <a:ext cx="12700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0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3638550" y="4206876"/>
                  <a:ext cx="12700" cy="396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1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3613150" y="3962401"/>
                  <a:ext cx="4763" cy="158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2" name="Line 297"/>
                <p:cNvSpPr>
                  <a:spLocks noChangeShapeType="1"/>
                </p:cNvSpPr>
                <p:nvPr/>
              </p:nvSpPr>
              <p:spPr bwMode="auto">
                <a:xfrm flipV="1">
                  <a:off x="3629025" y="3884613"/>
                  <a:ext cx="12700" cy="381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3" name="Line 298"/>
                <p:cNvSpPr>
                  <a:spLocks noChangeShapeType="1"/>
                </p:cNvSpPr>
                <p:nvPr/>
              </p:nvSpPr>
              <p:spPr bwMode="auto">
                <a:xfrm flipH="1" flipV="1">
                  <a:off x="3603625" y="3722688"/>
                  <a:ext cx="44450" cy="809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4" name="Line 299"/>
                <p:cNvSpPr>
                  <a:spLocks noChangeShapeType="1"/>
                </p:cNvSpPr>
                <p:nvPr/>
              </p:nvSpPr>
              <p:spPr bwMode="auto">
                <a:xfrm>
                  <a:off x="3603625" y="372268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5" name="Line 300"/>
                <p:cNvSpPr>
                  <a:spLocks noChangeShapeType="1"/>
                </p:cNvSpPr>
                <p:nvPr/>
              </p:nvSpPr>
              <p:spPr bwMode="auto">
                <a:xfrm flipH="1" flipV="1">
                  <a:off x="3600450" y="3716338"/>
                  <a:ext cx="3175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6" name="Line 301"/>
                <p:cNvSpPr>
                  <a:spLocks noChangeShapeType="1"/>
                </p:cNvSpPr>
                <p:nvPr/>
              </p:nvSpPr>
              <p:spPr bwMode="auto">
                <a:xfrm flipH="1" flipV="1">
                  <a:off x="3619500" y="4057651"/>
                  <a:ext cx="55563" cy="1047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7" name="Line 302"/>
                <p:cNvSpPr>
                  <a:spLocks noChangeShapeType="1"/>
                </p:cNvSpPr>
                <p:nvPr/>
              </p:nvSpPr>
              <p:spPr bwMode="auto">
                <a:xfrm flipH="1" flipV="1">
                  <a:off x="3690938" y="4497388"/>
                  <a:ext cx="39688" cy="746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8" name="Line 303"/>
                <p:cNvSpPr>
                  <a:spLocks noChangeShapeType="1"/>
                </p:cNvSpPr>
                <p:nvPr/>
              </p:nvSpPr>
              <p:spPr bwMode="auto">
                <a:xfrm>
                  <a:off x="3690938" y="449738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9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3665538" y="4449763"/>
                  <a:ext cx="25400" cy="476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0" name="Line 305"/>
                <p:cNvSpPr>
                  <a:spLocks noChangeShapeType="1"/>
                </p:cNvSpPr>
                <p:nvPr/>
              </p:nvSpPr>
              <p:spPr bwMode="auto">
                <a:xfrm flipH="1" flipV="1">
                  <a:off x="3768725" y="4948238"/>
                  <a:ext cx="58738" cy="1079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1" name="Line 306"/>
                <p:cNvSpPr>
                  <a:spLocks noChangeShapeType="1"/>
                </p:cNvSpPr>
                <p:nvPr/>
              </p:nvSpPr>
              <p:spPr bwMode="auto">
                <a:xfrm>
                  <a:off x="3768725" y="494823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2" name="Line 307"/>
                <p:cNvSpPr>
                  <a:spLocks noChangeShapeType="1"/>
                </p:cNvSpPr>
                <p:nvPr/>
              </p:nvSpPr>
              <p:spPr bwMode="auto">
                <a:xfrm flipH="1" flipV="1">
                  <a:off x="3746500" y="4906963"/>
                  <a:ext cx="22225" cy="412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3" name="Line 308"/>
                <p:cNvSpPr>
                  <a:spLocks noChangeShapeType="1"/>
                </p:cNvSpPr>
                <p:nvPr/>
              </p:nvSpPr>
              <p:spPr bwMode="auto">
                <a:xfrm flipH="1" flipV="1">
                  <a:off x="3622675" y="3729038"/>
                  <a:ext cx="23813" cy="412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4" name="Line 309"/>
                <p:cNvSpPr>
                  <a:spLocks noChangeShapeType="1"/>
                </p:cNvSpPr>
                <p:nvPr/>
              </p:nvSpPr>
              <p:spPr bwMode="auto">
                <a:xfrm flipH="1" flipV="1">
                  <a:off x="3616325" y="371633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5" name="Line 310"/>
                <p:cNvSpPr>
                  <a:spLocks noChangeShapeType="1"/>
                </p:cNvSpPr>
                <p:nvPr/>
              </p:nvSpPr>
              <p:spPr bwMode="auto">
                <a:xfrm flipH="1" flipV="1">
                  <a:off x="3632200" y="4052888"/>
                  <a:ext cx="39688" cy="714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6" name="Line 311"/>
                <p:cNvSpPr>
                  <a:spLocks noChangeShapeType="1"/>
                </p:cNvSpPr>
                <p:nvPr/>
              </p:nvSpPr>
              <p:spPr bwMode="auto">
                <a:xfrm flipH="1" flipV="1">
                  <a:off x="3616325" y="4021138"/>
                  <a:ext cx="9525" cy="190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7" name="Line 312"/>
                <p:cNvSpPr>
                  <a:spLocks noChangeShapeType="1"/>
                </p:cNvSpPr>
                <p:nvPr/>
              </p:nvSpPr>
              <p:spPr bwMode="auto">
                <a:xfrm flipH="1" flipV="1">
                  <a:off x="3711575" y="4503738"/>
                  <a:ext cx="12700" cy="238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8" name="Line 313"/>
                <p:cNvSpPr>
                  <a:spLocks noChangeShapeType="1"/>
                </p:cNvSpPr>
                <p:nvPr/>
              </p:nvSpPr>
              <p:spPr bwMode="auto">
                <a:xfrm flipH="1" flipV="1">
                  <a:off x="3659188" y="4408488"/>
                  <a:ext cx="44450" cy="825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69" name="Line 314"/>
                <p:cNvSpPr>
                  <a:spLocks noChangeShapeType="1"/>
                </p:cNvSpPr>
                <p:nvPr/>
              </p:nvSpPr>
              <p:spPr bwMode="auto">
                <a:xfrm flipH="1" flipV="1">
                  <a:off x="3789363" y="4954588"/>
                  <a:ext cx="25400" cy="492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0" name="Line 315"/>
                <p:cNvSpPr>
                  <a:spLocks noChangeShapeType="1"/>
                </p:cNvSpPr>
                <p:nvPr/>
              </p:nvSpPr>
              <p:spPr bwMode="auto">
                <a:xfrm flipH="1" flipV="1">
                  <a:off x="3736975" y="4859338"/>
                  <a:ext cx="46038" cy="825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1" name="Line 316"/>
                <p:cNvSpPr>
                  <a:spLocks noChangeShapeType="1"/>
                </p:cNvSpPr>
                <p:nvPr/>
              </p:nvSpPr>
              <p:spPr bwMode="auto">
                <a:xfrm flipH="1" flipV="1">
                  <a:off x="3598863" y="3744913"/>
                  <a:ext cx="50800" cy="936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2" name="Line 318"/>
                <p:cNvSpPr>
                  <a:spLocks noChangeShapeType="1"/>
                </p:cNvSpPr>
                <p:nvPr/>
              </p:nvSpPr>
              <p:spPr bwMode="auto">
                <a:xfrm flipH="1" flipV="1">
                  <a:off x="3622675" y="4094163"/>
                  <a:ext cx="39688" cy="746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3" name="Line 319"/>
                <p:cNvSpPr>
                  <a:spLocks noChangeShapeType="1"/>
                </p:cNvSpPr>
                <p:nvPr/>
              </p:nvSpPr>
              <p:spPr bwMode="auto">
                <a:xfrm flipH="1" flipV="1">
                  <a:off x="3678238" y="4505326"/>
                  <a:ext cx="60325" cy="1111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4" name="Line 320"/>
                <p:cNvSpPr>
                  <a:spLocks noChangeShapeType="1"/>
                </p:cNvSpPr>
                <p:nvPr/>
              </p:nvSpPr>
              <p:spPr bwMode="auto">
                <a:xfrm flipH="1" flipV="1">
                  <a:off x="3671888" y="449103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5" name="Line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3825875" y="5083176"/>
                  <a:ext cx="14288" cy="269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6" name="Line 322"/>
                <p:cNvSpPr>
                  <a:spLocks noChangeShapeType="1"/>
                </p:cNvSpPr>
                <p:nvPr/>
              </p:nvSpPr>
              <p:spPr bwMode="auto">
                <a:xfrm flipH="1" flipV="1">
                  <a:off x="3759200" y="4959351"/>
                  <a:ext cx="58738" cy="1111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7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3638550" y="4246563"/>
                  <a:ext cx="26988" cy="508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8" name="Line 325"/>
                <p:cNvSpPr>
                  <a:spLocks noChangeShapeType="1"/>
                </p:cNvSpPr>
                <p:nvPr/>
              </p:nvSpPr>
              <p:spPr bwMode="auto">
                <a:xfrm flipH="1" flipV="1">
                  <a:off x="3716338" y="4697413"/>
                  <a:ext cx="28575" cy="508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79" name="Line 326"/>
                <p:cNvSpPr>
                  <a:spLocks noChangeShapeType="1"/>
                </p:cNvSpPr>
                <p:nvPr/>
              </p:nvSpPr>
              <p:spPr bwMode="auto">
                <a:xfrm flipH="1" flipV="1">
                  <a:off x="3863975" y="5276851"/>
                  <a:ext cx="1588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0" name="Line 327"/>
                <p:cNvSpPr>
                  <a:spLocks noChangeShapeType="1"/>
                </p:cNvSpPr>
                <p:nvPr/>
              </p:nvSpPr>
              <p:spPr bwMode="auto">
                <a:xfrm flipH="1" flipV="1">
                  <a:off x="3806825" y="5173663"/>
                  <a:ext cx="15875" cy="254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1" name="Line 328"/>
                <p:cNvSpPr>
                  <a:spLocks noChangeShapeType="1"/>
                </p:cNvSpPr>
                <p:nvPr/>
              </p:nvSpPr>
              <p:spPr bwMode="auto">
                <a:xfrm flipH="1" flipV="1">
                  <a:off x="3622675" y="3729038"/>
                  <a:ext cx="22225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2" name="Line 329"/>
                <p:cNvSpPr>
                  <a:spLocks noChangeShapeType="1"/>
                </p:cNvSpPr>
                <p:nvPr/>
              </p:nvSpPr>
              <p:spPr bwMode="auto">
                <a:xfrm flipH="1" flipV="1">
                  <a:off x="3603625" y="3829051"/>
                  <a:ext cx="46038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3" name="Line 330"/>
                <p:cNvSpPr>
                  <a:spLocks noChangeShapeType="1"/>
                </p:cNvSpPr>
                <p:nvPr/>
              </p:nvSpPr>
              <p:spPr bwMode="auto">
                <a:xfrm flipH="1" flipV="1">
                  <a:off x="3609975" y="3938588"/>
                  <a:ext cx="46038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4" name="Line 33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2200" y="4052888"/>
                  <a:ext cx="33338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5" name="Line 332"/>
                <p:cNvSpPr>
                  <a:spLocks noChangeShapeType="1"/>
                </p:cNvSpPr>
                <p:nvPr/>
              </p:nvSpPr>
              <p:spPr bwMode="auto">
                <a:xfrm flipH="1" flipV="1">
                  <a:off x="3629025" y="4157663"/>
                  <a:ext cx="33338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6" name="Line 333"/>
                <p:cNvSpPr>
                  <a:spLocks noChangeShapeType="1"/>
                </p:cNvSpPr>
                <p:nvPr/>
              </p:nvSpPr>
              <p:spPr bwMode="auto">
                <a:xfrm flipH="1" flipV="1">
                  <a:off x="3641725" y="4268788"/>
                  <a:ext cx="47625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7" name="Line 334"/>
                <p:cNvSpPr>
                  <a:spLocks noChangeShapeType="1"/>
                </p:cNvSpPr>
                <p:nvPr/>
              </p:nvSpPr>
              <p:spPr bwMode="auto">
                <a:xfrm flipH="1" flipV="1">
                  <a:off x="3656013" y="4379913"/>
                  <a:ext cx="47625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8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3711575" y="4503738"/>
                  <a:ext cx="9525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89" name="Line 336"/>
                <p:cNvSpPr>
                  <a:spLocks noChangeShapeType="1"/>
                </p:cNvSpPr>
                <p:nvPr/>
              </p:nvSpPr>
              <p:spPr bwMode="auto">
                <a:xfrm>
                  <a:off x="3671888" y="4491038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0" name="Line 337"/>
                <p:cNvSpPr>
                  <a:spLocks noChangeShapeType="1"/>
                </p:cNvSpPr>
                <p:nvPr/>
              </p:nvSpPr>
              <p:spPr bwMode="auto">
                <a:xfrm flipH="1" flipV="1">
                  <a:off x="3690938" y="4603751"/>
                  <a:ext cx="49213" cy="158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1" name="Line 338"/>
                <p:cNvSpPr>
                  <a:spLocks noChangeShapeType="1"/>
                </p:cNvSpPr>
                <p:nvPr/>
              </p:nvSpPr>
              <p:spPr bwMode="auto">
                <a:xfrm flipH="1" flipV="1">
                  <a:off x="3709988" y="4716463"/>
                  <a:ext cx="49213" cy="158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2" name="Line 339"/>
                <p:cNvSpPr>
                  <a:spLocks noChangeShapeType="1"/>
                </p:cNvSpPr>
                <p:nvPr/>
              </p:nvSpPr>
              <p:spPr bwMode="auto">
                <a:xfrm flipH="1" flipV="1">
                  <a:off x="3732213" y="4830763"/>
                  <a:ext cx="49213" cy="142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3" name="Line 340"/>
                <p:cNvSpPr>
                  <a:spLocks noChangeShapeType="1"/>
                </p:cNvSpPr>
                <p:nvPr/>
              </p:nvSpPr>
              <p:spPr bwMode="auto">
                <a:xfrm flipH="1" flipV="1">
                  <a:off x="3789363" y="4954588"/>
                  <a:ext cx="15875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4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3781425" y="5059363"/>
                  <a:ext cx="36513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5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3808413" y="5173663"/>
                  <a:ext cx="50800" cy="158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6" name="Line 343"/>
                <p:cNvSpPr>
                  <a:spLocks noChangeShapeType="1"/>
                </p:cNvSpPr>
                <p:nvPr/>
              </p:nvSpPr>
              <p:spPr bwMode="auto">
                <a:xfrm flipH="1" flipV="1">
                  <a:off x="3836988" y="5289551"/>
                  <a:ext cx="15875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7" name="Line 344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963" y="3754438"/>
                  <a:ext cx="7938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8" name="Line 345"/>
                <p:cNvSpPr>
                  <a:spLocks noChangeShapeType="1"/>
                </p:cNvSpPr>
                <p:nvPr/>
              </p:nvSpPr>
              <p:spPr bwMode="auto">
                <a:xfrm flipH="1" flipV="1">
                  <a:off x="3603625" y="3851276"/>
                  <a:ext cx="23813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99" name="Line 346"/>
                <p:cNvSpPr>
                  <a:spLocks noChangeShapeType="1"/>
                </p:cNvSpPr>
                <p:nvPr/>
              </p:nvSpPr>
              <p:spPr bwMode="auto">
                <a:xfrm flipH="1" flipV="1">
                  <a:off x="3656013" y="3973513"/>
                  <a:ext cx="158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0" name="Line 348"/>
                <p:cNvSpPr>
                  <a:spLocks noChangeShapeType="1"/>
                </p:cNvSpPr>
                <p:nvPr/>
              </p:nvSpPr>
              <p:spPr bwMode="auto">
                <a:xfrm flipH="1" flipV="1">
                  <a:off x="3646488" y="4078288"/>
                  <a:ext cx="20638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1" name="Line 349"/>
                <p:cNvSpPr>
                  <a:spLocks noChangeShapeType="1"/>
                </p:cNvSpPr>
                <p:nvPr/>
              </p:nvSpPr>
              <p:spPr bwMode="auto">
                <a:xfrm flipH="1" flipV="1">
                  <a:off x="3630613" y="4179888"/>
                  <a:ext cx="6350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2" name="Line 350"/>
                <p:cNvSpPr>
                  <a:spLocks noChangeShapeType="1"/>
                </p:cNvSpPr>
                <p:nvPr/>
              </p:nvSpPr>
              <p:spPr bwMode="auto">
                <a:xfrm flipH="1" flipV="1">
                  <a:off x="3665538" y="4297363"/>
                  <a:ext cx="26988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3" name="Line 351"/>
                <p:cNvSpPr>
                  <a:spLocks noChangeShapeType="1"/>
                </p:cNvSpPr>
                <p:nvPr/>
              </p:nvSpPr>
              <p:spPr bwMode="auto">
                <a:xfrm flipH="1" flipV="1">
                  <a:off x="3659188" y="4402138"/>
                  <a:ext cx="36513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4" name="Line 352"/>
                <p:cNvSpPr>
                  <a:spLocks noChangeShapeType="1"/>
                </p:cNvSpPr>
                <p:nvPr/>
              </p:nvSpPr>
              <p:spPr bwMode="auto">
                <a:xfrm flipH="1" flipV="1">
                  <a:off x="3694113" y="4625976"/>
                  <a:ext cx="20638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5" name="Line 353"/>
                <p:cNvSpPr>
                  <a:spLocks noChangeShapeType="1"/>
                </p:cNvSpPr>
                <p:nvPr/>
              </p:nvSpPr>
              <p:spPr bwMode="auto">
                <a:xfrm flipH="1" flipV="1">
                  <a:off x="3744913" y="4748213"/>
                  <a:ext cx="19050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6" name="Line 354"/>
                <p:cNvSpPr>
                  <a:spLocks noChangeShapeType="1"/>
                </p:cNvSpPr>
                <p:nvPr/>
              </p:nvSpPr>
              <p:spPr bwMode="auto">
                <a:xfrm flipH="1" flipV="1">
                  <a:off x="3736975" y="4852988"/>
                  <a:ext cx="36513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7" name="Line 355"/>
                <p:cNvSpPr>
                  <a:spLocks noChangeShapeType="1"/>
                </p:cNvSpPr>
                <p:nvPr/>
              </p:nvSpPr>
              <p:spPr bwMode="auto">
                <a:xfrm flipH="1" flipV="1">
                  <a:off x="3802063" y="4979988"/>
                  <a:ext cx="9525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8" name="Line 356"/>
                <p:cNvSpPr>
                  <a:spLocks noChangeShapeType="1"/>
                </p:cNvSpPr>
                <p:nvPr/>
              </p:nvSpPr>
              <p:spPr bwMode="auto">
                <a:xfrm flipH="1" flipV="1">
                  <a:off x="3786188" y="5081588"/>
                  <a:ext cx="6350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09" name="Line 357"/>
                <p:cNvSpPr>
                  <a:spLocks noChangeShapeType="1"/>
                </p:cNvSpPr>
                <p:nvPr/>
              </p:nvSpPr>
              <p:spPr bwMode="auto">
                <a:xfrm flipH="1" flipV="1">
                  <a:off x="3822700" y="5199063"/>
                  <a:ext cx="38100" cy="127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0" name="Line 358"/>
                <p:cNvSpPr>
                  <a:spLocks noChangeShapeType="1"/>
                </p:cNvSpPr>
                <p:nvPr/>
              </p:nvSpPr>
              <p:spPr bwMode="auto">
                <a:xfrm flipH="1" flipV="1">
                  <a:off x="3602038" y="3808413"/>
                  <a:ext cx="36513" cy="1111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1" name="Line 359"/>
                <p:cNvSpPr>
                  <a:spLocks noChangeShapeType="1"/>
                </p:cNvSpPr>
                <p:nvPr/>
              </p:nvSpPr>
              <p:spPr bwMode="auto">
                <a:xfrm flipH="1" flipV="1">
                  <a:off x="3608388" y="3916363"/>
                  <a:ext cx="20638" cy="635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2" name="Line 360"/>
                <p:cNvSpPr>
                  <a:spLocks noChangeShapeType="1"/>
                </p:cNvSpPr>
                <p:nvPr/>
              </p:nvSpPr>
              <p:spPr bwMode="auto">
                <a:xfrm flipH="1" flipV="1">
                  <a:off x="3657600" y="4038601"/>
                  <a:ext cx="6350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3" name="Line 361"/>
                <p:cNvSpPr>
                  <a:spLocks noChangeShapeType="1"/>
                </p:cNvSpPr>
                <p:nvPr/>
              </p:nvSpPr>
              <p:spPr bwMode="auto">
                <a:xfrm flipH="1" flipV="1">
                  <a:off x="3625850" y="4135438"/>
                  <a:ext cx="22225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4" name="Line 362"/>
                <p:cNvSpPr>
                  <a:spLocks noChangeShapeType="1"/>
                </p:cNvSpPr>
                <p:nvPr/>
              </p:nvSpPr>
              <p:spPr bwMode="auto">
                <a:xfrm flipH="1" flipV="1">
                  <a:off x="3678238" y="4259263"/>
                  <a:ext cx="7938" cy="158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5" name="Line 363"/>
                <p:cNvSpPr>
                  <a:spLocks noChangeShapeType="1"/>
                </p:cNvSpPr>
                <p:nvPr/>
              </p:nvSpPr>
              <p:spPr bwMode="auto">
                <a:xfrm flipH="1" flipV="1">
                  <a:off x="3667125" y="4362451"/>
                  <a:ext cx="33338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6" name="Line 364"/>
                <p:cNvSpPr>
                  <a:spLocks noChangeShapeType="1"/>
                </p:cNvSpPr>
                <p:nvPr/>
              </p:nvSpPr>
              <p:spPr bwMode="auto">
                <a:xfrm flipH="1" flipV="1">
                  <a:off x="3687763" y="4581526"/>
                  <a:ext cx="38100" cy="12700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7" name="Line 365"/>
                <p:cNvSpPr>
                  <a:spLocks noChangeShapeType="1"/>
                </p:cNvSpPr>
                <p:nvPr/>
              </p:nvSpPr>
              <p:spPr bwMode="auto">
                <a:xfrm flipH="1" flipV="1">
                  <a:off x="3705225" y="4694238"/>
                  <a:ext cx="11113" cy="317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8" name="Line 366"/>
                <p:cNvSpPr>
                  <a:spLocks noChangeShapeType="1"/>
                </p:cNvSpPr>
                <p:nvPr/>
              </p:nvSpPr>
              <p:spPr bwMode="auto">
                <a:xfrm flipH="1" flipV="1">
                  <a:off x="3746500" y="4813301"/>
                  <a:ext cx="30163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19" name="Line 367"/>
                <p:cNvSpPr>
                  <a:spLocks noChangeShapeType="1"/>
                </p:cNvSpPr>
                <p:nvPr/>
              </p:nvSpPr>
              <p:spPr bwMode="auto">
                <a:xfrm flipH="1" flipV="1">
                  <a:off x="3775075" y="5035551"/>
                  <a:ext cx="30163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20" name="Line 368"/>
                <p:cNvSpPr>
                  <a:spLocks noChangeShapeType="1"/>
                </p:cNvSpPr>
                <p:nvPr/>
              </p:nvSpPr>
              <p:spPr bwMode="auto">
                <a:xfrm flipH="1" flipV="1">
                  <a:off x="3833813" y="5160963"/>
                  <a:ext cx="19050" cy="4763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21" name="Line 369"/>
                <p:cNvSpPr>
                  <a:spLocks noChangeShapeType="1"/>
                </p:cNvSpPr>
                <p:nvPr/>
              </p:nvSpPr>
              <p:spPr bwMode="auto">
                <a:xfrm flipH="1" flipV="1">
                  <a:off x="3830638" y="5267326"/>
                  <a:ext cx="33338" cy="9525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722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3841750" y="5302251"/>
                  <a:ext cx="46038" cy="7938"/>
                </a:xfrm>
                <a:prstGeom prst="line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</p:grpSp>
      </p:grpSp>
      <p:grpSp>
        <p:nvGrpSpPr>
          <p:cNvPr id="727" name="Group 726"/>
          <p:cNvGrpSpPr/>
          <p:nvPr/>
        </p:nvGrpSpPr>
        <p:grpSpPr>
          <a:xfrm>
            <a:off x="1882795" y="4781117"/>
            <a:ext cx="5271785" cy="1059490"/>
            <a:chOff x="1856095" y="4761093"/>
            <a:chExt cx="5271785" cy="1059489"/>
          </a:xfrm>
        </p:grpSpPr>
        <p:grpSp>
          <p:nvGrpSpPr>
            <p:cNvPr id="728" name="Group 517"/>
            <p:cNvGrpSpPr>
              <a:grpSpLocks noChangeAspect="1"/>
            </p:cNvGrpSpPr>
            <p:nvPr/>
          </p:nvGrpSpPr>
          <p:grpSpPr>
            <a:xfrm>
              <a:off x="1856095" y="5312343"/>
              <a:ext cx="2508767" cy="508239"/>
              <a:chOff x="1890713" y="4745038"/>
              <a:chExt cx="5281613" cy="1069975"/>
            </a:xfrm>
          </p:grpSpPr>
          <p:sp>
            <p:nvSpPr>
              <p:cNvPr id="736" name="Line 53"/>
              <p:cNvSpPr>
                <a:spLocks noChangeShapeType="1"/>
              </p:cNvSpPr>
              <p:nvPr/>
            </p:nvSpPr>
            <p:spPr bwMode="auto">
              <a:xfrm flipV="1">
                <a:off x="1890713" y="5541963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37" name="Line 54"/>
              <p:cNvSpPr>
                <a:spLocks noChangeShapeType="1"/>
              </p:cNvSpPr>
              <p:nvPr/>
            </p:nvSpPr>
            <p:spPr bwMode="auto">
              <a:xfrm flipV="1">
                <a:off x="3462338" y="5451475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38" name="Line 55"/>
              <p:cNvSpPr>
                <a:spLocks noChangeShapeType="1"/>
              </p:cNvSpPr>
              <p:nvPr/>
            </p:nvSpPr>
            <p:spPr bwMode="auto">
              <a:xfrm flipV="1">
                <a:off x="3911601" y="5133975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39" name="Line 56"/>
              <p:cNvSpPr>
                <a:spLocks noChangeShapeType="1"/>
              </p:cNvSpPr>
              <p:nvPr/>
            </p:nvSpPr>
            <p:spPr bwMode="auto">
              <a:xfrm flipV="1">
                <a:off x="5483226" y="5041900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40" name="Line 57"/>
              <p:cNvSpPr>
                <a:spLocks noChangeShapeType="1"/>
              </p:cNvSpPr>
              <p:nvPr/>
            </p:nvSpPr>
            <p:spPr bwMode="auto">
              <a:xfrm flipV="1">
                <a:off x="5932488" y="4745038"/>
                <a:ext cx="1239838" cy="2524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29" name="Group 525"/>
            <p:cNvGrpSpPr>
              <a:grpSpLocks noChangeAspect="1"/>
            </p:cNvGrpSpPr>
            <p:nvPr/>
          </p:nvGrpSpPr>
          <p:grpSpPr>
            <a:xfrm>
              <a:off x="4619113" y="4761093"/>
              <a:ext cx="2508767" cy="508238"/>
              <a:chOff x="1890713" y="4745038"/>
              <a:chExt cx="5281613" cy="1069975"/>
            </a:xfrm>
          </p:grpSpPr>
          <p:sp>
            <p:nvSpPr>
              <p:cNvPr id="731" name="Line 53"/>
              <p:cNvSpPr>
                <a:spLocks noChangeShapeType="1"/>
              </p:cNvSpPr>
              <p:nvPr/>
            </p:nvSpPr>
            <p:spPr bwMode="auto">
              <a:xfrm flipV="1">
                <a:off x="1890713" y="5541963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32" name="Line 54"/>
              <p:cNvSpPr>
                <a:spLocks noChangeShapeType="1"/>
              </p:cNvSpPr>
              <p:nvPr/>
            </p:nvSpPr>
            <p:spPr bwMode="auto">
              <a:xfrm flipV="1">
                <a:off x="3462339" y="5451475"/>
                <a:ext cx="225426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33" name="Line 55"/>
              <p:cNvSpPr>
                <a:spLocks noChangeShapeType="1"/>
              </p:cNvSpPr>
              <p:nvPr/>
            </p:nvSpPr>
            <p:spPr bwMode="auto">
              <a:xfrm flipV="1">
                <a:off x="3911601" y="5133975"/>
                <a:ext cx="1347788" cy="273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34" name="Line 56"/>
              <p:cNvSpPr>
                <a:spLocks noChangeShapeType="1"/>
              </p:cNvSpPr>
              <p:nvPr/>
            </p:nvSpPr>
            <p:spPr bwMode="auto">
              <a:xfrm flipV="1">
                <a:off x="5483226" y="5041900"/>
                <a:ext cx="225425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35" name="Line 57"/>
              <p:cNvSpPr>
                <a:spLocks noChangeShapeType="1"/>
              </p:cNvSpPr>
              <p:nvPr/>
            </p:nvSpPr>
            <p:spPr bwMode="auto">
              <a:xfrm flipV="1">
                <a:off x="5932488" y="4745038"/>
                <a:ext cx="1239838" cy="2524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730" name="Line 54"/>
            <p:cNvSpPr>
              <a:spLocks noChangeShapeType="1"/>
            </p:cNvSpPr>
            <p:nvPr/>
          </p:nvSpPr>
          <p:spPr bwMode="auto">
            <a:xfrm flipV="1">
              <a:off x="4423734" y="5278508"/>
              <a:ext cx="107077" cy="218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</p:grpSp>
      <p:sp>
        <p:nvSpPr>
          <p:cNvPr id="7378" name="Rectangle 210"/>
          <p:cNvSpPr>
            <a:spLocks noChangeArrowheads="1"/>
          </p:cNvSpPr>
          <p:nvPr/>
        </p:nvSpPr>
        <p:spPr bwMode="auto">
          <a:xfrm>
            <a:off x="5453063" y="4100510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99.10' 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379" name="Rectangle 211"/>
          <p:cNvSpPr>
            <a:spLocks noChangeArrowheads="1"/>
          </p:cNvSpPr>
          <p:nvPr/>
        </p:nvSpPr>
        <p:spPr bwMode="auto">
          <a:xfrm>
            <a:off x="5493138" y="4244974"/>
            <a:ext cx="4776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1.65' W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9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FF516A-1F48-4482-013B-90FD469BD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Case A</a:t>
            </a:r>
          </a:p>
          <a:p>
            <a:pPr lvl="1"/>
            <a:r>
              <a:rPr lang="en-US"/>
              <a:t>Questions:</a:t>
            </a:r>
          </a:p>
          <a:p>
            <a:pPr lvl="2"/>
            <a:r>
              <a:rPr lang="en-US"/>
              <a:t>1. What role(s) do the monuments have?</a:t>
            </a:r>
          </a:p>
          <a:p>
            <a:pPr lvl="2"/>
            <a:r>
              <a:rPr lang="en-US"/>
              <a:t>2. What role does the preliminary plat have?</a:t>
            </a:r>
          </a:p>
          <a:p>
            <a:pPr lvl="2"/>
            <a:r>
              <a:rPr lang="en-US"/>
              <a:t>3. Do junior and senior rights exist? If so, list the parcels, by current owner, from most to least senior. </a:t>
            </a:r>
          </a:p>
          <a:p>
            <a:pPr lvl="2"/>
            <a:r>
              <a:rPr lang="en-US"/>
              <a:t>4. Do the parcels have reversionary rights in McArthur Lane?</a:t>
            </a:r>
          </a:p>
          <a:p>
            <a:pPr lvl="2"/>
            <a:r>
              <a:rPr lang="en-US"/>
              <a:t>5. Are there any encroachments?</a:t>
            </a:r>
          </a:p>
          <a:p>
            <a:pPr lvl="2"/>
            <a:r>
              <a:rPr lang="en-US"/>
              <a:t>6. Are there any other issues that may/probably will arise?</a:t>
            </a:r>
          </a:p>
        </p:txBody>
      </p:sp>
    </p:spTree>
    <p:extLst>
      <p:ext uri="{BB962C8B-B14F-4D97-AF65-F5344CB8AC3E}">
        <p14:creationId xmlns:p14="http://schemas.microsoft.com/office/powerpoint/2010/main" val="966775906"/>
      </p:ext>
    </p:extLst>
  </p:cSld>
  <p:clrMapOvr>
    <a:masterClrMapping/>
  </p:clrMapOvr>
</p:sld>
</file>

<file path=ppt/theme/theme1.xml><?xml version="1.0" encoding="utf-8"?>
<a:theme xmlns:a="http://schemas.openxmlformats.org/drawingml/2006/main" name="2_Pixel">
  <a:themeElements>
    <a:clrScheme name="2_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298FC74-B41E-4433-A653-90A061918A44}" vid="{C753FA95-ECF1-41AF-A1CB-D8B0C48AB4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GreenBlocks</Template>
  <TotalTime>2167</TotalTime>
  <Words>1636</Words>
  <Application>Microsoft Office PowerPoint</Application>
  <PresentationFormat>On-screen Show (4:3)</PresentationFormat>
  <Paragraphs>493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Wingdings</vt:lpstr>
      <vt:lpstr>Berlin Sans FB</vt:lpstr>
      <vt:lpstr>Calibri Light</vt:lpstr>
      <vt:lpstr>Arial Black</vt:lpstr>
      <vt:lpstr>Berlin Sans FB Demi</vt:lpstr>
      <vt:lpstr>Times New Roman</vt:lpstr>
      <vt:lpstr>Calibri</vt:lpstr>
      <vt:lpstr>Brush455 BT</vt:lpstr>
      <vt:lpstr>2_Pixel</vt:lpstr>
      <vt:lpstr>Boundary Re-Establishment  Case Discussions      Mentoring Mondays. 29 August 2022</vt:lpstr>
      <vt:lpstr>Rules of Construction (RoC)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Boundary Issues</dc:title>
  <dc:creator>Jerry Mahun</dc:creator>
  <cp:lastModifiedBy>Jerry Mahun</cp:lastModifiedBy>
  <cp:revision>57</cp:revision>
  <cp:lastPrinted>2021-09-23T14:44:20Z</cp:lastPrinted>
  <dcterms:created xsi:type="dcterms:W3CDTF">2019-03-18T22:48:06Z</dcterms:created>
  <dcterms:modified xsi:type="dcterms:W3CDTF">2022-08-30T00:40:00Z</dcterms:modified>
</cp:coreProperties>
</file>